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6" r:id="rId11"/>
    <p:sldId id="265" r:id="rId12"/>
    <p:sldId id="304" r:id="rId13"/>
    <p:sldId id="273" r:id="rId14"/>
    <p:sldId id="274" r:id="rId15"/>
    <p:sldId id="275" r:id="rId16"/>
    <p:sldId id="276" r:id="rId17"/>
    <p:sldId id="267" r:id="rId18"/>
    <p:sldId id="277" r:id="rId19"/>
    <p:sldId id="268" r:id="rId20"/>
    <p:sldId id="278" r:id="rId21"/>
    <p:sldId id="269" r:id="rId22"/>
    <p:sldId id="270"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301" r:id="rId37"/>
    <p:sldId id="292" r:id="rId38"/>
    <p:sldId id="293" r:id="rId39"/>
    <p:sldId id="294" r:id="rId40"/>
    <p:sldId id="302" r:id="rId41"/>
    <p:sldId id="303" r:id="rId42"/>
    <p:sldId id="297" r:id="rId43"/>
    <p:sldId id="298" r:id="rId44"/>
    <p:sldId id="299" r:id="rId45"/>
    <p:sldId id="300" r:id="rId46"/>
    <p:sldId id="295" r:id="rId47"/>
  </p:sldIdLst>
  <p:sldSz cx="9144000" cy="5143500" type="screen16x9"/>
  <p:notesSz cx="6858000" cy="9144000"/>
  <p:defaultTextStyle>
    <a:defPPr>
      <a:defRPr lang="es-ES"/>
    </a:defPPr>
    <a:lvl1pPr marL="0" algn="l" defTabSz="457100" rtl="0" eaLnBrk="1" latinLnBrk="0" hangingPunct="1">
      <a:defRPr sz="1800" kern="1200">
        <a:solidFill>
          <a:schemeClr val="tx1"/>
        </a:solidFill>
        <a:latin typeface="+mn-lt"/>
        <a:ea typeface="+mn-ea"/>
        <a:cs typeface="+mn-cs"/>
      </a:defRPr>
    </a:lvl1pPr>
    <a:lvl2pPr marL="457100" algn="l" defTabSz="457100" rtl="0" eaLnBrk="1" latinLnBrk="0" hangingPunct="1">
      <a:defRPr sz="1800" kern="1200">
        <a:solidFill>
          <a:schemeClr val="tx1"/>
        </a:solidFill>
        <a:latin typeface="+mn-lt"/>
        <a:ea typeface="+mn-ea"/>
        <a:cs typeface="+mn-cs"/>
      </a:defRPr>
    </a:lvl2pPr>
    <a:lvl3pPr marL="914201" algn="l" defTabSz="457100" rtl="0" eaLnBrk="1" latinLnBrk="0" hangingPunct="1">
      <a:defRPr sz="1800" kern="1200">
        <a:solidFill>
          <a:schemeClr val="tx1"/>
        </a:solidFill>
        <a:latin typeface="+mn-lt"/>
        <a:ea typeface="+mn-ea"/>
        <a:cs typeface="+mn-cs"/>
      </a:defRPr>
    </a:lvl3pPr>
    <a:lvl4pPr marL="1371301" algn="l" defTabSz="457100" rtl="0" eaLnBrk="1" latinLnBrk="0" hangingPunct="1">
      <a:defRPr sz="1800" kern="1200">
        <a:solidFill>
          <a:schemeClr val="tx1"/>
        </a:solidFill>
        <a:latin typeface="+mn-lt"/>
        <a:ea typeface="+mn-ea"/>
        <a:cs typeface="+mn-cs"/>
      </a:defRPr>
    </a:lvl4pPr>
    <a:lvl5pPr marL="1828402" algn="l" defTabSz="457100" rtl="0" eaLnBrk="1" latinLnBrk="0" hangingPunct="1">
      <a:defRPr sz="1800" kern="1200">
        <a:solidFill>
          <a:schemeClr val="tx1"/>
        </a:solidFill>
        <a:latin typeface="+mn-lt"/>
        <a:ea typeface="+mn-ea"/>
        <a:cs typeface="+mn-cs"/>
      </a:defRPr>
    </a:lvl5pPr>
    <a:lvl6pPr marL="2285502" algn="l" defTabSz="457100" rtl="0" eaLnBrk="1" latinLnBrk="0" hangingPunct="1">
      <a:defRPr sz="1800" kern="1200">
        <a:solidFill>
          <a:schemeClr val="tx1"/>
        </a:solidFill>
        <a:latin typeface="+mn-lt"/>
        <a:ea typeface="+mn-ea"/>
        <a:cs typeface="+mn-cs"/>
      </a:defRPr>
    </a:lvl6pPr>
    <a:lvl7pPr marL="2742602" algn="l" defTabSz="457100" rtl="0" eaLnBrk="1" latinLnBrk="0" hangingPunct="1">
      <a:defRPr sz="1800" kern="1200">
        <a:solidFill>
          <a:schemeClr val="tx1"/>
        </a:solidFill>
        <a:latin typeface="+mn-lt"/>
        <a:ea typeface="+mn-ea"/>
        <a:cs typeface="+mn-cs"/>
      </a:defRPr>
    </a:lvl7pPr>
    <a:lvl8pPr marL="3199703" algn="l" defTabSz="457100" rtl="0" eaLnBrk="1" latinLnBrk="0" hangingPunct="1">
      <a:defRPr sz="1800" kern="1200">
        <a:solidFill>
          <a:schemeClr val="tx1"/>
        </a:solidFill>
        <a:latin typeface="+mn-lt"/>
        <a:ea typeface="+mn-ea"/>
        <a:cs typeface="+mn-cs"/>
      </a:defRPr>
    </a:lvl8pPr>
    <a:lvl9pPr marL="3656804" algn="l" defTabSz="4571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6F47"/>
    <a:srgbClr val="9C664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6" d="100"/>
          <a:sy n="106" d="100"/>
        </p:scale>
        <p:origin x="366" y="10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20"/>
            <a:ext cx="7772400" cy="1102519"/>
          </a:xfrm>
        </p:spPr>
        <p:txBody>
          <a:bodyPr/>
          <a:lstStyle/>
          <a:p>
            <a:r>
              <a:rPr lang="es-ES_tradnl"/>
              <a:t>Clic para editar título</a:t>
            </a:r>
            <a:endParaRPr lang="es-ES"/>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00" indent="0" algn="ctr">
              <a:buNone/>
              <a:defRPr>
                <a:solidFill>
                  <a:schemeClr val="tx1">
                    <a:tint val="75000"/>
                  </a:schemeClr>
                </a:solidFill>
              </a:defRPr>
            </a:lvl2pPr>
            <a:lvl3pPr marL="914201" indent="0" algn="ctr">
              <a:buNone/>
              <a:defRPr>
                <a:solidFill>
                  <a:schemeClr val="tx1">
                    <a:tint val="75000"/>
                  </a:schemeClr>
                </a:solidFill>
              </a:defRPr>
            </a:lvl3pPr>
            <a:lvl4pPr marL="1371301" indent="0" algn="ctr">
              <a:buNone/>
              <a:defRPr>
                <a:solidFill>
                  <a:schemeClr val="tx1">
                    <a:tint val="75000"/>
                  </a:schemeClr>
                </a:solidFill>
              </a:defRPr>
            </a:lvl4pPr>
            <a:lvl5pPr marL="1828402" indent="0" algn="ctr">
              <a:buNone/>
              <a:defRPr>
                <a:solidFill>
                  <a:schemeClr val="tx1">
                    <a:tint val="75000"/>
                  </a:schemeClr>
                </a:solidFill>
              </a:defRPr>
            </a:lvl5pPr>
            <a:lvl6pPr marL="2285502" indent="0" algn="ctr">
              <a:buNone/>
              <a:defRPr>
                <a:solidFill>
                  <a:schemeClr val="tx1">
                    <a:tint val="75000"/>
                  </a:schemeClr>
                </a:solidFill>
              </a:defRPr>
            </a:lvl6pPr>
            <a:lvl7pPr marL="2742602" indent="0" algn="ctr">
              <a:buNone/>
              <a:defRPr>
                <a:solidFill>
                  <a:schemeClr val="tx1">
                    <a:tint val="75000"/>
                  </a:schemeClr>
                </a:solidFill>
              </a:defRPr>
            </a:lvl7pPr>
            <a:lvl8pPr marL="3199703" indent="0" algn="ctr">
              <a:buNone/>
              <a:defRPr>
                <a:solidFill>
                  <a:schemeClr val="tx1">
                    <a:tint val="75000"/>
                  </a:schemeClr>
                </a:solidFill>
              </a:defRPr>
            </a:lvl8pPr>
            <a:lvl9pPr marL="3656804" indent="0" algn="ctr">
              <a:buNone/>
              <a:defRPr>
                <a:solidFill>
                  <a:schemeClr val="tx1">
                    <a:tint val="75000"/>
                  </a:schemeClr>
                </a:solidFill>
              </a:defRPr>
            </a:lvl9pPr>
          </a:lstStyle>
          <a:p>
            <a:r>
              <a:rPr lang="es-ES_tradnl"/>
              <a:t>Haga clic para modificar el estilo de subtítulo del patrón</a:t>
            </a:r>
            <a:endParaRPr lang="es-ES"/>
          </a:p>
        </p:txBody>
      </p:sp>
      <p:sp>
        <p:nvSpPr>
          <p:cNvPr id="4" name="Marcador de fecha 3"/>
          <p:cNvSpPr>
            <a:spLocks noGrp="1"/>
          </p:cNvSpPr>
          <p:nvPr>
            <p:ph type="dt" sz="half" idx="10"/>
          </p:nvPr>
        </p:nvSpPr>
        <p:spPr/>
        <p:txBody>
          <a:bodyPr/>
          <a:lstStyle/>
          <a:p>
            <a:fld id="{97C18089-1CB0-1447-B56B-4D79C630C0B9}" type="datetimeFigureOut">
              <a:rPr lang="es-ES" smtClean="0"/>
              <a:t>06/05/2020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3869090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97C18089-1CB0-1447-B56B-4D79C630C0B9}" type="datetimeFigureOut">
              <a:rPr lang="es-ES" smtClean="0"/>
              <a:t>06/05/2020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3902265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00" indent="0">
              <a:buNone/>
              <a:defRPr sz="1800">
                <a:solidFill>
                  <a:schemeClr val="tx1">
                    <a:tint val="75000"/>
                  </a:schemeClr>
                </a:solidFill>
              </a:defRPr>
            </a:lvl2pPr>
            <a:lvl3pPr marL="914201" indent="0">
              <a:buNone/>
              <a:defRPr sz="1600">
                <a:solidFill>
                  <a:schemeClr val="tx1">
                    <a:tint val="75000"/>
                  </a:schemeClr>
                </a:solidFill>
              </a:defRPr>
            </a:lvl3pPr>
            <a:lvl4pPr marL="1371301" indent="0">
              <a:buNone/>
              <a:defRPr sz="1400">
                <a:solidFill>
                  <a:schemeClr val="tx1">
                    <a:tint val="75000"/>
                  </a:schemeClr>
                </a:solidFill>
              </a:defRPr>
            </a:lvl4pPr>
            <a:lvl5pPr marL="1828402" indent="0">
              <a:buNone/>
              <a:defRPr sz="1400">
                <a:solidFill>
                  <a:schemeClr val="tx1">
                    <a:tint val="75000"/>
                  </a:schemeClr>
                </a:solidFill>
              </a:defRPr>
            </a:lvl5pPr>
            <a:lvl6pPr marL="2285502" indent="0">
              <a:buNone/>
              <a:defRPr sz="1400">
                <a:solidFill>
                  <a:schemeClr val="tx1">
                    <a:tint val="75000"/>
                  </a:schemeClr>
                </a:solidFill>
              </a:defRPr>
            </a:lvl6pPr>
            <a:lvl7pPr marL="2742602" indent="0">
              <a:buNone/>
              <a:defRPr sz="1400">
                <a:solidFill>
                  <a:schemeClr val="tx1">
                    <a:tint val="75000"/>
                  </a:schemeClr>
                </a:solidFill>
              </a:defRPr>
            </a:lvl7pPr>
            <a:lvl8pPr marL="3199703" indent="0">
              <a:buNone/>
              <a:defRPr sz="1400">
                <a:solidFill>
                  <a:schemeClr val="tx1">
                    <a:tint val="75000"/>
                  </a:schemeClr>
                </a:solidFill>
              </a:defRPr>
            </a:lvl8pPr>
            <a:lvl9pPr marL="3656804" indent="0">
              <a:buNone/>
              <a:defRPr sz="1400">
                <a:solidFill>
                  <a:schemeClr val="tx1">
                    <a:tint val="75000"/>
                  </a:schemeClr>
                </a:solidFill>
              </a:defRPr>
            </a:lvl9pPr>
          </a:lstStyle>
          <a:p>
            <a:pPr lvl="0"/>
            <a:r>
              <a:rPr lang="es-ES_tradnl"/>
              <a:t>Haga clic para modificar el estilo de texto del patrón</a:t>
            </a:r>
          </a:p>
        </p:txBody>
      </p:sp>
      <p:sp>
        <p:nvSpPr>
          <p:cNvPr id="4" name="Marcador de fecha 3"/>
          <p:cNvSpPr>
            <a:spLocks noGrp="1"/>
          </p:cNvSpPr>
          <p:nvPr>
            <p:ph type="dt" sz="half" idx="10"/>
          </p:nvPr>
        </p:nvSpPr>
        <p:spPr/>
        <p:txBody>
          <a:bodyPr/>
          <a:lstStyle/>
          <a:p>
            <a:fld id="{97C18089-1CB0-1447-B56B-4D79C630C0B9}" type="datetimeFigureOut">
              <a:rPr lang="es-ES" smtClean="0"/>
              <a:t>06/05/2020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1584400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1211265" y="2400301"/>
            <a:ext cx="10828337" cy="678894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12192000" y="2400301"/>
            <a:ext cx="10828338" cy="678894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fecha 4"/>
          <p:cNvSpPr>
            <a:spLocks noGrp="1"/>
          </p:cNvSpPr>
          <p:nvPr>
            <p:ph type="dt" sz="half" idx="10"/>
          </p:nvPr>
        </p:nvSpPr>
        <p:spPr/>
        <p:txBody>
          <a:bodyPr/>
          <a:lstStyle/>
          <a:p>
            <a:fld id="{97C18089-1CB0-1447-B56B-4D79C630C0B9}" type="datetimeFigureOut">
              <a:rPr lang="es-ES" smtClean="0"/>
              <a:t>06/05/2020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1369397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457200" y="205979"/>
            <a:ext cx="8229600" cy="857250"/>
          </a:xfrm>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457200" y="1151335"/>
            <a:ext cx="4040188" cy="479822"/>
          </a:xfrm>
        </p:spPr>
        <p:txBody>
          <a:bodyPr anchor="b"/>
          <a:lstStyle>
            <a:lvl1pPr marL="0" indent="0">
              <a:buNone/>
              <a:defRPr sz="2400" b="1"/>
            </a:lvl1pPr>
            <a:lvl2pPr marL="457100" indent="0">
              <a:buNone/>
              <a:defRPr sz="2000" b="1"/>
            </a:lvl2pPr>
            <a:lvl3pPr marL="914201" indent="0">
              <a:buNone/>
              <a:defRPr sz="1800" b="1"/>
            </a:lvl3pPr>
            <a:lvl4pPr marL="1371301" indent="0">
              <a:buNone/>
              <a:defRPr sz="1600" b="1"/>
            </a:lvl4pPr>
            <a:lvl5pPr marL="1828402" indent="0">
              <a:buNone/>
              <a:defRPr sz="1600" b="1"/>
            </a:lvl5pPr>
            <a:lvl6pPr marL="2285502" indent="0">
              <a:buNone/>
              <a:defRPr sz="1600" b="1"/>
            </a:lvl6pPr>
            <a:lvl7pPr marL="2742602" indent="0">
              <a:buNone/>
              <a:defRPr sz="1600" b="1"/>
            </a:lvl7pPr>
            <a:lvl8pPr marL="3199703" indent="0">
              <a:buNone/>
              <a:defRPr sz="1600" b="1"/>
            </a:lvl8pPr>
            <a:lvl9pPr marL="3656804"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4645026" y="1151335"/>
            <a:ext cx="4041775" cy="479822"/>
          </a:xfrm>
        </p:spPr>
        <p:txBody>
          <a:bodyPr anchor="b"/>
          <a:lstStyle>
            <a:lvl1pPr marL="0" indent="0">
              <a:buNone/>
              <a:defRPr sz="2400" b="1"/>
            </a:lvl1pPr>
            <a:lvl2pPr marL="457100" indent="0">
              <a:buNone/>
              <a:defRPr sz="2000" b="1"/>
            </a:lvl2pPr>
            <a:lvl3pPr marL="914201" indent="0">
              <a:buNone/>
              <a:defRPr sz="1800" b="1"/>
            </a:lvl3pPr>
            <a:lvl4pPr marL="1371301" indent="0">
              <a:buNone/>
              <a:defRPr sz="1600" b="1"/>
            </a:lvl4pPr>
            <a:lvl5pPr marL="1828402" indent="0">
              <a:buNone/>
              <a:defRPr sz="1600" b="1"/>
            </a:lvl5pPr>
            <a:lvl6pPr marL="2285502" indent="0">
              <a:buNone/>
              <a:defRPr sz="1600" b="1"/>
            </a:lvl6pPr>
            <a:lvl7pPr marL="2742602" indent="0">
              <a:buNone/>
              <a:defRPr sz="1600" b="1"/>
            </a:lvl7pPr>
            <a:lvl8pPr marL="3199703" indent="0">
              <a:buNone/>
              <a:defRPr sz="1600" b="1"/>
            </a:lvl8pPr>
            <a:lvl9pPr marL="3656804"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7" name="Marcador de fecha 6"/>
          <p:cNvSpPr>
            <a:spLocks noGrp="1"/>
          </p:cNvSpPr>
          <p:nvPr>
            <p:ph type="dt" sz="half" idx="10"/>
          </p:nvPr>
        </p:nvSpPr>
        <p:spPr/>
        <p:txBody>
          <a:bodyPr/>
          <a:lstStyle/>
          <a:p>
            <a:fld id="{97C18089-1CB0-1447-B56B-4D79C630C0B9}" type="datetimeFigureOut">
              <a:rPr lang="es-ES" smtClean="0"/>
              <a:t>06/05/2020</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3935765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fecha 2"/>
          <p:cNvSpPr>
            <a:spLocks noGrp="1"/>
          </p:cNvSpPr>
          <p:nvPr>
            <p:ph type="dt" sz="half" idx="10"/>
          </p:nvPr>
        </p:nvSpPr>
        <p:spPr/>
        <p:txBody>
          <a:bodyPr/>
          <a:lstStyle/>
          <a:p>
            <a:fld id="{97C18089-1CB0-1447-B56B-4D79C630C0B9}" type="datetimeFigureOut">
              <a:rPr lang="es-ES" smtClean="0"/>
              <a:t>06/05/2020</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14481962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7C18089-1CB0-1447-B56B-4D79C630C0B9}" type="datetimeFigureOut">
              <a:rPr lang="es-ES" smtClean="0"/>
              <a:t>06/05/2020</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3472695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2" y="204787"/>
            <a:ext cx="3008313" cy="871538"/>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457202" y="1076326"/>
            <a:ext cx="3008313" cy="3518297"/>
          </a:xfrm>
        </p:spPr>
        <p:txBody>
          <a:bodyPr/>
          <a:lstStyle>
            <a:lvl1pPr marL="0" indent="0">
              <a:buNone/>
              <a:defRPr sz="1400"/>
            </a:lvl1pPr>
            <a:lvl2pPr marL="457100" indent="0">
              <a:buNone/>
              <a:defRPr sz="1200"/>
            </a:lvl2pPr>
            <a:lvl3pPr marL="914201" indent="0">
              <a:buNone/>
              <a:defRPr sz="1000"/>
            </a:lvl3pPr>
            <a:lvl4pPr marL="1371301" indent="0">
              <a:buNone/>
              <a:defRPr sz="900"/>
            </a:lvl4pPr>
            <a:lvl5pPr marL="1828402" indent="0">
              <a:buNone/>
              <a:defRPr sz="900"/>
            </a:lvl5pPr>
            <a:lvl6pPr marL="2285502" indent="0">
              <a:buNone/>
              <a:defRPr sz="900"/>
            </a:lvl6pPr>
            <a:lvl7pPr marL="2742602" indent="0">
              <a:buNone/>
              <a:defRPr sz="900"/>
            </a:lvl7pPr>
            <a:lvl8pPr marL="3199703" indent="0">
              <a:buNone/>
              <a:defRPr sz="900"/>
            </a:lvl8pPr>
            <a:lvl9pPr marL="3656804"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97C18089-1CB0-1447-B56B-4D79C630C0B9}" type="datetimeFigureOut">
              <a:rPr lang="es-ES" smtClean="0"/>
              <a:t>06/05/2020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946053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792288" y="459581"/>
            <a:ext cx="5486400" cy="3086100"/>
          </a:xfrm>
        </p:spPr>
        <p:txBody>
          <a:bodyPr/>
          <a:lstStyle>
            <a:lvl1pPr marL="0" indent="0">
              <a:buNone/>
              <a:defRPr sz="3200"/>
            </a:lvl1pPr>
            <a:lvl2pPr marL="457100" indent="0">
              <a:buNone/>
              <a:defRPr sz="2800"/>
            </a:lvl2pPr>
            <a:lvl3pPr marL="914201" indent="0">
              <a:buNone/>
              <a:defRPr sz="2400"/>
            </a:lvl3pPr>
            <a:lvl4pPr marL="1371301" indent="0">
              <a:buNone/>
              <a:defRPr sz="2000"/>
            </a:lvl4pPr>
            <a:lvl5pPr marL="1828402" indent="0">
              <a:buNone/>
              <a:defRPr sz="2000"/>
            </a:lvl5pPr>
            <a:lvl6pPr marL="2285502" indent="0">
              <a:buNone/>
              <a:defRPr sz="2000"/>
            </a:lvl6pPr>
            <a:lvl7pPr marL="2742602" indent="0">
              <a:buNone/>
              <a:defRPr sz="2000"/>
            </a:lvl7pPr>
            <a:lvl8pPr marL="3199703" indent="0">
              <a:buNone/>
              <a:defRPr sz="2000"/>
            </a:lvl8pPr>
            <a:lvl9pPr marL="3656804" indent="0">
              <a:buNone/>
              <a:defRPr sz="2000"/>
            </a:lvl9pPr>
          </a:lstStyle>
          <a:p>
            <a:endParaRPr lang="es-ES"/>
          </a:p>
        </p:txBody>
      </p:sp>
      <p:sp>
        <p:nvSpPr>
          <p:cNvPr id="4" name="Marcador de texto 3"/>
          <p:cNvSpPr>
            <a:spLocks noGrp="1"/>
          </p:cNvSpPr>
          <p:nvPr>
            <p:ph type="body" sz="half" idx="2"/>
          </p:nvPr>
        </p:nvSpPr>
        <p:spPr>
          <a:xfrm>
            <a:off x="1792288" y="4025503"/>
            <a:ext cx="5486400" cy="603647"/>
          </a:xfrm>
        </p:spPr>
        <p:txBody>
          <a:bodyPr/>
          <a:lstStyle>
            <a:lvl1pPr marL="0" indent="0">
              <a:buNone/>
              <a:defRPr sz="1400"/>
            </a:lvl1pPr>
            <a:lvl2pPr marL="457100" indent="0">
              <a:buNone/>
              <a:defRPr sz="1200"/>
            </a:lvl2pPr>
            <a:lvl3pPr marL="914201" indent="0">
              <a:buNone/>
              <a:defRPr sz="1000"/>
            </a:lvl3pPr>
            <a:lvl4pPr marL="1371301" indent="0">
              <a:buNone/>
              <a:defRPr sz="900"/>
            </a:lvl4pPr>
            <a:lvl5pPr marL="1828402" indent="0">
              <a:buNone/>
              <a:defRPr sz="900"/>
            </a:lvl5pPr>
            <a:lvl6pPr marL="2285502" indent="0">
              <a:buNone/>
              <a:defRPr sz="900"/>
            </a:lvl6pPr>
            <a:lvl7pPr marL="2742602" indent="0">
              <a:buNone/>
              <a:defRPr sz="900"/>
            </a:lvl7pPr>
            <a:lvl8pPr marL="3199703" indent="0">
              <a:buNone/>
              <a:defRPr sz="900"/>
            </a:lvl8pPr>
            <a:lvl9pPr marL="3656804" indent="0">
              <a:buNone/>
              <a:defRPr sz="900"/>
            </a:lvl9pPr>
          </a:lstStyle>
          <a:p>
            <a:pPr lvl="0"/>
            <a:r>
              <a:rPr lang="es-ES_tradnl"/>
              <a:t>Haga clic para modificar el estilo de texto del patrón</a:t>
            </a:r>
          </a:p>
        </p:txBody>
      </p:sp>
      <p:sp>
        <p:nvSpPr>
          <p:cNvPr id="5" name="Marcador de fecha 4"/>
          <p:cNvSpPr>
            <a:spLocks noGrp="1"/>
          </p:cNvSpPr>
          <p:nvPr>
            <p:ph type="dt" sz="half" idx="10"/>
          </p:nvPr>
        </p:nvSpPr>
        <p:spPr/>
        <p:txBody>
          <a:bodyPr/>
          <a:lstStyle/>
          <a:p>
            <a:fld id="{97C18089-1CB0-1447-B56B-4D79C630C0B9}" type="datetimeFigureOut">
              <a:rPr lang="es-ES" smtClean="0"/>
              <a:t>06/05/2020</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195556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97C18089-1CB0-1447-B56B-4D79C630C0B9}" type="datetimeFigureOut">
              <a:rPr lang="es-ES" smtClean="0"/>
              <a:t>06/05/2020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3411007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17568865" y="411956"/>
            <a:ext cx="5451475" cy="8777288"/>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1211263" y="411956"/>
            <a:ext cx="16205200" cy="8777288"/>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10"/>
          </p:nvPr>
        </p:nvSpPr>
        <p:spPr/>
        <p:txBody>
          <a:bodyPr/>
          <a:lstStyle/>
          <a:p>
            <a:fld id="{97C18089-1CB0-1447-B56B-4D79C630C0B9}" type="datetimeFigureOut">
              <a:rPr lang="es-ES" smtClean="0"/>
              <a:t>06/05/2020</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2456A22A-2CB0-244B-A45A-777837D4CD9F}" type="slidenum">
              <a:rPr lang="es-ES" smtClean="0"/>
              <a:t>‹Nº›</a:t>
            </a:fld>
            <a:endParaRPr lang="es-ES"/>
          </a:p>
        </p:txBody>
      </p:sp>
    </p:spTree>
    <p:extLst>
      <p:ext uri="{BB962C8B-B14F-4D97-AF65-F5344CB8AC3E}">
        <p14:creationId xmlns:p14="http://schemas.microsoft.com/office/powerpoint/2010/main" val="2129171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05979"/>
            <a:ext cx="8229600" cy="857250"/>
          </a:xfrm>
          <a:prstGeom prst="rect">
            <a:avLst/>
          </a:prstGeom>
        </p:spPr>
        <p:txBody>
          <a:bodyPr vert="horz" lIns="91420" tIns="45710" rIns="91420" bIns="45710" rtlCol="0" anchor="ctr">
            <a:normAutofit/>
          </a:bodyPr>
          <a:lstStyle/>
          <a:p>
            <a:r>
              <a:rPr lang="es-ES_tradnl"/>
              <a:t>Clic para editar título</a:t>
            </a:r>
            <a:endParaRPr lang="es-ES"/>
          </a:p>
        </p:txBody>
      </p:sp>
      <p:sp>
        <p:nvSpPr>
          <p:cNvPr id="3" name="Marcador de texto 2"/>
          <p:cNvSpPr>
            <a:spLocks noGrp="1"/>
          </p:cNvSpPr>
          <p:nvPr>
            <p:ph type="body" idx="1"/>
          </p:nvPr>
        </p:nvSpPr>
        <p:spPr>
          <a:xfrm>
            <a:off x="457200" y="1200151"/>
            <a:ext cx="8229600" cy="3394472"/>
          </a:xfrm>
          <a:prstGeom prst="rect">
            <a:avLst/>
          </a:prstGeom>
        </p:spPr>
        <p:txBody>
          <a:bodyPr vert="horz" lIns="91420" tIns="45710" rIns="91420" bIns="45710" rtlCol="0">
            <a:normAutofit/>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fecha 3"/>
          <p:cNvSpPr>
            <a:spLocks noGrp="1"/>
          </p:cNvSpPr>
          <p:nvPr>
            <p:ph type="dt" sz="half" idx="2"/>
          </p:nvPr>
        </p:nvSpPr>
        <p:spPr>
          <a:xfrm>
            <a:off x="457200" y="4767264"/>
            <a:ext cx="2133600" cy="273844"/>
          </a:xfrm>
          <a:prstGeom prst="rect">
            <a:avLst/>
          </a:prstGeom>
        </p:spPr>
        <p:txBody>
          <a:bodyPr vert="horz" lIns="91420" tIns="45710" rIns="91420" bIns="45710" rtlCol="0" anchor="ctr"/>
          <a:lstStyle>
            <a:lvl1pPr algn="l">
              <a:defRPr sz="1200">
                <a:solidFill>
                  <a:schemeClr val="tx1">
                    <a:tint val="75000"/>
                  </a:schemeClr>
                </a:solidFill>
              </a:defRPr>
            </a:lvl1pPr>
          </a:lstStyle>
          <a:p>
            <a:fld id="{97C18089-1CB0-1447-B56B-4D79C630C0B9}" type="datetimeFigureOut">
              <a:rPr lang="es-ES" smtClean="0"/>
              <a:t>06/05/2020</a:t>
            </a:fld>
            <a:endParaRPr lang="es-ES"/>
          </a:p>
        </p:txBody>
      </p:sp>
      <p:sp>
        <p:nvSpPr>
          <p:cNvPr id="5" name="Marcador de pie de página 4"/>
          <p:cNvSpPr>
            <a:spLocks noGrp="1"/>
          </p:cNvSpPr>
          <p:nvPr>
            <p:ph type="ftr" sz="quarter" idx="3"/>
          </p:nvPr>
        </p:nvSpPr>
        <p:spPr>
          <a:xfrm>
            <a:off x="3124200" y="4767264"/>
            <a:ext cx="2895600" cy="273844"/>
          </a:xfrm>
          <a:prstGeom prst="rect">
            <a:avLst/>
          </a:prstGeom>
        </p:spPr>
        <p:txBody>
          <a:bodyPr vert="horz" lIns="91420" tIns="45710" rIns="91420" bIns="4571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4767264"/>
            <a:ext cx="2133600" cy="273844"/>
          </a:xfrm>
          <a:prstGeom prst="rect">
            <a:avLst/>
          </a:prstGeom>
        </p:spPr>
        <p:txBody>
          <a:bodyPr vert="horz" lIns="91420" tIns="45710" rIns="91420" bIns="45710" rtlCol="0" anchor="ctr"/>
          <a:lstStyle>
            <a:lvl1pPr algn="r">
              <a:defRPr sz="1200">
                <a:solidFill>
                  <a:schemeClr val="tx1">
                    <a:tint val="75000"/>
                  </a:schemeClr>
                </a:solidFill>
              </a:defRPr>
            </a:lvl1pPr>
          </a:lstStyle>
          <a:p>
            <a:fld id="{2456A22A-2CB0-244B-A45A-777837D4CD9F}" type="slidenum">
              <a:rPr lang="es-ES" smtClean="0"/>
              <a:t>‹Nº›</a:t>
            </a:fld>
            <a:endParaRPr lang="es-ES"/>
          </a:p>
        </p:txBody>
      </p:sp>
    </p:spTree>
    <p:extLst>
      <p:ext uri="{BB962C8B-B14F-4D97-AF65-F5344CB8AC3E}">
        <p14:creationId xmlns:p14="http://schemas.microsoft.com/office/powerpoint/2010/main" val="5523993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100" rtl="0" eaLnBrk="1" latinLnBrk="0" hangingPunct="1">
        <a:spcBef>
          <a:spcPct val="0"/>
        </a:spcBef>
        <a:buNone/>
        <a:defRPr sz="4400" kern="1200">
          <a:solidFill>
            <a:schemeClr val="tx1"/>
          </a:solidFill>
          <a:latin typeface="+mj-lt"/>
          <a:ea typeface="+mj-ea"/>
          <a:cs typeface="+mj-cs"/>
        </a:defRPr>
      </a:lvl1pPr>
    </p:titleStyle>
    <p:bodyStyle>
      <a:lvl1pPr marL="342825" indent="-342825" algn="l" defTabSz="457100" rtl="0" eaLnBrk="1" latinLnBrk="0" hangingPunct="1">
        <a:spcBef>
          <a:spcPct val="20000"/>
        </a:spcBef>
        <a:buFont typeface="Arial"/>
        <a:buChar char="•"/>
        <a:defRPr sz="3200" kern="1200">
          <a:solidFill>
            <a:schemeClr val="tx1"/>
          </a:solidFill>
          <a:latin typeface="+mn-lt"/>
          <a:ea typeface="+mn-ea"/>
          <a:cs typeface="+mn-cs"/>
        </a:defRPr>
      </a:lvl1pPr>
      <a:lvl2pPr marL="742788" indent="-285688" algn="l" defTabSz="457100" rtl="0" eaLnBrk="1" latinLnBrk="0" hangingPunct="1">
        <a:spcBef>
          <a:spcPct val="20000"/>
        </a:spcBef>
        <a:buFont typeface="Arial"/>
        <a:buChar char="–"/>
        <a:defRPr sz="2800" kern="1200">
          <a:solidFill>
            <a:schemeClr val="tx1"/>
          </a:solidFill>
          <a:latin typeface="+mn-lt"/>
          <a:ea typeface="+mn-ea"/>
          <a:cs typeface="+mn-cs"/>
        </a:defRPr>
      </a:lvl2pPr>
      <a:lvl3pPr marL="1142751" indent="-228550" algn="l" defTabSz="457100" rtl="0" eaLnBrk="1" latinLnBrk="0" hangingPunct="1">
        <a:spcBef>
          <a:spcPct val="20000"/>
        </a:spcBef>
        <a:buFont typeface="Arial"/>
        <a:buChar char="•"/>
        <a:defRPr sz="2400" kern="1200">
          <a:solidFill>
            <a:schemeClr val="tx1"/>
          </a:solidFill>
          <a:latin typeface="+mn-lt"/>
          <a:ea typeface="+mn-ea"/>
          <a:cs typeface="+mn-cs"/>
        </a:defRPr>
      </a:lvl3pPr>
      <a:lvl4pPr marL="1599851" indent="-228550" algn="l" defTabSz="457100" rtl="0" eaLnBrk="1" latinLnBrk="0" hangingPunct="1">
        <a:spcBef>
          <a:spcPct val="20000"/>
        </a:spcBef>
        <a:buFont typeface="Arial"/>
        <a:buChar char="–"/>
        <a:defRPr sz="2000" kern="1200">
          <a:solidFill>
            <a:schemeClr val="tx1"/>
          </a:solidFill>
          <a:latin typeface="+mn-lt"/>
          <a:ea typeface="+mn-ea"/>
          <a:cs typeface="+mn-cs"/>
        </a:defRPr>
      </a:lvl4pPr>
      <a:lvl5pPr marL="2056952" indent="-228550" algn="l" defTabSz="457100" rtl="0" eaLnBrk="1" latinLnBrk="0" hangingPunct="1">
        <a:spcBef>
          <a:spcPct val="20000"/>
        </a:spcBef>
        <a:buFont typeface="Arial"/>
        <a:buChar char="»"/>
        <a:defRPr sz="2000" kern="1200">
          <a:solidFill>
            <a:schemeClr val="tx1"/>
          </a:solidFill>
          <a:latin typeface="+mn-lt"/>
          <a:ea typeface="+mn-ea"/>
          <a:cs typeface="+mn-cs"/>
        </a:defRPr>
      </a:lvl5pPr>
      <a:lvl6pPr marL="2514052" indent="-228550" algn="l" defTabSz="457100" rtl="0" eaLnBrk="1" latinLnBrk="0" hangingPunct="1">
        <a:spcBef>
          <a:spcPct val="20000"/>
        </a:spcBef>
        <a:buFont typeface="Arial"/>
        <a:buChar char="•"/>
        <a:defRPr sz="2000" kern="1200">
          <a:solidFill>
            <a:schemeClr val="tx1"/>
          </a:solidFill>
          <a:latin typeface="+mn-lt"/>
          <a:ea typeface="+mn-ea"/>
          <a:cs typeface="+mn-cs"/>
        </a:defRPr>
      </a:lvl6pPr>
      <a:lvl7pPr marL="2971153" indent="-228550" algn="l" defTabSz="457100" rtl="0" eaLnBrk="1" latinLnBrk="0" hangingPunct="1">
        <a:spcBef>
          <a:spcPct val="20000"/>
        </a:spcBef>
        <a:buFont typeface="Arial"/>
        <a:buChar char="•"/>
        <a:defRPr sz="2000" kern="1200">
          <a:solidFill>
            <a:schemeClr val="tx1"/>
          </a:solidFill>
          <a:latin typeface="+mn-lt"/>
          <a:ea typeface="+mn-ea"/>
          <a:cs typeface="+mn-cs"/>
        </a:defRPr>
      </a:lvl7pPr>
      <a:lvl8pPr marL="3428253" indent="-228550" algn="l" defTabSz="457100" rtl="0" eaLnBrk="1" latinLnBrk="0" hangingPunct="1">
        <a:spcBef>
          <a:spcPct val="20000"/>
        </a:spcBef>
        <a:buFont typeface="Arial"/>
        <a:buChar char="•"/>
        <a:defRPr sz="2000" kern="1200">
          <a:solidFill>
            <a:schemeClr val="tx1"/>
          </a:solidFill>
          <a:latin typeface="+mn-lt"/>
          <a:ea typeface="+mn-ea"/>
          <a:cs typeface="+mn-cs"/>
        </a:defRPr>
      </a:lvl8pPr>
      <a:lvl9pPr marL="3885354" indent="-228550" algn="l" defTabSz="4571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100" rtl="0" eaLnBrk="1" latinLnBrk="0" hangingPunct="1">
        <a:defRPr sz="1800" kern="1200">
          <a:solidFill>
            <a:schemeClr val="tx1"/>
          </a:solidFill>
          <a:latin typeface="+mn-lt"/>
          <a:ea typeface="+mn-ea"/>
          <a:cs typeface="+mn-cs"/>
        </a:defRPr>
      </a:lvl1pPr>
      <a:lvl2pPr marL="457100" algn="l" defTabSz="457100" rtl="0" eaLnBrk="1" latinLnBrk="0" hangingPunct="1">
        <a:defRPr sz="1800" kern="1200">
          <a:solidFill>
            <a:schemeClr val="tx1"/>
          </a:solidFill>
          <a:latin typeface="+mn-lt"/>
          <a:ea typeface="+mn-ea"/>
          <a:cs typeface="+mn-cs"/>
        </a:defRPr>
      </a:lvl2pPr>
      <a:lvl3pPr marL="914201" algn="l" defTabSz="457100" rtl="0" eaLnBrk="1" latinLnBrk="0" hangingPunct="1">
        <a:defRPr sz="1800" kern="1200">
          <a:solidFill>
            <a:schemeClr val="tx1"/>
          </a:solidFill>
          <a:latin typeface="+mn-lt"/>
          <a:ea typeface="+mn-ea"/>
          <a:cs typeface="+mn-cs"/>
        </a:defRPr>
      </a:lvl3pPr>
      <a:lvl4pPr marL="1371301" algn="l" defTabSz="457100" rtl="0" eaLnBrk="1" latinLnBrk="0" hangingPunct="1">
        <a:defRPr sz="1800" kern="1200">
          <a:solidFill>
            <a:schemeClr val="tx1"/>
          </a:solidFill>
          <a:latin typeface="+mn-lt"/>
          <a:ea typeface="+mn-ea"/>
          <a:cs typeface="+mn-cs"/>
        </a:defRPr>
      </a:lvl4pPr>
      <a:lvl5pPr marL="1828402" algn="l" defTabSz="457100" rtl="0" eaLnBrk="1" latinLnBrk="0" hangingPunct="1">
        <a:defRPr sz="1800" kern="1200">
          <a:solidFill>
            <a:schemeClr val="tx1"/>
          </a:solidFill>
          <a:latin typeface="+mn-lt"/>
          <a:ea typeface="+mn-ea"/>
          <a:cs typeface="+mn-cs"/>
        </a:defRPr>
      </a:lvl5pPr>
      <a:lvl6pPr marL="2285502" algn="l" defTabSz="457100" rtl="0" eaLnBrk="1" latinLnBrk="0" hangingPunct="1">
        <a:defRPr sz="1800" kern="1200">
          <a:solidFill>
            <a:schemeClr val="tx1"/>
          </a:solidFill>
          <a:latin typeface="+mn-lt"/>
          <a:ea typeface="+mn-ea"/>
          <a:cs typeface="+mn-cs"/>
        </a:defRPr>
      </a:lvl6pPr>
      <a:lvl7pPr marL="2742602" algn="l" defTabSz="457100" rtl="0" eaLnBrk="1" latinLnBrk="0" hangingPunct="1">
        <a:defRPr sz="1800" kern="1200">
          <a:solidFill>
            <a:schemeClr val="tx1"/>
          </a:solidFill>
          <a:latin typeface="+mn-lt"/>
          <a:ea typeface="+mn-ea"/>
          <a:cs typeface="+mn-cs"/>
        </a:defRPr>
      </a:lvl7pPr>
      <a:lvl8pPr marL="3199703" algn="l" defTabSz="457100" rtl="0" eaLnBrk="1" latinLnBrk="0" hangingPunct="1">
        <a:defRPr sz="1800" kern="1200">
          <a:solidFill>
            <a:schemeClr val="tx1"/>
          </a:solidFill>
          <a:latin typeface="+mn-lt"/>
          <a:ea typeface="+mn-ea"/>
          <a:cs typeface="+mn-cs"/>
        </a:defRPr>
      </a:lvl8pPr>
      <a:lvl9pPr marL="3656804" algn="l" defTabSz="4571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g"/><Relationship Id="rId7" Type="http://schemas.openxmlformats.org/officeDocument/2006/relationships/image" Target="../media/image28.jpe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jpeg"/></Relationships>
</file>

<file path=ppt/slides/_rels/slide33.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7.jpg"/></Relationships>
</file>

<file path=ppt/slides/_rels/slide34.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 Id="rId9" Type="http://schemas.openxmlformats.org/officeDocument/2006/relationships/image" Target="../media/image44.jpg"/></Relationships>
</file>

<file path=ppt/slides/_rels/slide35.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5.jp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45.jpg"/><Relationship Id="rId1" Type="http://schemas.openxmlformats.org/officeDocument/2006/relationships/slideLayout" Target="../slideLayouts/slideLayout2.xml"/><Relationship Id="rId4" Type="http://schemas.openxmlformats.org/officeDocument/2006/relationships/image" Target="../media/image55.jpg"/></Relationships>
</file>

<file path=ppt/slides/_rels/slide4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00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25373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CuadroTexto 2"/>
          <p:cNvSpPr txBox="1"/>
          <p:nvPr/>
        </p:nvSpPr>
        <p:spPr>
          <a:xfrm>
            <a:off x="889782" y="1555556"/>
            <a:ext cx="7299616" cy="2246769"/>
          </a:xfrm>
          <a:prstGeom prst="rect">
            <a:avLst/>
          </a:prstGeom>
          <a:noFill/>
        </p:spPr>
        <p:txBody>
          <a:bodyPr wrap="square" rtlCol="0">
            <a:spAutoFit/>
          </a:bodyPr>
          <a:lstStyle/>
          <a:p>
            <a:pPr algn="just" rtl="0"/>
            <a:r>
              <a:rPr lang="en-GB" sz="1400" dirty="0">
                <a:solidFill>
                  <a:srgbClr val="AD6F47"/>
                </a:solidFill>
                <a:cs typeface="Arial"/>
              </a:rPr>
              <a:t>Many decades ago during the Mexican Revolution, </a:t>
            </a:r>
            <a:r>
              <a:rPr lang="en-GB" sz="1400" dirty="0">
                <a:solidFill>
                  <a:schemeClr val="bg1"/>
                </a:solidFill>
                <a:cs typeface="Arial"/>
              </a:rPr>
              <a:t>José </a:t>
            </a:r>
            <a:r>
              <a:rPr lang="en-GB" sz="1400" dirty="0" err="1">
                <a:solidFill>
                  <a:schemeClr val="bg1"/>
                </a:solidFill>
                <a:cs typeface="Arial"/>
              </a:rPr>
              <a:t>Doroteo</a:t>
            </a:r>
            <a:r>
              <a:rPr lang="en-GB" sz="1400" dirty="0">
                <a:solidFill>
                  <a:schemeClr val="bg1"/>
                </a:solidFill>
                <a:cs typeface="Arial"/>
              </a:rPr>
              <a:t> </a:t>
            </a:r>
            <a:r>
              <a:rPr lang="en-GB" sz="1400" dirty="0" err="1">
                <a:solidFill>
                  <a:schemeClr val="bg1"/>
                </a:solidFill>
                <a:cs typeface="Arial"/>
              </a:rPr>
              <a:t>Arango</a:t>
            </a:r>
            <a:r>
              <a:rPr lang="en-GB" sz="1400" dirty="0">
                <a:solidFill>
                  <a:schemeClr val="bg1"/>
                </a:solidFill>
                <a:cs typeface="Arial"/>
              </a:rPr>
              <a:t>, better known as </a:t>
            </a:r>
            <a:r>
              <a:rPr lang="en-GB" sz="1400" dirty="0" err="1">
                <a:solidFill>
                  <a:schemeClr val="bg1"/>
                </a:solidFill>
                <a:cs typeface="Arial"/>
              </a:rPr>
              <a:t>Pancho</a:t>
            </a:r>
            <a:r>
              <a:rPr lang="en-GB" sz="1400" dirty="0">
                <a:solidFill>
                  <a:schemeClr val="bg1"/>
                </a:solidFill>
                <a:cs typeface="Arial"/>
              </a:rPr>
              <a:t> Villa,</a:t>
            </a:r>
            <a:r>
              <a:rPr lang="en-GB" sz="1400" dirty="0">
                <a:solidFill>
                  <a:srgbClr val="AD6F47"/>
                </a:solidFill>
                <a:cs typeface="Arial"/>
              </a:rPr>
              <a:t> was the leader of the northern forces and gained fame for defending the people from the abuses of tyrants.</a:t>
            </a:r>
          </a:p>
          <a:p>
            <a:pPr algn="just" rtl="0"/>
            <a:endParaRPr lang="es-MX" sz="1400" dirty="0">
              <a:solidFill>
                <a:srgbClr val="AD6F47"/>
              </a:solidFill>
              <a:cs typeface="Arial"/>
            </a:endParaRPr>
          </a:p>
          <a:p>
            <a:pPr algn="just" rtl="0"/>
            <a:r>
              <a:rPr lang="en-GB" sz="1400" dirty="0">
                <a:solidFill>
                  <a:srgbClr val="AD6F47"/>
                </a:solidFill>
                <a:cs typeface="Arial"/>
              </a:rPr>
              <a:t>One day a field worker (a man who cut agave plants) was very grateful to </a:t>
            </a:r>
            <a:r>
              <a:rPr lang="en-GB" sz="1400" dirty="0" err="1">
                <a:solidFill>
                  <a:srgbClr val="AD6F47"/>
                </a:solidFill>
                <a:cs typeface="Arial"/>
              </a:rPr>
              <a:t>Doroteo</a:t>
            </a:r>
            <a:r>
              <a:rPr lang="en-GB" sz="1400" dirty="0">
                <a:solidFill>
                  <a:srgbClr val="AD6F47"/>
                </a:solidFill>
                <a:cs typeface="Arial"/>
              </a:rPr>
              <a:t> Arango for helping to oust a group of local aggressors. To honour his efforts, the master </a:t>
            </a:r>
            <a:r>
              <a:rPr lang="en-GB" sz="1400" dirty="0" err="1">
                <a:solidFill>
                  <a:srgbClr val="AD6F47"/>
                </a:solidFill>
                <a:cs typeface="Arial"/>
              </a:rPr>
              <a:t>tequilero</a:t>
            </a:r>
            <a:r>
              <a:rPr lang="en-GB" sz="1400" dirty="0">
                <a:solidFill>
                  <a:srgbClr val="AD6F47"/>
                </a:solidFill>
                <a:cs typeface="Arial"/>
              </a:rPr>
              <a:t> created a very authentic tequila using an artisanal recipe and put it into a hand-crafted bottle.</a:t>
            </a:r>
          </a:p>
          <a:p>
            <a:pPr algn="just" rtl="0"/>
            <a:endParaRPr lang="es-MX" sz="1400" dirty="0">
              <a:solidFill>
                <a:srgbClr val="AD6F47"/>
              </a:solidFill>
              <a:cs typeface="Arial"/>
            </a:endParaRPr>
          </a:p>
          <a:p>
            <a:pPr algn="just" rtl="0"/>
            <a:r>
              <a:rPr lang="en-GB" sz="1400" dirty="0" err="1">
                <a:solidFill>
                  <a:schemeClr val="bg1"/>
                </a:solidFill>
                <a:cs typeface="Arial"/>
              </a:rPr>
              <a:t>Arango</a:t>
            </a:r>
            <a:r>
              <a:rPr lang="en-GB" sz="1400" dirty="0">
                <a:solidFill>
                  <a:schemeClr val="bg1"/>
                </a:solidFill>
                <a:cs typeface="Arial"/>
              </a:rPr>
              <a:t> was so happy with the gift that he asked the </a:t>
            </a:r>
            <a:r>
              <a:rPr lang="en-GB" sz="1400" dirty="0" err="1">
                <a:solidFill>
                  <a:schemeClr val="bg1"/>
                </a:solidFill>
                <a:cs typeface="Arial"/>
              </a:rPr>
              <a:t>tequilero</a:t>
            </a:r>
            <a:r>
              <a:rPr lang="en-GB" sz="1400" dirty="0">
                <a:solidFill>
                  <a:schemeClr val="bg1"/>
                </a:solidFill>
                <a:cs typeface="Arial"/>
              </a:rPr>
              <a:t> to put his family’s name on the bottle.</a:t>
            </a:r>
            <a:endParaRPr lang="en-US" sz="1400" dirty="0">
              <a:solidFill>
                <a:schemeClr val="bg1"/>
              </a:solidFill>
              <a:cs typeface="Arial"/>
            </a:endParaRPr>
          </a:p>
        </p:txBody>
      </p:sp>
      <p:sp>
        <p:nvSpPr>
          <p:cNvPr id="4" name="Título 1"/>
          <p:cNvSpPr txBox="1">
            <a:spLocks/>
          </p:cNvSpPr>
          <p:nvPr/>
        </p:nvSpPr>
        <p:spPr>
          <a:xfrm>
            <a:off x="839840" y="1127420"/>
            <a:ext cx="1380021" cy="424101"/>
          </a:xfrm>
          <a:prstGeom prst="rect">
            <a:avLst/>
          </a:prstGeom>
        </p:spPr>
        <p:txBody>
          <a:bodyPr vert="horz" lIns="91420" tIns="45710" rIns="91420" bIns="45710" rtlCol="0" anchor="ctr">
            <a:noAutofit/>
          </a:bodyPr>
          <a:lstStyle>
            <a:lvl1pPr algn="ctr" defTabSz="457100" rtl="0" eaLnBrk="1" latinLnBrk="0" hangingPunct="1">
              <a:spcBef>
                <a:spcPct val="0"/>
              </a:spcBef>
              <a:buNone/>
              <a:defRPr sz="4400" kern="1200">
                <a:solidFill>
                  <a:schemeClr val="tx1"/>
                </a:solidFill>
                <a:latin typeface="+mj-lt"/>
                <a:ea typeface="+mj-ea"/>
                <a:cs typeface="+mj-cs"/>
              </a:defRPr>
            </a:lvl1pPr>
          </a:lstStyle>
          <a:p>
            <a:r>
              <a:rPr lang="en-GB" sz="2800" dirty="0">
                <a:solidFill>
                  <a:schemeClr val="bg2"/>
                </a:solidFill>
                <a:latin typeface="Times"/>
                <a:cs typeface="Times"/>
              </a:rPr>
              <a:t>History</a:t>
            </a:r>
          </a:p>
        </p:txBody>
      </p:sp>
    </p:spTree>
    <p:extLst>
      <p:ext uri="{BB962C8B-B14F-4D97-AF65-F5344CB8AC3E}">
        <p14:creationId xmlns:p14="http://schemas.microsoft.com/office/powerpoint/2010/main" val="433907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descr="00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Título 1"/>
          <p:cNvSpPr txBox="1">
            <a:spLocks/>
          </p:cNvSpPr>
          <p:nvPr/>
        </p:nvSpPr>
        <p:spPr>
          <a:xfrm>
            <a:off x="1013126" y="1337116"/>
            <a:ext cx="5136980" cy="697923"/>
          </a:xfrm>
          <a:prstGeom prst="rect">
            <a:avLst/>
          </a:prstGeom>
        </p:spPr>
        <p:txBody>
          <a:bodyPr vert="horz" lIns="91420" tIns="45710" rIns="91420" bIns="45710" rtlCol="0" anchor="ctr">
            <a:noAutofit/>
          </a:bodyPr>
          <a:lstStyle>
            <a:lvl1pPr algn="ctr" defTabSz="457100" rtl="0" eaLnBrk="1" latinLnBrk="0" hangingPunct="1">
              <a:spcBef>
                <a:spcPct val="0"/>
              </a:spcBef>
              <a:buNone/>
              <a:defRPr sz="4400" kern="1200">
                <a:solidFill>
                  <a:schemeClr val="tx1"/>
                </a:solidFill>
                <a:latin typeface="+mj-lt"/>
                <a:ea typeface="+mj-ea"/>
                <a:cs typeface="+mj-cs"/>
              </a:defRPr>
            </a:lvl1pPr>
          </a:lstStyle>
          <a:p>
            <a:pPr algn="l"/>
            <a:r>
              <a:rPr lang="en-GB" sz="2000" b="1" dirty="0">
                <a:solidFill>
                  <a:srgbClr val="EEECE1"/>
                </a:solidFill>
                <a:latin typeface="Times"/>
                <a:cs typeface="Times"/>
              </a:rPr>
              <a:t>TEQUILA, a world class drink</a:t>
            </a:r>
          </a:p>
        </p:txBody>
      </p:sp>
      <p:sp>
        <p:nvSpPr>
          <p:cNvPr id="6" name="5 Rectángulo"/>
          <p:cNvSpPr/>
          <p:nvPr/>
        </p:nvSpPr>
        <p:spPr>
          <a:xfrm>
            <a:off x="1013126" y="1935757"/>
            <a:ext cx="6741489" cy="1384995"/>
          </a:xfrm>
          <a:prstGeom prst="rect">
            <a:avLst/>
          </a:prstGeom>
        </p:spPr>
        <p:txBody>
          <a:bodyPr wrap="square" rtlCol="0">
            <a:spAutoFit/>
          </a:bodyPr>
          <a:lstStyle/>
          <a:p>
            <a:pPr algn="just">
              <a:defRPr/>
            </a:pPr>
            <a:r>
              <a:rPr lang="en-GB" sz="1400" dirty="0">
                <a:solidFill>
                  <a:srgbClr val="AD6F47"/>
                </a:solidFill>
                <a:latin typeface="+mj-lt"/>
                <a:ea typeface="Segoe UI" pitchFamily="34" charset="0"/>
                <a:cs typeface="Arial"/>
                <a:sym typeface="Calibri" panose="020F0502020204030204" pitchFamily="34" charset="0"/>
              </a:rPr>
              <a:t>Our tequila is made using only blue agave whose maturation process takes 8 years, during which Mexican growers personally care for the agave plants until they mature. </a:t>
            </a:r>
            <a:r>
              <a:rPr lang="en-US" sz="1400" dirty="0">
                <a:solidFill>
                  <a:srgbClr val="AD6F47"/>
                </a:solidFill>
                <a:ea typeface="Segoe UI" pitchFamily="34" charset="0"/>
                <a:cs typeface="Arial"/>
                <a:sym typeface="Calibri" panose="020F0502020204030204" pitchFamily="34" charset="0"/>
              </a:rPr>
              <a:t>Only under certain climatological conditions our agave of unparalleled quality and height can be grown, which is used to produce our fine premium tequila.</a:t>
            </a:r>
            <a:endParaRPr lang="en-GB" sz="1400" dirty="0">
              <a:solidFill>
                <a:srgbClr val="AD6F47"/>
              </a:solidFill>
              <a:ea typeface="Segoe UI" pitchFamily="34" charset="0"/>
              <a:cs typeface="Arial"/>
              <a:sym typeface="Calibri" panose="020F0502020204030204" pitchFamily="34" charset="0"/>
            </a:endParaRPr>
          </a:p>
          <a:p>
            <a:pPr algn="just">
              <a:defRPr/>
            </a:pPr>
            <a:endParaRPr lang="es-ES" sz="1400" dirty="0">
              <a:solidFill>
                <a:srgbClr val="AD6F47"/>
              </a:solidFill>
              <a:ea typeface="Segoe UI" pitchFamily="34" charset="0"/>
              <a:cs typeface="Arial"/>
              <a:sym typeface="Calibri" panose="020F0502020204030204" pitchFamily="34" charset="0"/>
            </a:endParaRPr>
          </a:p>
          <a:p>
            <a:pPr algn="just" rtl="0">
              <a:defRPr/>
            </a:pPr>
            <a:endParaRPr lang="es-ES" sz="1400" dirty="0">
              <a:solidFill>
                <a:srgbClr val="AD6F47"/>
              </a:solidFill>
              <a:latin typeface="+mj-lt"/>
              <a:ea typeface="Segoe UI" pitchFamily="34" charset="0"/>
              <a:cs typeface="Arial"/>
              <a:sym typeface="Calibri" panose="020F0502020204030204" pitchFamily="34" charset="0"/>
            </a:endParaRPr>
          </a:p>
        </p:txBody>
      </p:sp>
    </p:spTree>
    <p:extLst>
      <p:ext uri="{BB962C8B-B14F-4D97-AF65-F5344CB8AC3E}">
        <p14:creationId xmlns:p14="http://schemas.microsoft.com/office/powerpoint/2010/main" val="1540155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00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5 Rectángulo"/>
          <p:cNvSpPr/>
          <p:nvPr/>
        </p:nvSpPr>
        <p:spPr>
          <a:xfrm>
            <a:off x="791950" y="2105460"/>
            <a:ext cx="2397257" cy="1061829"/>
          </a:xfrm>
          <a:prstGeom prst="rect">
            <a:avLst/>
          </a:prstGeom>
        </p:spPr>
        <p:txBody>
          <a:bodyPr wrap="square" rtlCol="0">
            <a:spAutoFit/>
          </a:bodyPr>
          <a:lstStyle/>
          <a:p>
            <a:r>
              <a:rPr lang="en-US" sz="900" b="1" dirty="0">
                <a:solidFill>
                  <a:schemeClr val="bg1"/>
                </a:solidFill>
                <a:latin typeface="+mj-lt"/>
                <a:cs typeface="Segoe UI" pitchFamily="34" charset="0"/>
              </a:rPr>
              <a:t>100% Blue agave (var. </a:t>
            </a:r>
            <a:r>
              <a:rPr lang="en-US" sz="900" b="1" dirty="0" err="1">
                <a:solidFill>
                  <a:schemeClr val="bg1"/>
                </a:solidFill>
                <a:latin typeface="+mj-lt"/>
                <a:cs typeface="Segoe UI" pitchFamily="34" charset="0"/>
              </a:rPr>
              <a:t>Tequilana</a:t>
            </a:r>
            <a:r>
              <a:rPr lang="en-US" sz="900" b="1" dirty="0">
                <a:solidFill>
                  <a:schemeClr val="bg1"/>
                </a:solidFill>
                <a:latin typeface="+mj-lt"/>
                <a:cs typeface="Segoe UI" pitchFamily="34" charset="0"/>
              </a:rPr>
              <a:t> weber) </a:t>
            </a:r>
          </a:p>
          <a:p>
            <a:r>
              <a:rPr lang="en-US" sz="900" dirty="0">
                <a:solidFill>
                  <a:schemeClr val="bg1"/>
                </a:solidFill>
                <a:latin typeface="+mj-lt"/>
                <a:cs typeface="Segoe UI" pitchFamily="34" charset="0"/>
              </a:rPr>
              <a:t>-Planted in the denominated area and </a:t>
            </a:r>
            <a:r>
              <a:rPr lang="en-US" sz="900" b="1" dirty="0">
                <a:solidFill>
                  <a:schemeClr val="bg1"/>
                </a:solidFill>
                <a:latin typeface="+mj-lt"/>
                <a:cs typeface="Segoe UI" pitchFamily="34" charset="0"/>
              </a:rPr>
              <a:t>hand picked after 8 years</a:t>
            </a:r>
            <a:r>
              <a:rPr lang="en-US" sz="900" dirty="0">
                <a:solidFill>
                  <a:srgbClr val="AD6F47"/>
                </a:solidFill>
                <a:latin typeface="+mj-lt"/>
                <a:cs typeface="Segoe UI" pitchFamily="34" charset="0"/>
              </a:rPr>
              <a:t>, when they reach there full maturity and a weight between 80 – 100 pounds.</a:t>
            </a:r>
          </a:p>
          <a:p>
            <a:r>
              <a:rPr lang="en-US" sz="900" dirty="0">
                <a:solidFill>
                  <a:srgbClr val="AD6F47"/>
                </a:solidFill>
                <a:latin typeface="+mj-lt"/>
                <a:cs typeface="Segoe UI" pitchFamily="34" charset="0"/>
              </a:rPr>
              <a:t>-</a:t>
            </a:r>
            <a:r>
              <a:rPr lang="en-US" sz="900" dirty="0" err="1">
                <a:solidFill>
                  <a:srgbClr val="AD6F47"/>
                </a:solidFill>
                <a:latin typeface="+mj-lt"/>
                <a:cs typeface="Segoe UI" pitchFamily="34" charset="0"/>
              </a:rPr>
              <a:t>Jimadores</a:t>
            </a:r>
            <a:r>
              <a:rPr lang="en-US" sz="900" dirty="0">
                <a:solidFill>
                  <a:srgbClr val="AD6F47"/>
                </a:solidFill>
                <a:latin typeface="+mj-lt"/>
                <a:cs typeface="Segoe UI" pitchFamily="34" charset="0"/>
              </a:rPr>
              <a:t>, harvest the agave “piña” (core of the blue agave) and taken to distillery.</a:t>
            </a:r>
            <a:endParaRPr lang="es-MX" sz="900" dirty="0">
              <a:solidFill>
                <a:srgbClr val="AD6F47"/>
              </a:solidFill>
              <a:latin typeface="+mj-lt"/>
              <a:cs typeface="Segoe UI" pitchFamily="34" charset="0"/>
            </a:endParaRPr>
          </a:p>
        </p:txBody>
      </p:sp>
      <p:sp>
        <p:nvSpPr>
          <p:cNvPr id="7" name="5 Rectángulo"/>
          <p:cNvSpPr/>
          <p:nvPr/>
        </p:nvSpPr>
        <p:spPr>
          <a:xfrm>
            <a:off x="791950" y="1141782"/>
            <a:ext cx="2418662" cy="230832"/>
          </a:xfrm>
          <a:prstGeom prst="rect">
            <a:avLst/>
          </a:prstGeom>
        </p:spPr>
        <p:txBody>
          <a:bodyPr wrap="square" rtlCol="0">
            <a:spAutoFit/>
          </a:bodyPr>
          <a:lstStyle/>
          <a:p>
            <a:r>
              <a:rPr lang="en-US" sz="900" b="1" dirty="0">
                <a:solidFill>
                  <a:schemeClr val="bg2"/>
                </a:solidFill>
                <a:latin typeface="+mj-lt"/>
                <a:cs typeface="Segoe UI" pitchFamily="34" charset="0"/>
              </a:rPr>
              <a:t>I. RAW MATERIAL: &amp; HARVEST PROCESS</a:t>
            </a:r>
            <a:endParaRPr lang="es-MX" sz="900" dirty="0">
              <a:solidFill>
                <a:schemeClr val="bg2"/>
              </a:solidFill>
              <a:latin typeface="+mj-lt"/>
              <a:cs typeface="Segoe UI" pitchFamily="34" charset="0"/>
            </a:endParaRPr>
          </a:p>
        </p:txBody>
      </p:sp>
      <p:sp>
        <p:nvSpPr>
          <p:cNvPr id="9" name="5 Rectángulo"/>
          <p:cNvSpPr/>
          <p:nvPr/>
        </p:nvSpPr>
        <p:spPr>
          <a:xfrm>
            <a:off x="3360439" y="2105460"/>
            <a:ext cx="2382989" cy="1061829"/>
          </a:xfrm>
          <a:prstGeom prst="rect">
            <a:avLst/>
          </a:prstGeom>
        </p:spPr>
        <p:txBody>
          <a:bodyPr wrap="square" rtlCol="0">
            <a:spAutoFit/>
          </a:bodyPr>
          <a:lstStyle/>
          <a:p>
            <a:r>
              <a:rPr lang="en-US" sz="900" dirty="0">
                <a:solidFill>
                  <a:srgbClr val="AD6F47"/>
                </a:solidFill>
                <a:latin typeface="+mj-lt"/>
                <a:cs typeface="Segoe UI" pitchFamily="34" charset="0"/>
              </a:rPr>
              <a:t>After checking the quality of the sugar content from the agave “</a:t>
            </a:r>
            <a:r>
              <a:rPr lang="en-US" sz="900" dirty="0" err="1">
                <a:solidFill>
                  <a:srgbClr val="AD6F47"/>
                </a:solidFill>
                <a:latin typeface="+mj-lt"/>
                <a:cs typeface="Segoe UI" pitchFamily="34" charset="0"/>
              </a:rPr>
              <a:t>piñas</a:t>
            </a:r>
            <a:r>
              <a:rPr lang="en-US" sz="900" dirty="0">
                <a:solidFill>
                  <a:srgbClr val="AD6F47"/>
                </a:solidFill>
                <a:latin typeface="+mj-lt"/>
                <a:cs typeface="Segoe UI" pitchFamily="34" charset="0"/>
              </a:rPr>
              <a:t>”, are cut in quarters and </a:t>
            </a:r>
            <a:r>
              <a:rPr lang="en-US" sz="900" dirty="0">
                <a:solidFill>
                  <a:schemeClr val="bg1"/>
                </a:solidFill>
                <a:latin typeface="+mj-lt"/>
                <a:cs typeface="Segoe UI" pitchFamily="34" charset="0"/>
              </a:rPr>
              <a:t>slowly steam cooked in stone ovens for 38 hours, </a:t>
            </a:r>
            <a:r>
              <a:rPr lang="en-US" sz="900" dirty="0">
                <a:solidFill>
                  <a:srgbClr val="AD6F47"/>
                </a:solidFill>
                <a:latin typeface="+mj-lt"/>
                <a:cs typeface="Segoe UI" pitchFamily="34" charset="0"/>
              </a:rPr>
              <a:t> after that,  sugar is extracted trough a shredding process  extracting all the Agave  juice and pumped it  in  to  the fermentation tanks .</a:t>
            </a:r>
            <a:endParaRPr lang="es-MX" sz="900" dirty="0">
              <a:solidFill>
                <a:srgbClr val="AD6F47"/>
              </a:solidFill>
              <a:latin typeface="+mj-lt"/>
              <a:cs typeface="Segoe UI" pitchFamily="34" charset="0"/>
            </a:endParaRPr>
          </a:p>
        </p:txBody>
      </p:sp>
      <p:sp>
        <p:nvSpPr>
          <p:cNvPr id="10" name="5 Rectángulo"/>
          <p:cNvSpPr/>
          <p:nvPr/>
        </p:nvSpPr>
        <p:spPr>
          <a:xfrm>
            <a:off x="3360439" y="1164866"/>
            <a:ext cx="1141551" cy="230832"/>
          </a:xfrm>
          <a:prstGeom prst="rect">
            <a:avLst/>
          </a:prstGeom>
        </p:spPr>
        <p:txBody>
          <a:bodyPr wrap="square" rtlCol="0">
            <a:spAutoFit/>
          </a:bodyPr>
          <a:lstStyle/>
          <a:p>
            <a:r>
              <a:rPr lang="en-US" sz="900" b="1" dirty="0">
                <a:solidFill>
                  <a:schemeClr val="bg2"/>
                </a:solidFill>
                <a:cs typeface="Segoe UI" pitchFamily="34" charset="0"/>
              </a:rPr>
              <a:t>II. COOKING</a:t>
            </a:r>
            <a:r>
              <a:rPr lang="en-US" sz="900" dirty="0">
                <a:solidFill>
                  <a:schemeClr val="bg2"/>
                </a:solidFill>
                <a:cs typeface="Segoe UI" pitchFamily="34" charset="0"/>
              </a:rPr>
              <a:t> </a:t>
            </a:r>
          </a:p>
        </p:txBody>
      </p:sp>
      <p:sp>
        <p:nvSpPr>
          <p:cNvPr id="11" name="5 Rectángulo"/>
          <p:cNvSpPr/>
          <p:nvPr/>
        </p:nvSpPr>
        <p:spPr>
          <a:xfrm>
            <a:off x="5928929" y="2105460"/>
            <a:ext cx="2354449" cy="784830"/>
          </a:xfrm>
          <a:prstGeom prst="rect">
            <a:avLst/>
          </a:prstGeom>
        </p:spPr>
        <p:txBody>
          <a:bodyPr wrap="square" rtlCol="0">
            <a:spAutoFit/>
          </a:bodyPr>
          <a:lstStyle/>
          <a:p>
            <a:r>
              <a:rPr lang="en-US" sz="900" dirty="0">
                <a:solidFill>
                  <a:schemeClr val="bg1"/>
                </a:solidFill>
                <a:latin typeface="+mj-lt"/>
                <a:cs typeface="Segoe UI" pitchFamily="34" charset="0"/>
              </a:rPr>
              <a:t>The fermentation process takes  36 to 40 </a:t>
            </a:r>
            <a:r>
              <a:rPr lang="en-US" sz="900" dirty="0" err="1">
                <a:solidFill>
                  <a:schemeClr val="bg1"/>
                </a:solidFill>
                <a:latin typeface="+mj-lt"/>
                <a:cs typeface="Segoe UI" pitchFamily="34" charset="0"/>
              </a:rPr>
              <a:t>hrs</a:t>
            </a:r>
            <a:r>
              <a:rPr lang="en-US" sz="900" dirty="0">
                <a:solidFill>
                  <a:schemeClr val="bg1"/>
                </a:solidFill>
                <a:latin typeface="+mj-lt"/>
                <a:cs typeface="Segoe UI" pitchFamily="34" charset="0"/>
              </a:rPr>
              <a:t>, </a:t>
            </a:r>
            <a:r>
              <a:rPr lang="en-US" sz="900" b="1" dirty="0">
                <a:solidFill>
                  <a:schemeClr val="bg1"/>
                </a:solidFill>
                <a:latin typeface="+mj-lt"/>
                <a:cs typeface="Segoe UI" pitchFamily="34" charset="0"/>
              </a:rPr>
              <a:t>adding a special  cultivated agave yeast (the secret of the distiller master </a:t>
            </a:r>
            <a:r>
              <a:rPr lang="en-US" sz="900" b="1" dirty="0">
                <a:solidFill>
                  <a:srgbClr val="AD6F47"/>
                </a:solidFill>
                <a:latin typeface="+mj-lt"/>
                <a:cs typeface="Segoe UI" pitchFamily="34" charset="0"/>
              </a:rPr>
              <a:t>)</a:t>
            </a:r>
            <a:r>
              <a:rPr lang="en-US" sz="900" dirty="0">
                <a:solidFill>
                  <a:srgbClr val="AD6F47"/>
                </a:solidFill>
                <a:latin typeface="+mj-lt"/>
                <a:cs typeface="Segoe UI" pitchFamily="34" charset="0"/>
              </a:rPr>
              <a:t> that enhance fruity and herbals notes. this process takes place at  natural temperature.</a:t>
            </a:r>
          </a:p>
        </p:txBody>
      </p:sp>
      <p:sp>
        <p:nvSpPr>
          <p:cNvPr id="12" name="5 Rectángulo"/>
          <p:cNvSpPr/>
          <p:nvPr/>
        </p:nvSpPr>
        <p:spPr>
          <a:xfrm>
            <a:off x="5928929" y="1164866"/>
            <a:ext cx="1141551" cy="230832"/>
          </a:xfrm>
          <a:prstGeom prst="rect">
            <a:avLst/>
          </a:prstGeom>
        </p:spPr>
        <p:txBody>
          <a:bodyPr wrap="square" rtlCol="0">
            <a:spAutoFit/>
          </a:bodyPr>
          <a:lstStyle/>
          <a:p>
            <a:r>
              <a:rPr lang="en-US" sz="900" b="1" dirty="0">
                <a:solidFill>
                  <a:schemeClr val="bg2"/>
                </a:solidFill>
                <a:cs typeface="Segoe UI" pitchFamily="34" charset="0"/>
              </a:rPr>
              <a:t>III. FERMENTATION</a:t>
            </a:r>
          </a:p>
        </p:txBody>
      </p:sp>
    </p:spTree>
    <p:extLst>
      <p:ext uri="{BB962C8B-B14F-4D97-AF65-F5344CB8AC3E}">
        <p14:creationId xmlns:p14="http://schemas.microsoft.com/office/powerpoint/2010/main" val="3256757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13" name="5 Rectángulo"/>
          <p:cNvSpPr/>
          <p:nvPr/>
        </p:nvSpPr>
        <p:spPr>
          <a:xfrm>
            <a:off x="784816" y="2084747"/>
            <a:ext cx="1919232" cy="2062103"/>
          </a:xfrm>
          <a:prstGeom prst="rect">
            <a:avLst/>
          </a:prstGeom>
        </p:spPr>
        <p:txBody>
          <a:bodyPr wrap="square" rtlCol="0">
            <a:spAutoFit/>
          </a:bodyPr>
          <a:lstStyle/>
          <a:p>
            <a:r>
              <a:rPr lang="en-US" sz="800" b="1" dirty="0">
                <a:solidFill>
                  <a:srgbClr val="AD6F47"/>
                </a:solidFill>
                <a:latin typeface="+mj-lt"/>
                <a:cs typeface="Segoe UI" pitchFamily="34" charset="0"/>
              </a:rPr>
              <a:t>The sugar is converted into alcohol, it is placed in  Columns still for </a:t>
            </a:r>
            <a:r>
              <a:rPr lang="en-US" sz="800" b="1" dirty="0">
                <a:solidFill>
                  <a:schemeClr val="bg1"/>
                </a:solidFill>
                <a:latin typeface="+mj-lt"/>
                <a:cs typeface="Segoe UI" pitchFamily="34" charset="0"/>
              </a:rPr>
              <a:t>the 1</a:t>
            </a:r>
            <a:r>
              <a:rPr lang="en-US" sz="800" b="1" baseline="30000" dirty="0">
                <a:solidFill>
                  <a:schemeClr val="bg1"/>
                </a:solidFill>
                <a:latin typeface="+mj-lt"/>
                <a:cs typeface="Segoe UI" pitchFamily="34" charset="0"/>
              </a:rPr>
              <a:t>st</a:t>
            </a:r>
            <a:r>
              <a:rPr lang="en-US" sz="800" b="1" dirty="0">
                <a:solidFill>
                  <a:schemeClr val="bg1"/>
                </a:solidFill>
                <a:latin typeface="+mj-lt"/>
                <a:cs typeface="Segoe UI" pitchFamily="34" charset="0"/>
              </a:rPr>
              <a:t> distillation, 2</a:t>
            </a:r>
            <a:r>
              <a:rPr lang="en-US" sz="800" b="1" baseline="30000" dirty="0">
                <a:solidFill>
                  <a:schemeClr val="bg1"/>
                </a:solidFill>
                <a:latin typeface="+mj-lt"/>
                <a:cs typeface="Segoe UI" pitchFamily="34" charset="0"/>
              </a:rPr>
              <a:t>nd</a:t>
            </a:r>
            <a:r>
              <a:rPr lang="en-US" sz="800" b="1" dirty="0">
                <a:solidFill>
                  <a:schemeClr val="bg1"/>
                </a:solidFill>
                <a:latin typeface="+mj-lt"/>
                <a:cs typeface="Segoe UI" pitchFamily="34" charset="0"/>
              </a:rPr>
              <a:t> distillation process, </a:t>
            </a:r>
            <a:r>
              <a:rPr lang="en-US" sz="800" dirty="0">
                <a:solidFill>
                  <a:schemeClr val="bg1"/>
                </a:solidFill>
              </a:rPr>
              <a:t>we use a copper pot stills </a:t>
            </a:r>
            <a:r>
              <a:rPr lang="en-US" sz="800" dirty="0" err="1">
                <a:solidFill>
                  <a:schemeClr val="bg1"/>
                </a:solidFill>
              </a:rPr>
              <a:t>Charante</a:t>
            </a:r>
            <a:r>
              <a:rPr lang="en-US" sz="800" dirty="0">
                <a:solidFill>
                  <a:schemeClr val="bg1"/>
                </a:solidFill>
              </a:rPr>
              <a:t> process, the tales and the heads are separated in different cuts, and are not reused as other distilleries,</a:t>
            </a:r>
            <a:r>
              <a:rPr lang="en-US" sz="800" dirty="0">
                <a:solidFill>
                  <a:srgbClr val="AD6F47"/>
                </a:solidFill>
              </a:rPr>
              <a:t> that enables us to concentrate the most</a:t>
            </a:r>
            <a:r>
              <a:rPr lang="en-US" sz="800" b="1" dirty="0">
                <a:solidFill>
                  <a:srgbClr val="AD6F47"/>
                </a:solidFill>
              </a:rPr>
              <a:t> </a:t>
            </a:r>
            <a:r>
              <a:rPr lang="en-US" sz="800" dirty="0" err="1">
                <a:solidFill>
                  <a:srgbClr val="AD6F47"/>
                </a:solidFill>
              </a:rPr>
              <a:t>delicated</a:t>
            </a:r>
            <a:r>
              <a:rPr lang="en-US" sz="800" dirty="0">
                <a:solidFill>
                  <a:srgbClr val="AD6F47"/>
                </a:solidFill>
              </a:rPr>
              <a:t> aromas and bouquet of the agave conserving only the best components</a:t>
            </a:r>
            <a:endParaRPr lang="es-MX" sz="800" dirty="0">
              <a:solidFill>
                <a:srgbClr val="AD6F47"/>
              </a:solidFill>
            </a:endParaRPr>
          </a:p>
          <a:p>
            <a:r>
              <a:rPr lang="en-US" sz="800" dirty="0">
                <a:solidFill>
                  <a:schemeClr val="bg1"/>
                </a:solidFill>
                <a:latin typeface="+mj-lt"/>
                <a:cs typeface="Segoe UI" pitchFamily="34" charset="0"/>
              </a:rPr>
              <a:t>. </a:t>
            </a:r>
            <a:r>
              <a:rPr lang="en-US" sz="800" dirty="0">
                <a:solidFill>
                  <a:srgbClr val="9C6641"/>
                </a:solidFill>
                <a:latin typeface="+mj-lt"/>
                <a:cs typeface="Segoe UI" pitchFamily="34" charset="0"/>
              </a:rPr>
              <a:t>In this 2</a:t>
            </a:r>
            <a:r>
              <a:rPr lang="en-US" sz="800" baseline="30000" dirty="0">
                <a:solidFill>
                  <a:srgbClr val="9C6641"/>
                </a:solidFill>
                <a:latin typeface="+mj-lt"/>
                <a:cs typeface="Segoe UI" pitchFamily="34" charset="0"/>
              </a:rPr>
              <a:t>nd</a:t>
            </a:r>
            <a:r>
              <a:rPr lang="en-US" sz="800" dirty="0">
                <a:solidFill>
                  <a:srgbClr val="9C6641"/>
                </a:solidFill>
                <a:latin typeface="+mj-lt"/>
                <a:cs typeface="Segoe UI" pitchFamily="34" charset="0"/>
              </a:rPr>
              <a:t> distillation </a:t>
            </a:r>
            <a:r>
              <a:rPr lang="en-US" sz="800" dirty="0">
                <a:solidFill>
                  <a:srgbClr val="AD6F47"/>
                </a:solidFill>
                <a:latin typeface="+mj-lt"/>
                <a:cs typeface="Segoe UI" pitchFamily="34" charset="0"/>
              </a:rPr>
              <a:t>the product has an alcohol concentration from 80 to 90 % alc. vol., The second distillation  rectifies the  tequila at  55% where you get the white tequila at a concentration of 55% alc. vol.</a:t>
            </a:r>
            <a:endParaRPr lang="es-MX" sz="800" dirty="0">
              <a:solidFill>
                <a:srgbClr val="AD6F47"/>
              </a:solidFill>
              <a:latin typeface="+mj-lt"/>
              <a:cs typeface="Segoe UI" pitchFamily="34" charset="0"/>
            </a:endParaRPr>
          </a:p>
        </p:txBody>
      </p:sp>
      <p:sp>
        <p:nvSpPr>
          <p:cNvPr id="15" name="5 Rectángulo"/>
          <p:cNvSpPr/>
          <p:nvPr/>
        </p:nvSpPr>
        <p:spPr>
          <a:xfrm>
            <a:off x="4587607" y="1178475"/>
            <a:ext cx="1862155" cy="230832"/>
          </a:xfrm>
          <a:prstGeom prst="rect">
            <a:avLst/>
          </a:prstGeom>
        </p:spPr>
        <p:txBody>
          <a:bodyPr wrap="square" rtlCol="0">
            <a:spAutoFit/>
          </a:bodyPr>
          <a:lstStyle/>
          <a:p>
            <a:r>
              <a:rPr lang="en-US" sz="900" b="1" dirty="0">
                <a:solidFill>
                  <a:schemeClr val="bg2"/>
                </a:solidFill>
                <a:latin typeface="+mj-lt"/>
                <a:cs typeface="Segoe UI" panose="020B0502040204020203" pitchFamily="34" charset="0"/>
              </a:rPr>
              <a:t>V. MATURING PROCESS</a:t>
            </a:r>
          </a:p>
        </p:txBody>
      </p:sp>
      <p:sp>
        <p:nvSpPr>
          <p:cNvPr id="17" name="5 Rectángulo"/>
          <p:cNvSpPr/>
          <p:nvPr/>
        </p:nvSpPr>
        <p:spPr>
          <a:xfrm>
            <a:off x="4587607" y="2084747"/>
            <a:ext cx="1890694" cy="1477328"/>
          </a:xfrm>
          <a:prstGeom prst="rect">
            <a:avLst/>
          </a:prstGeom>
        </p:spPr>
        <p:txBody>
          <a:bodyPr wrap="square" rtlCol="0">
            <a:spAutoFit/>
          </a:bodyPr>
          <a:lstStyle/>
          <a:p>
            <a:r>
              <a:rPr lang="en-US" sz="900" dirty="0">
                <a:solidFill>
                  <a:srgbClr val="AD6F47"/>
                </a:solidFill>
              </a:rPr>
              <a:t>-</a:t>
            </a:r>
            <a:r>
              <a:rPr lang="en-US" sz="900" dirty="0">
                <a:solidFill>
                  <a:srgbClr val="AD6F47"/>
                </a:solidFill>
                <a:cs typeface="Segoe UI" panose="020B0502040204020203" pitchFamily="34" charset="0"/>
              </a:rPr>
              <a:t>TEQUILA WHITE / BLANCO - 40° ALC/VOL (Kosher certificate)</a:t>
            </a:r>
            <a:r>
              <a:rPr lang="en-US" sz="900" b="1" dirty="0">
                <a:solidFill>
                  <a:srgbClr val="AD6F47"/>
                </a:solidFill>
                <a:cs typeface="Segoe UI" panose="020B0502040204020203" pitchFamily="34" charset="0"/>
              </a:rPr>
              <a:t> </a:t>
            </a:r>
            <a:endParaRPr lang="en-US" sz="900" dirty="0">
              <a:solidFill>
                <a:srgbClr val="AD6F47"/>
              </a:solidFill>
              <a:cs typeface="Segoe UI" pitchFamily="34" charset="0"/>
            </a:endParaRPr>
          </a:p>
          <a:p>
            <a:r>
              <a:rPr lang="en-US" sz="900" dirty="0">
                <a:solidFill>
                  <a:srgbClr val="AD6F47"/>
                </a:solidFill>
                <a:cs typeface="Segoe UI" pitchFamily="34" charset="0"/>
              </a:rPr>
              <a:t>-TEQUILA REPOSADO 40° ALC/VOL</a:t>
            </a:r>
          </a:p>
          <a:p>
            <a:r>
              <a:rPr lang="en-US" sz="900" dirty="0">
                <a:solidFill>
                  <a:srgbClr val="AD6F47"/>
                </a:solidFill>
                <a:cs typeface="Segoe UI" pitchFamily="34" charset="0"/>
              </a:rPr>
              <a:t>Aging period: </a:t>
            </a:r>
            <a:r>
              <a:rPr lang="en-US" sz="900" b="1" dirty="0">
                <a:solidFill>
                  <a:srgbClr val="AD6F47"/>
                </a:solidFill>
                <a:cs typeface="Segoe UI" pitchFamily="34" charset="0"/>
              </a:rPr>
              <a:t>6 months</a:t>
            </a:r>
            <a:r>
              <a:rPr lang="en-US" sz="900" dirty="0">
                <a:solidFill>
                  <a:srgbClr val="AD6F47"/>
                </a:solidFill>
                <a:cs typeface="Segoe UI" pitchFamily="34" charset="0"/>
              </a:rPr>
              <a:t> in American Oak </a:t>
            </a:r>
            <a:r>
              <a:rPr lang="en-US" sz="900" dirty="0" err="1">
                <a:solidFill>
                  <a:srgbClr val="AD6F47"/>
                </a:solidFill>
                <a:cs typeface="Segoe UI" pitchFamily="34" charset="0"/>
              </a:rPr>
              <a:t>Fudres</a:t>
            </a:r>
            <a:r>
              <a:rPr lang="en-US" sz="900" dirty="0">
                <a:solidFill>
                  <a:srgbClr val="AD6F47"/>
                </a:solidFill>
                <a:cs typeface="Segoe UI" pitchFamily="34" charset="0"/>
              </a:rPr>
              <a:t> of 10,000 lt.</a:t>
            </a:r>
          </a:p>
          <a:p>
            <a:r>
              <a:rPr lang="en-US" sz="900" dirty="0">
                <a:solidFill>
                  <a:srgbClr val="AD6F47"/>
                </a:solidFill>
                <a:cs typeface="Segoe UI" pitchFamily="34" charset="0"/>
              </a:rPr>
              <a:t>-TEQUILA AÑEJO 40° ALC/VOL</a:t>
            </a:r>
          </a:p>
          <a:p>
            <a:r>
              <a:rPr lang="en-US" sz="900" dirty="0">
                <a:solidFill>
                  <a:srgbClr val="AD6F47"/>
                </a:solidFill>
                <a:cs typeface="Segoe UI" pitchFamily="34" charset="0"/>
              </a:rPr>
              <a:t>Aging Period: </a:t>
            </a:r>
            <a:r>
              <a:rPr lang="en-US" sz="900" b="1" dirty="0">
                <a:solidFill>
                  <a:srgbClr val="AD6F47"/>
                </a:solidFill>
                <a:cs typeface="Segoe UI" pitchFamily="34" charset="0"/>
              </a:rPr>
              <a:t>13 months </a:t>
            </a:r>
            <a:r>
              <a:rPr lang="en-US" sz="900" dirty="0">
                <a:solidFill>
                  <a:srgbClr val="AD6F47"/>
                </a:solidFill>
                <a:cs typeface="Segoe UI" pitchFamily="34" charset="0"/>
              </a:rPr>
              <a:t>in American Oak Barrels to have their own characteristics .</a:t>
            </a:r>
          </a:p>
          <a:p>
            <a:endParaRPr lang="en-US" sz="900" dirty="0">
              <a:solidFill>
                <a:srgbClr val="AD6F47"/>
              </a:solidFill>
            </a:endParaRPr>
          </a:p>
        </p:txBody>
      </p:sp>
      <p:sp>
        <p:nvSpPr>
          <p:cNvPr id="18" name="5 Rectángulo"/>
          <p:cNvSpPr/>
          <p:nvPr/>
        </p:nvSpPr>
        <p:spPr>
          <a:xfrm>
            <a:off x="6478302" y="2084747"/>
            <a:ext cx="1897828" cy="784830"/>
          </a:xfrm>
          <a:prstGeom prst="rect">
            <a:avLst/>
          </a:prstGeom>
        </p:spPr>
        <p:txBody>
          <a:bodyPr wrap="square" rtlCol="0">
            <a:spAutoFit/>
          </a:bodyPr>
          <a:lstStyle/>
          <a:p>
            <a:r>
              <a:rPr lang="es-MX" sz="900" dirty="0">
                <a:solidFill>
                  <a:srgbClr val="AD6F47"/>
                </a:solidFill>
                <a:ea typeface="MS PGothic" charset="0"/>
                <a:cs typeface="Arial"/>
                <a:sym typeface="Calibri" charset="0"/>
              </a:rPr>
              <a:t>-Handcrafted square bottle, with:</a:t>
            </a:r>
          </a:p>
          <a:p>
            <a:r>
              <a:rPr lang="es-MX" sz="900" dirty="0">
                <a:solidFill>
                  <a:srgbClr val="AD6F47"/>
                </a:solidFill>
                <a:ea typeface="MS PGothic" charset="0"/>
                <a:cs typeface="Arial"/>
                <a:sym typeface="Calibri" charset="0"/>
              </a:rPr>
              <a:t>-Leather label</a:t>
            </a:r>
          </a:p>
          <a:p>
            <a:r>
              <a:rPr lang="es-MX" sz="900" dirty="0">
                <a:solidFill>
                  <a:srgbClr val="AD6F47"/>
                </a:solidFill>
                <a:ea typeface="MS PGothic" charset="0"/>
                <a:cs typeface="Arial"/>
                <a:sym typeface="Calibri" charset="0"/>
              </a:rPr>
              <a:t>-Metal icon of Los Arango.</a:t>
            </a:r>
          </a:p>
          <a:p>
            <a:r>
              <a:rPr lang="es-MX" sz="900" dirty="0">
                <a:solidFill>
                  <a:srgbClr val="AD6F47"/>
                </a:solidFill>
                <a:ea typeface="MS PGothic" charset="0"/>
                <a:cs typeface="Arial"/>
                <a:sym typeface="Calibri" charset="0"/>
              </a:rPr>
              <a:t> -Premium quality.</a:t>
            </a:r>
          </a:p>
          <a:p>
            <a:endParaRPr lang="en-US" sz="900" b="1" dirty="0">
              <a:solidFill>
                <a:srgbClr val="AD6F47"/>
              </a:solidFill>
              <a:cs typeface="Segoe UI" pitchFamily="34" charset="0"/>
            </a:endParaRPr>
          </a:p>
        </p:txBody>
      </p:sp>
      <p:sp>
        <p:nvSpPr>
          <p:cNvPr id="19" name="5 Rectángulo"/>
          <p:cNvSpPr/>
          <p:nvPr/>
        </p:nvSpPr>
        <p:spPr>
          <a:xfrm>
            <a:off x="6478302" y="1192084"/>
            <a:ext cx="1141551" cy="230832"/>
          </a:xfrm>
          <a:prstGeom prst="rect">
            <a:avLst/>
          </a:prstGeom>
        </p:spPr>
        <p:txBody>
          <a:bodyPr wrap="square" rtlCol="0">
            <a:spAutoFit/>
          </a:bodyPr>
          <a:lstStyle/>
          <a:p>
            <a:r>
              <a:rPr lang="en-US" sz="900" b="1" dirty="0">
                <a:solidFill>
                  <a:schemeClr val="bg2"/>
                </a:solidFill>
                <a:cs typeface="Segoe UI" pitchFamily="34" charset="0"/>
              </a:rPr>
              <a:t>VI. BOTTLING</a:t>
            </a:r>
          </a:p>
        </p:txBody>
      </p:sp>
      <p:sp>
        <p:nvSpPr>
          <p:cNvPr id="16" name="5 Rectángulo"/>
          <p:cNvSpPr/>
          <p:nvPr/>
        </p:nvSpPr>
        <p:spPr>
          <a:xfrm>
            <a:off x="2704048" y="2084747"/>
            <a:ext cx="1826482" cy="923330"/>
          </a:xfrm>
          <a:prstGeom prst="rect">
            <a:avLst/>
          </a:prstGeom>
        </p:spPr>
        <p:txBody>
          <a:bodyPr wrap="square" rtlCol="0">
            <a:spAutoFit/>
          </a:bodyPr>
          <a:lstStyle/>
          <a:p>
            <a:pPr algn="just"/>
            <a:r>
              <a:rPr lang="en-US" sz="900" dirty="0">
                <a:solidFill>
                  <a:srgbClr val="AD6F47"/>
                </a:solidFill>
                <a:latin typeface="+mj-lt"/>
                <a:cs typeface="Segoe UI" pitchFamily="34" charset="0"/>
              </a:rPr>
              <a:t>The tequila 55% </a:t>
            </a:r>
            <a:r>
              <a:rPr lang="en-US" sz="900" dirty="0" err="1">
                <a:solidFill>
                  <a:srgbClr val="AD6F47"/>
                </a:solidFill>
                <a:latin typeface="+mj-lt"/>
                <a:cs typeface="Segoe UI" pitchFamily="34" charset="0"/>
              </a:rPr>
              <a:t>alc.Vol</a:t>
            </a:r>
            <a:r>
              <a:rPr lang="en-US" sz="900" dirty="0">
                <a:solidFill>
                  <a:srgbClr val="AD6F47"/>
                </a:solidFill>
                <a:latin typeface="+mj-lt"/>
                <a:cs typeface="Segoe UI" pitchFamily="34" charset="0"/>
              </a:rPr>
              <a:t>., Is diluted to a concentration of 40% </a:t>
            </a:r>
            <a:r>
              <a:rPr lang="en-US" sz="900" dirty="0" err="1">
                <a:solidFill>
                  <a:srgbClr val="AD6F47"/>
                </a:solidFill>
                <a:latin typeface="+mj-lt"/>
                <a:cs typeface="Segoe UI" pitchFamily="34" charset="0"/>
              </a:rPr>
              <a:t>alc.Vol</a:t>
            </a:r>
            <a:r>
              <a:rPr lang="en-US" sz="900" dirty="0">
                <a:solidFill>
                  <a:srgbClr val="AD6F47"/>
                </a:solidFill>
                <a:latin typeface="+mj-lt"/>
                <a:cs typeface="Segoe UI" pitchFamily="34" charset="0"/>
              </a:rPr>
              <a:t>., Demineralized water and potable. Immediately goes through a filtering system for polishing and shining the tequila.</a:t>
            </a:r>
          </a:p>
        </p:txBody>
      </p:sp>
      <p:sp>
        <p:nvSpPr>
          <p:cNvPr id="20" name="5 Rectángulo"/>
          <p:cNvSpPr/>
          <p:nvPr/>
        </p:nvSpPr>
        <p:spPr>
          <a:xfrm>
            <a:off x="784815" y="1178475"/>
            <a:ext cx="1862155" cy="230832"/>
          </a:xfrm>
          <a:prstGeom prst="rect">
            <a:avLst/>
          </a:prstGeom>
        </p:spPr>
        <p:txBody>
          <a:bodyPr wrap="square" rtlCol="0">
            <a:spAutoFit/>
          </a:bodyPr>
          <a:lstStyle/>
          <a:p>
            <a:r>
              <a:rPr lang="en-US" sz="900" b="1" dirty="0">
                <a:solidFill>
                  <a:schemeClr val="bg2"/>
                </a:solidFill>
                <a:latin typeface="Segoe UI" pitchFamily="34" charset="0"/>
                <a:cs typeface="Segoe UI" pitchFamily="34" charset="0"/>
              </a:rPr>
              <a:t>IV. DOUBLE  DISTILLATION </a:t>
            </a:r>
          </a:p>
        </p:txBody>
      </p:sp>
    </p:spTree>
    <p:extLst>
      <p:ext uri="{BB962C8B-B14F-4D97-AF65-F5344CB8AC3E}">
        <p14:creationId xmlns:p14="http://schemas.microsoft.com/office/powerpoint/2010/main" val="2361799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00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582392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7.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a:spLocks/>
          </p:cNvSpPr>
          <p:nvPr/>
        </p:nvSpPr>
        <p:spPr bwMode="auto">
          <a:xfrm>
            <a:off x="4227824" y="1568736"/>
            <a:ext cx="4447223" cy="2796951"/>
          </a:xfrm>
          <a:prstGeom prst="rect">
            <a:avLst/>
          </a:prstGeom>
          <a:noFill/>
          <a:ln w="12700" cap="flat">
            <a:noFill/>
            <a:miter lim="800000"/>
            <a:headEnd type="none" w="med" len="med"/>
            <a:tailEnd type="none" w="med" len="med"/>
          </a:ln>
        </p:spPr>
        <p:txBody>
          <a:bodyPr lIns="0" tIns="0" rIns="0" bIns="0"/>
          <a:lstStyle/>
          <a:p>
            <a:r>
              <a:rPr lang="en-US" sz="1200" dirty="0">
                <a:solidFill>
                  <a:srgbClr val="AD6F47"/>
                </a:solidFill>
                <a:latin typeface="+mj-lt"/>
                <a:cs typeface="Arial"/>
                <a:sym typeface="Avenir Roman" charset="0"/>
              </a:rPr>
              <a:t>This tequila is named in honor of </a:t>
            </a:r>
            <a:r>
              <a:rPr lang="en-US" sz="1200" dirty="0" err="1">
                <a:solidFill>
                  <a:srgbClr val="AD6F47"/>
                </a:solidFill>
                <a:latin typeface="+mj-lt"/>
                <a:cs typeface="Arial"/>
                <a:sym typeface="Avenir Roman" charset="0"/>
              </a:rPr>
              <a:t>Doroteo</a:t>
            </a:r>
            <a:r>
              <a:rPr lang="en-US" sz="1200" dirty="0">
                <a:solidFill>
                  <a:srgbClr val="AD6F47"/>
                </a:solidFill>
                <a:latin typeface="+mj-lt"/>
                <a:cs typeface="Arial"/>
                <a:sym typeface="Avenir Roman" charset="0"/>
              </a:rPr>
              <a:t> </a:t>
            </a:r>
            <a:r>
              <a:rPr lang="en-US" sz="1200" dirty="0" err="1">
                <a:solidFill>
                  <a:srgbClr val="AD6F47"/>
                </a:solidFill>
                <a:latin typeface="+mj-lt"/>
                <a:cs typeface="Arial"/>
                <a:sym typeface="Avenir Roman" charset="0"/>
              </a:rPr>
              <a:t>Arango</a:t>
            </a:r>
            <a:r>
              <a:rPr lang="en-US" sz="1200" dirty="0">
                <a:solidFill>
                  <a:srgbClr val="AD6F47"/>
                </a:solidFill>
                <a:latin typeface="+mj-lt"/>
                <a:cs typeface="Arial"/>
                <a:sym typeface="Avenir Roman" charset="0"/>
              </a:rPr>
              <a:t>, better known as  </a:t>
            </a:r>
            <a:r>
              <a:rPr lang="ja-JP" altLang="en-US" sz="1200" dirty="0">
                <a:solidFill>
                  <a:srgbClr val="AD6F47"/>
                </a:solidFill>
                <a:latin typeface="+mj-lt"/>
                <a:cs typeface="Arial"/>
                <a:sym typeface="Avenir Roman" charset="0"/>
              </a:rPr>
              <a:t>“</a:t>
            </a:r>
            <a:r>
              <a:rPr lang="en-US" sz="1200" dirty="0" err="1">
                <a:solidFill>
                  <a:srgbClr val="AD6F47"/>
                </a:solidFill>
                <a:latin typeface="+mj-lt"/>
                <a:cs typeface="Arial"/>
                <a:sym typeface="Avenir Roman" charset="0"/>
              </a:rPr>
              <a:t>Pancho</a:t>
            </a:r>
            <a:r>
              <a:rPr lang="en-US" sz="1200" dirty="0">
                <a:solidFill>
                  <a:srgbClr val="AD6F47"/>
                </a:solidFill>
                <a:latin typeface="+mj-lt"/>
                <a:cs typeface="Arial"/>
                <a:sym typeface="Avenir Roman" charset="0"/>
              </a:rPr>
              <a:t> Villa</a:t>
            </a:r>
            <a:r>
              <a:rPr lang="ja-JP" altLang="en-US" sz="1200" dirty="0">
                <a:solidFill>
                  <a:srgbClr val="AD6F47"/>
                </a:solidFill>
                <a:latin typeface="+mj-lt"/>
                <a:cs typeface="Arial"/>
                <a:sym typeface="Avenir Roman" charset="0"/>
              </a:rPr>
              <a:t>”</a:t>
            </a:r>
            <a:r>
              <a:rPr lang="en-US" sz="1200" dirty="0">
                <a:solidFill>
                  <a:srgbClr val="AD6F47"/>
                </a:solidFill>
                <a:latin typeface="+mj-lt"/>
                <a:cs typeface="Arial"/>
                <a:sym typeface="Avenir Roman" charset="0"/>
              </a:rPr>
              <a:t> who was famous revolutionary leader and one of the greatest heroes of the Mexican Revolution. </a:t>
            </a:r>
          </a:p>
          <a:p>
            <a:endParaRPr lang="en-US" sz="1200" dirty="0">
              <a:solidFill>
                <a:srgbClr val="AD6F47"/>
              </a:solidFill>
              <a:latin typeface="+mj-lt"/>
              <a:cs typeface="Arial"/>
              <a:sym typeface="Avenir Roman" charset="0"/>
            </a:endParaRPr>
          </a:p>
          <a:p>
            <a:r>
              <a:rPr lang="en-US" sz="1200" dirty="0">
                <a:solidFill>
                  <a:srgbClr val="AD6F47"/>
                </a:solidFill>
                <a:latin typeface="+mj-lt"/>
                <a:cs typeface="Arial"/>
                <a:sym typeface="Avenir Roman" charset="0"/>
              </a:rPr>
              <a:t>It is made from 100% blue agave through a double and slow distillation. Enjoy this premium tequila by embracing all of its robust and delicious flavors, which will ignite your senses. </a:t>
            </a:r>
          </a:p>
          <a:p>
            <a:endParaRPr lang="en-US" sz="1200" b="1" dirty="0">
              <a:solidFill>
                <a:srgbClr val="AD6F47"/>
              </a:solidFill>
              <a:latin typeface="+mj-lt"/>
              <a:cs typeface="Arial"/>
              <a:sym typeface="Avenir Roman" charset="0"/>
            </a:endParaRPr>
          </a:p>
          <a:p>
            <a:r>
              <a:rPr lang="en-US" sz="1200" b="1" dirty="0">
                <a:solidFill>
                  <a:srgbClr val="AD6F47"/>
                </a:solidFill>
                <a:latin typeface="+mj-lt"/>
                <a:cs typeface="Arial"/>
                <a:sym typeface="Avenir Roman" charset="0"/>
              </a:rPr>
              <a:t>CRT Certificate</a:t>
            </a:r>
          </a:p>
          <a:p>
            <a:endParaRPr lang="en-US" sz="1200" dirty="0">
              <a:solidFill>
                <a:srgbClr val="AD6F47"/>
              </a:solidFill>
              <a:latin typeface="+mj-lt"/>
              <a:cs typeface="Arial"/>
              <a:sym typeface="Avenir Roman" charset="0"/>
            </a:endParaRPr>
          </a:p>
          <a:p>
            <a:r>
              <a:rPr lang="en-US" sz="1200" b="1" dirty="0">
                <a:solidFill>
                  <a:srgbClr val="EEECE1"/>
                </a:solidFill>
                <a:latin typeface="+mj-lt"/>
                <a:cs typeface="Arial"/>
                <a:sym typeface="Avenir Roman" charset="0"/>
              </a:rPr>
              <a:t>Tasting notes:</a:t>
            </a:r>
          </a:p>
          <a:p>
            <a:endParaRPr lang="en-US" sz="1200" dirty="0">
              <a:solidFill>
                <a:srgbClr val="EEECE1"/>
              </a:solidFill>
              <a:latin typeface="+mj-lt"/>
              <a:cs typeface="Arial"/>
              <a:sym typeface="Avenir Roman" charset="0"/>
            </a:endParaRPr>
          </a:p>
          <a:p>
            <a:r>
              <a:rPr lang="en-US" sz="1200" b="1" dirty="0">
                <a:solidFill>
                  <a:schemeClr val="bg1"/>
                </a:solidFill>
                <a:latin typeface="+mj-lt"/>
                <a:cs typeface="Arial"/>
                <a:sym typeface="Avenir Roman" charset="0"/>
              </a:rPr>
              <a:t>Color:</a:t>
            </a:r>
            <a:r>
              <a:rPr lang="en-US" sz="1200" dirty="0">
                <a:solidFill>
                  <a:schemeClr val="bg1"/>
                </a:solidFill>
                <a:latin typeface="+mj-lt"/>
                <a:cs typeface="Arial"/>
                <a:sym typeface="Avenir Roman" charset="0"/>
              </a:rPr>
              <a:t>   </a:t>
            </a:r>
            <a:r>
              <a:rPr lang="en-US" sz="1200" dirty="0">
                <a:solidFill>
                  <a:srgbClr val="AD6F47"/>
                </a:solidFill>
                <a:latin typeface="+mj-lt"/>
                <a:cs typeface="Arial"/>
                <a:sym typeface="Avenir Roman" charset="0"/>
              </a:rPr>
              <a:t>Clean and bright </a:t>
            </a:r>
          </a:p>
          <a:p>
            <a:r>
              <a:rPr lang="en-US" sz="1200" b="1" dirty="0">
                <a:solidFill>
                  <a:schemeClr val="bg1"/>
                </a:solidFill>
                <a:latin typeface="+mj-lt"/>
                <a:cs typeface="Arial"/>
                <a:sym typeface="Avenir Roman" charset="0"/>
              </a:rPr>
              <a:t>Nose: </a:t>
            </a:r>
            <a:r>
              <a:rPr lang="en-US" sz="1200" dirty="0">
                <a:solidFill>
                  <a:schemeClr val="bg1"/>
                </a:solidFill>
                <a:latin typeface="+mj-lt"/>
                <a:cs typeface="Arial"/>
                <a:sym typeface="Avenir Roman" charset="0"/>
              </a:rPr>
              <a:t>  </a:t>
            </a:r>
            <a:r>
              <a:rPr lang="en-US" sz="1200" dirty="0">
                <a:solidFill>
                  <a:srgbClr val="AD6F47"/>
                </a:solidFill>
                <a:latin typeface="+mj-lt"/>
                <a:cs typeface="Arial"/>
                <a:sym typeface="Avenir Roman" charset="0"/>
              </a:rPr>
              <a:t>Rich toasted agave aromas with fresh green herbs </a:t>
            </a:r>
            <a:endParaRPr lang="en-US" sz="1200" b="1" dirty="0">
              <a:solidFill>
                <a:srgbClr val="AD6F47"/>
              </a:solidFill>
              <a:latin typeface="+mj-lt"/>
              <a:cs typeface="Arial"/>
              <a:sym typeface="Avenir Roman" charset="0"/>
            </a:endParaRPr>
          </a:p>
          <a:p>
            <a:r>
              <a:rPr lang="en-US" sz="1200" b="1" dirty="0">
                <a:solidFill>
                  <a:schemeClr val="bg1"/>
                </a:solidFill>
                <a:latin typeface="+mj-lt"/>
                <a:cs typeface="Arial"/>
                <a:sym typeface="Avenir Roman" charset="0"/>
              </a:rPr>
              <a:t>Palate:</a:t>
            </a:r>
            <a:r>
              <a:rPr lang="en-US" sz="1200" dirty="0">
                <a:solidFill>
                  <a:schemeClr val="bg1"/>
                </a:solidFill>
                <a:latin typeface="+mj-lt"/>
                <a:cs typeface="Arial"/>
                <a:sym typeface="Avenir Roman" charset="0"/>
              </a:rPr>
              <a:t>  </a:t>
            </a:r>
            <a:r>
              <a:rPr lang="en-US" sz="1200" dirty="0">
                <a:solidFill>
                  <a:srgbClr val="AD6F47"/>
                </a:solidFill>
                <a:latin typeface="+mj-lt"/>
                <a:cs typeface="Arial"/>
                <a:sym typeface="Avenir Roman" charset="0"/>
              </a:rPr>
              <a:t>Soft and smooth </a:t>
            </a:r>
          </a:p>
          <a:p>
            <a:r>
              <a:rPr lang="en-US" sz="1200" b="1" dirty="0">
                <a:solidFill>
                  <a:schemeClr val="bg1"/>
                </a:solidFill>
                <a:latin typeface="+mj-lt"/>
                <a:cs typeface="Arial"/>
                <a:sym typeface="Avenir Roman" charset="0"/>
              </a:rPr>
              <a:t>Finish: </a:t>
            </a:r>
            <a:r>
              <a:rPr lang="en-US" sz="1200" dirty="0">
                <a:solidFill>
                  <a:schemeClr val="bg1"/>
                </a:solidFill>
                <a:latin typeface="+mj-lt"/>
                <a:cs typeface="Arial"/>
                <a:sym typeface="Avenir Roman" charset="0"/>
              </a:rPr>
              <a:t>  </a:t>
            </a:r>
            <a:r>
              <a:rPr lang="en-US" sz="1200" dirty="0">
                <a:solidFill>
                  <a:srgbClr val="AD6F47"/>
                </a:solidFill>
                <a:latin typeface="+mj-lt"/>
                <a:cs typeface="Arial"/>
                <a:sym typeface="Avenir Roman" charset="0"/>
              </a:rPr>
              <a:t>Fresh </a:t>
            </a:r>
          </a:p>
          <a:p>
            <a:r>
              <a:rPr lang="en-US" sz="1200" b="1" dirty="0">
                <a:solidFill>
                  <a:schemeClr val="bg1"/>
                </a:solidFill>
                <a:latin typeface="+mj-lt"/>
                <a:cs typeface="Arial"/>
                <a:sym typeface="Avenir Roman" charset="0"/>
              </a:rPr>
              <a:t>ABV: </a:t>
            </a:r>
            <a:r>
              <a:rPr lang="en-US" sz="1200" b="1" dirty="0">
                <a:solidFill>
                  <a:srgbClr val="AD6F47"/>
                </a:solidFill>
                <a:latin typeface="+mj-lt"/>
                <a:cs typeface="Arial"/>
                <a:sym typeface="Avenir Roman" charset="0"/>
              </a:rPr>
              <a:t>40%</a:t>
            </a:r>
          </a:p>
        </p:txBody>
      </p:sp>
      <p:sp>
        <p:nvSpPr>
          <p:cNvPr id="4" name="Título 1"/>
          <p:cNvSpPr txBox="1">
            <a:spLocks/>
          </p:cNvSpPr>
          <p:nvPr/>
        </p:nvSpPr>
        <p:spPr>
          <a:xfrm>
            <a:off x="4149342" y="994390"/>
            <a:ext cx="2641316" cy="574346"/>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s-ES" sz="2000" b="1" dirty="0">
                <a:solidFill>
                  <a:schemeClr val="bg2"/>
                </a:solidFill>
                <a:latin typeface="Helvetica"/>
                <a:cs typeface="Helvetica"/>
              </a:rPr>
              <a:t>Los Arango Blanco</a:t>
            </a:r>
          </a:p>
        </p:txBody>
      </p:sp>
    </p:spTree>
    <p:extLst>
      <p:ext uri="{BB962C8B-B14F-4D97-AF65-F5344CB8AC3E}">
        <p14:creationId xmlns:p14="http://schemas.microsoft.com/office/powerpoint/2010/main" val="3434678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ítulo 1"/>
          <p:cNvSpPr txBox="1">
            <a:spLocks/>
          </p:cNvSpPr>
          <p:nvPr/>
        </p:nvSpPr>
        <p:spPr>
          <a:xfrm>
            <a:off x="4067919" y="975261"/>
            <a:ext cx="4691057" cy="460368"/>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s-ES" sz="2000" b="1" dirty="0">
                <a:solidFill>
                  <a:schemeClr val="bg2"/>
                </a:solidFill>
                <a:latin typeface="Helvetica" panose="020B0604020202020204" pitchFamily="34" charset="0"/>
                <a:cs typeface="Helvetica" panose="020B0604020202020204" pitchFamily="34" charset="0"/>
              </a:rPr>
              <a:t>Los Arango Reposado</a:t>
            </a:r>
          </a:p>
        </p:txBody>
      </p:sp>
      <p:sp>
        <p:nvSpPr>
          <p:cNvPr id="5" name="Rectangle 2"/>
          <p:cNvSpPr>
            <a:spLocks/>
          </p:cNvSpPr>
          <p:nvPr/>
        </p:nvSpPr>
        <p:spPr bwMode="auto">
          <a:xfrm>
            <a:off x="4163612" y="1474721"/>
            <a:ext cx="4691056" cy="3381250"/>
          </a:xfrm>
          <a:prstGeom prst="rect">
            <a:avLst/>
          </a:prstGeom>
          <a:noFill/>
          <a:ln w="12700" cap="flat">
            <a:noFill/>
            <a:miter lim="800000"/>
            <a:headEnd type="none" w="med" len="med"/>
            <a:tailEnd type="none" w="med" len="med"/>
          </a:ln>
        </p:spPr>
        <p:txBody>
          <a:bodyPr lIns="0" tIns="0" rIns="0" bIns="0"/>
          <a:lstStyle/>
          <a:p>
            <a:pPr>
              <a:defRPr/>
            </a:pPr>
            <a:r>
              <a:rPr lang="en-US" sz="1200" dirty="0">
                <a:solidFill>
                  <a:srgbClr val="AD6F47"/>
                </a:solidFill>
                <a:latin typeface="+mj-lt"/>
                <a:ea typeface="Avenir Roman" charset="0"/>
                <a:cs typeface="Arial"/>
                <a:sym typeface="Avenir Roman" charset="0"/>
              </a:rPr>
              <a:t>The secret of this 100% blue agave premium tequila is in its production and hand-bottling. Topping off all of this exceptional work is its leather label.</a:t>
            </a:r>
          </a:p>
          <a:p>
            <a:pPr>
              <a:defRPr/>
            </a:pPr>
            <a:endParaRPr lang="en-US" sz="1200" dirty="0">
              <a:solidFill>
                <a:srgbClr val="AD6F47"/>
              </a:solidFill>
              <a:latin typeface="+mj-lt"/>
              <a:ea typeface="Avenir Roman" charset="0"/>
              <a:cs typeface="Arial"/>
              <a:sym typeface="Avenir Roman" charset="0"/>
            </a:endParaRPr>
          </a:p>
          <a:p>
            <a:pPr>
              <a:defRPr/>
            </a:pPr>
            <a:r>
              <a:rPr lang="en-US" sz="1200" dirty="0">
                <a:solidFill>
                  <a:srgbClr val="AD6F47"/>
                </a:solidFill>
                <a:latin typeface="+mj-lt"/>
                <a:ea typeface="Avenir Roman" charset="0"/>
                <a:cs typeface="Arial"/>
                <a:sym typeface="Avenir Roman" charset="0"/>
              </a:rPr>
              <a:t>This tequila is put trough a double-distillation process and </a:t>
            </a:r>
            <a:r>
              <a:rPr lang="en-US" sz="1200" b="1" dirty="0">
                <a:solidFill>
                  <a:srgbClr val="AD6F47"/>
                </a:solidFill>
                <a:latin typeface="+mj-lt"/>
                <a:ea typeface="Avenir Roman" charset="0"/>
                <a:cs typeface="Arial"/>
                <a:sym typeface="Avenir Roman" charset="0"/>
              </a:rPr>
              <a:t>6 </a:t>
            </a:r>
            <a:r>
              <a:rPr lang="en-US" sz="1200" dirty="0">
                <a:solidFill>
                  <a:srgbClr val="AD6F47"/>
                </a:solidFill>
                <a:latin typeface="+mj-lt"/>
                <a:ea typeface="Avenir Roman" charset="0"/>
                <a:cs typeface="Arial"/>
                <a:sym typeface="Avenir Roman" charset="0"/>
              </a:rPr>
              <a:t>months of aging in American  Oak </a:t>
            </a:r>
            <a:r>
              <a:rPr lang="es-MX" sz="1200" dirty="0">
                <a:solidFill>
                  <a:srgbClr val="9C6641"/>
                </a:solidFill>
              </a:rPr>
              <a:t>Fudres </a:t>
            </a:r>
            <a:r>
              <a:rPr lang="es-MX" sz="1200" dirty="0" err="1">
                <a:solidFill>
                  <a:srgbClr val="9C6641"/>
                </a:solidFill>
              </a:rPr>
              <a:t>of</a:t>
            </a:r>
            <a:r>
              <a:rPr lang="es-MX" sz="1200" dirty="0">
                <a:solidFill>
                  <a:srgbClr val="9C6641"/>
                </a:solidFill>
              </a:rPr>
              <a:t> </a:t>
            </a:r>
            <a:r>
              <a:rPr lang="es-MX" sz="1200">
                <a:solidFill>
                  <a:srgbClr val="9C6641"/>
                </a:solidFill>
              </a:rPr>
              <a:t>10,000   </a:t>
            </a:r>
            <a:r>
              <a:rPr lang="es-MX" sz="1200" dirty="0" err="1">
                <a:solidFill>
                  <a:srgbClr val="9C6641"/>
                </a:solidFill>
              </a:rPr>
              <a:t>with</a:t>
            </a:r>
            <a:r>
              <a:rPr lang="es-MX" sz="1200" dirty="0">
                <a:solidFill>
                  <a:srgbClr val="9C6641"/>
                </a:solidFill>
              </a:rPr>
              <a:t> </a:t>
            </a:r>
            <a:r>
              <a:rPr lang="es-MX" sz="1200" dirty="0" err="1">
                <a:solidFill>
                  <a:srgbClr val="9C6641"/>
                </a:solidFill>
              </a:rPr>
              <a:t>medium</a:t>
            </a:r>
            <a:r>
              <a:rPr lang="es-MX" sz="1200" dirty="0">
                <a:solidFill>
                  <a:srgbClr val="9C6641"/>
                </a:solidFill>
              </a:rPr>
              <a:t> </a:t>
            </a:r>
            <a:r>
              <a:rPr lang="es-MX" sz="1200" dirty="0" err="1">
                <a:solidFill>
                  <a:srgbClr val="9C6641"/>
                </a:solidFill>
              </a:rPr>
              <a:t>burned</a:t>
            </a:r>
            <a:r>
              <a:rPr lang="es-MX" sz="1200" dirty="0">
                <a:solidFill>
                  <a:srgbClr val="9C6641"/>
                </a:solidFill>
              </a:rPr>
              <a:t> </a:t>
            </a:r>
            <a:r>
              <a:rPr lang="es-MX" sz="1200" dirty="0" err="1">
                <a:solidFill>
                  <a:srgbClr val="9C6641"/>
                </a:solidFill>
              </a:rPr>
              <a:t>inside</a:t>
            </a:r>
            <a:r>
              <a:rPr lang="es-MX" sz="1200" dirty="0">
                <a:solidFill>
                  <a:srgbClr val="9C6641"/>
                </a:solidFill>
              </a:rPr>
              <a:t>) </a:t>
            </a:r>
            <a:endParaRPr lang="en-US" sz="1200" dirty="0">
              <a:solidFill>
                <a:srgbClr val="9C6641"/>
              </a:solidFill>
              <a:latin typeface="+mj-lt"/>
              <a:ea typeface="Avenir Roman" charset="0"/>
              <a:cs typeface="Arial"/>
              <a:sym typeface="Avenir Roman" charset="0"/>
            </a:endParaRPr>
          </a:p>
          <a:p>
            <a:pPr>
              <a:defRPr/>
            </a:pPr>
            <a:endParaRPr lang="en-US" sz="1200" b="1" dirty="0">
              <a:solidFill>
                <a:srgbClr val="AD6F47"/>
              </a:solidFill>
              <a:latin typeface="+mj-lt"/>
              <a:cs typeface="Arial"/>
              <a:sym typeface="Avenir Roman" charset="0"/>
            </a:endParaRPr>
          </a:p>
          <a:p>
            <a:pPr>
              <a:defRPr/>
            </a:pPr>
            <a:r>
              <a:rPr lang="en-US" sz="1200" b="1" dirty="0">
                <a:solidFill>
                  <a:srgbClr val="AD6F47"/>
                </a:solidFill>
                <a:latin typeface="+mj-lt"/>
                <a:cs typeface="Arial"/>
                <a:sym typeface="Avenir Roman" charset="0"/>
              </a:rPr>
              <a:t>CRT Certificate</a:t>
            </a:r>
            <a:endParaRPr lang="en-US" sz="1200" dirty="0">
              <a:solidFill>
                <a:srgbClr val="AD6F47"/>
              </a:solidFill>
              <a:latin typeface="+mj-lt"/>
              <a:ea typeface="Avenir Roman" charset="0"/>
              <a:cs typeface="Arial"/>
              <a:sym typeface="Avenir Roman" charset="0"/>
            </a:endParaRPr>
          </a:p>
          <a:p>
            <a:pPr>
              <a:defRPr/>
            </a:pPr>
            <a:endParaRPr lang="en-US" sz="1200" dirty="0">
              <a:solidFill>
                <a:srgbClr val="AD6F47"/>
              </a:solidFill>
              <a:latin typeface="+mj-lt"/>
              <a:ea typeface="Avenir Roman" charset="0"/>
              <a:cs typeface="Arial"/>
              <a:sym typeface="Avenir Roman" charset="0"/>
            </a:endParaRPr>
          </a:p>
          <a:p>
            <a:pPr>
              <a:defRPr/>
            </a:pPr>
            <a:r>
              <a:rPr lang="en-US" sz="1200" b="1" dirty="0">
                <a:solidFill>
                  <a:srgbClr val="EEECE1"/>
                </a:solidFill>
                <a:latin typeface="+mj-lt"/>
                <a:ea typeface="Avenir Roman" charset="0"/>
                <a:cs typeface="Arial"/>
                <a:sym typeface="Avenir Roman" charset="0"/>
              </a:rPr>
              <a:t>Tasting notes</a:t>
            </a:r>
          </a:p>
          <a:p>
            <a:pPr>
              <a:defRPr/>
            </a:pPr>
            <a:endParaRPr lang="en-US" sz="1200" b="1" dirty="0">
              <a:solidFill>
                <a:srgbClr val="EEECE1"/>
              </a:solidFill>
              <a:latin typeface="+mj-lt"/>
              <a:ea typeface="Avenir Roman" charset="0"/>
              <a:cs typeface="Arial"/>
              <a:sym typeface="Avenir Roman" charset="0"/>
            </a:endParaRPr>
          </a:p>
          <a:p>
            <a:pPr>
              <a:defRPr/>
            </a:pPr>
            <a:r>
              <a:rPr lang="en-US" sz="1200" b="1" dirty="0">
                <a:solidFill>
                  <a:schemeClr val="bg1"/>
                </a:solidFill>
                <a:latin typeface="+mj-lt"/>
                <a:ea typeface="Avenir Roman" charset="0"/>
                <a:cs typeface="Arial"/>
                <a:sym typeface="Avenir Roman" charset="0"/>
              </a:rPr>
              <a:t>Color: </a:t>
            </a:r>
            <a:r>
              <a:rPr lang="en-US" sz="1200" dirty="0">
                <a:solidFill>
                  <a:srgbClr val="AD6F47"/>
                </a:solidFill>
                <a:latin typeface="+mj-lt"/>
                <a:ea typeface="Avenir Roman" charset="0"/>
                <a:cs typeface="Arial"/>
                <a:sym typeface="Avenir Roman" charset="0"/>
              </a:rPr>
              <a:t>Clear with light pale straw color. </a:t>
            </a:r>
          </a:p>
          <a:p>
            <a:pPr>
              <a:defRPr/>
            </a:pPr>
            <a:r>
              <a:rPr lang="en-US" sz="1200" b="1" dirty="0">
                <a:solidFill>
                  <a:schemeClr val="bg1"/>
                </a:solidFill>
                <a:latin typeface="+mj-lt"/>
                <a:ea typeface="Avenir Roman" charset="0"/>
                <a:cs typeface="Arial"/>
                <a:sym typeface="Avenir Roman" charset="0"/>
              </a:rPr>
              <a:t>Nose: </a:t>
            </a:r>
            <a:r>
              <a:rPr lang="en-US" sz="1200" dirty="0">
                <a:solidFill>
                  <a:srgbClr val="AD6F47"/>
                </a:solidFill>
                <a:latin typeface="+mj-lt"/>
                <a:ea typeface="Avenir Roman" charset="0"/>
                <a:cs typeface="Arial"/>
                <a:sym typeface="Avenir Roman" charset="0"/>
              </a:rPr>
              <a:t>White pepper, cooked agave, and caramel aromas with fresh lemon notes. </a:t>
            </a:r>
          </a:p>
          <a:p>
            <a:pPr>
              <a:defRPr/>
            </a:pPr>
            <a:r>
              <a:rPr lang="en-US" sz="1200" b="1" dirty="0">
                <a:solidFill>
                  <a:schemeClr val="bg1"/>
                </a:solidFill>
                <a:latin typeface="+mj-lt"/>
                <a:ea typeface="Avenir Roman" charset="0"/>
                <a:cs typeface="Arial"/>
                <a:sym typeface="Avenir Roman" charset="0"/>
              </a:rPr>
              <a:t>Palate: </a:t>
            </a:r>
            <a:r>
              <a:rPr lang="en-US" sz="1200" dirty="0">
                <a:solidFill>
                  <a:srgbClr val="AD6F47"/>
                </a:solidFill>
                <a:latin typeface="+mj-lt"/>
                <a:ea typeface="Avenir Roman" charset="0"/>
                <a:cs typeface="Arial"/>
                <a:sym typeface="Avenir Roman" charset="0"/>
              </a:rPr>
              <a:t>Silky and elegant. Pepper, sweet cooked agave, and honey notes. Slightly salty. </a:t>
            </a:r>
          </a:p>
          <a:p>
            <a:pPr>
              <a:defRPr/>
            </a:pPr>
            <a:r>
              <a:rPr lang="en-US" sz="1200" b="1" dirty="0">
                <a:solidFill>
                  <a:schemeClr val="bg1"/>
                </a:solidFill>
                <a:latin typeface="+mj-lt"/>
                <a:ea typeface="Avenir Roman" charset="0"/>
                <a:cs typeface="Arial"/>
                <a:sym typeface="Avenir Roman" charset="0"/>
              </a:rPr>
              <a:t>Finish</a:t>
            </a:r>
            <a:r>
              <a:rPr lang="en-US" sz="1200" b="1" dirty="0">
                <a:solidFill>
                  <a:srgbClr val="AD6F47"/>
                </a:solidFill>
                <a:latin typeface="+mj-lt"/>
                <a:ea typeface="Avenir Roman" charset="0"/>
                <a:cs typeface="Arial"/>
                <a:sym typeface="Avenir Roman" charset="0"/>
              </a:rPr>
              <a:t>: </a:t>
            </a:r>
            <a:r>
              <a:rPr lang="en-US" sz="1200" dirty="0">
                <a:solidFill>
                  <a:srgbClr val="AD6F47"/>
                </a:solidFill>
                <a:latin typeface="+mj-lt"/>
                <a:ea typeface="Avenir Roman" charset="0"/>
                <a:cs typeface="Arial"/>
                <a:sym typeface="Avenir Roman" charset="0"/>
              </a:rPr>
              <a:t>Medium/long, dry and delicate finish. Lingering pepper and honey notes mixed with mild oak aroma and hints of lemon.</a:t>
            </a:r>
          </a:p>
          <a:p>
            <a:pPr>
              <a:defRPr/>
            </a:pPr>
            <a:r>
              <a:rPr lang="en-US" sz="1200" b="1" dirty="0">
                <a:solidFill>
                  <a:schemeClr val="bg1"/>
                </a:solidFill>
                <a:latin typeface="+mj-lt"/>
                <a:cs typeface="Arial"/>
                <a:sym typeface="Avenir Roman" charset="0"/>
              </a:rPr>
              <a:t>ABV: </a:t>
            </a:r>
            <a:r>
              <a:rPr lang="en-US" sz="1200" b="1" dirty="0">
                <a:solidFill>
                  <a:srgbClr val="AD6F47"/>
                </a:solidFill>
                <a:latin typeface="+mj-lt"/>
                <a:cs typeface="Arial"/>
                <a:sym typeface="Avenir Roman" charset="0"/>
              </a:rPr>
              <a:t>40%</a:t>
            </a:r>
          </a:p>
          <a:p>
            <a:pPr>
              <a:defRPr/>
            </a:pPr>
            <a:endParaRPr lang="en-US" sz="1200" dirty="0">
              <a:solidFill>
                <a:srgbClr val="AD6F47"/>
              </a:solidFill>
              <a:latin typeface="+mj-lt"/>
              <a:ea typeface="Avenir Roman" charset="0"/>
              <a:cs typeface="Arial"/>
              <a:sym typeface="Avenir Roman" charset="0"/>
            </a:endParaRPr>
          </a:p>
          <a:p>
            <a:pPr>
              <a:defRPr/>
            </a:pPr>
            <a:endParaRPr lang="en-US" sz="1200" dirty="0">
              <a:solidFill>
                <a:srgbClr val="AD6F47"/>
              </a:solidFill>
              <a:latin typeface="+mj-lt"/>
              <a:ea typeface="Avenir Roman" charset="0"/>
              <a:cs typeface="Arial"/>
              <a:sym typeface="Avenir Roman" charset="0"/>
            </a:endParaRPr>
          </a:p>
        </p:txBody>
      </p:sp>
    </p:spTree>
    <p:extLst>
      <p:ext uri="{BB962C8B-B14F-4D97-AF65-F5344CB8AC3E}">
        <p14:creationId xmlns:p14="http://schemas.microsoft.com/office/powerpoint/2010/main" val="3792278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Rectangle 2"/>
          <p:cNvSpPr>
            <a:spLocks/>
          </p:cNvSpPr>
          <p:nvPr/>
        </p:nvSpPr>
        <p:spPr bwMode="auto">
          <a:xfrm>
            <a:off x="4227824" y="1788462"/>
            <a:ext cx="4133708" cy="2200346"/>
          </a:xfrm>
          <a:prstGeom prst="rect">
            <a:avLst/>
          </a:prstGeom>
          <a:noFill/>
          <a:ln w="12700" cap="flat">
            <a:noFill/>
            <a:miter lim="800000"/>
            <a:headEnd type="none" w="med" len="med"/>
            <a:tailEnd type="none" w="med" len="med"/>
          </a:ln>
        </p:spPr>
        <p:txBody>
          <a:bodyPr lIns="0" tIns="0" rIns="0" bIns="0"/>
          <a:lstStyle/>
          <a:p>
            <a:r>
              <a:rPr lang="en-US" sz="1200" dirty="0">
                <a:solidFill>
                  <a:srgbClr val="AD6F47"/>
                </a:solidFill>
                <a:latin typeface="+mj-lt"/>
                <a:cs typeface="Arial"/>
              </a:rPr>
              <a:t>Aged 13 months in  American Oak Barrels (</a:t>
            </a:r>
            <a:r>
              <a:rPr lang="es-MX" sz="1200" dirty="0">
                <a:solidFill>
                  <a:srgbClr val="9C6641"/>
                </a:solidFill>
                <a:latin typeface="+mj-lt"/>
                <a:cs typeface="Arial"/>
              </a:rPr>
              <a:t>200 </a:t>
            </a:r>
            <a:r>
              <a:rPr lang="es-MX" sz="1200" dirty="0" err="1">
                <a:solidFill>
                  <a:srgbClr val="9C6641"/>
                </a:solidFill>
                <a:latin typeface="+mj-lt"/>
                <a:cs typeface="Arial"/>
              </a:rPr>
              <a:t>lt</a:t>
            </a:r>
            <a:r>
              <a:rPr lang="es-MX" sz="1200" dirty="0">
                <a:solidFill>
                  <a:srgbClr val="9C6641"/>
                </a:solidFill>
                <a:latin typeface="+mj-lt"/>
                <a:cs typeface="Arial"/>
              </a:rPr>
              <a:t>. </a:t>
            </a:r>
            <a:r>
              <a:rPr lang="es-MX" sz="1200" dirty="0" err="1">
                <a:solidFill>
                  <a:srgbClr val="9C6641"/>
                </a:solidFill>
              </a:rPr>
              <a:t>casks</a:t>
            </a:r>
            <a:r>
              <a:rPr lang="es-MX" sz="1200" dirty="0">
                <a:solidFill>
                  <a:srgbClr val="9C6641"/>
                </a:solidFill>
              </a:rPr>
              <a:t> </a:t>
            </a:r>
            <a:r>
              <a:rPr lang="es-MX" sz="1200" dirty="0" err="1">
                <a:solidFill>
                  <a:srgbClr val="9C6641"/>
                </a:solidFill>
              </a:rPr>
              <a:t>with</a:t>
            </a:r>
            <a:r>
              <a:rPr lang="es-MX" sz="1200" dirty="0">
                <a:solidFill>
                  <a:srgbClr val="9C6641"/>
                </a:solidFill>
              </a:rPr>
              <a:t> </a:t>
            </a:r>
            <a:r>
              <a:rPr lang="es-MX" sz="1200" dirty="0" err="1">
                <a:solidFill>
                  <a:srgbClr val="9C6641"/>
                </a:solidFill>
              </a:rPr>
              <a:t>slightly</a:t>
            </a:r>
            <a:r>
              <a:rPr lang="es-MX" sz="1200" dirty="0">
                <a:solidFill>
                  <a:srgbClr val="9C6641"/>
                </a:solidFill>
              </a:rPr>
              <a:t>  </a:t>
            </a:r>
            <a:r>
              <a:rPr lang="es-MX" sz="1200" dirty="0" err="1">
                <a:solidFill>
                  <a:srgbClr val="9C6641"/>
                </a:solidFill>
              </a:rPr>
              <a:t>burned</a:t>
            </a:r>
            <a:r>
              <a:rPr lang="es-MX" sz="1200" dirty="0">
                <a:solidFill>
                  <a:srgbClr val="9C6641"/>
                </a:solidFill>
              </a:rPr>
              <a:t> </a:t>
            </a:r>
            <a:r>
              <a:rPr lang="es-MX" sz="1200" dirty="0" err="1">
                <a:solidFill>
                  <a:srgbClr val="9C6641"/>
                </a:solidFill>
              </a:rPr>
              <a:t>inside</a:t>
            </a:r>
            <a:r>
              <a:rPr lang="es-MX" sz="1200" dirty="0">
                <a:solidFill>
                  <a:srgbClr val="9C6641"/>
                </a:solidFill>
              </a:rPr>
              <a:t>) .</a:t>
            </a:r>
            <a:endParaRPr lang="en-US" sz="1200" dirty="0">
              <a:solidFill>
                <a:srgbClr val="9C6641"/>
              </a:solidFill>
              <a:cs typeface="Arial"/>
              <a:sym typeface="Avenir Roman" charset="0"/>
            </a:endParaRPr>
          </a:p>
          <a:p>
            <a:r>
              <a:rPr lang="en-US" sz="1200" dirty="0">
                <a:solidFill>
                  <a:srgbClr val="AD6F47"/>
                </a:solidFill>
                <a:latin typeface="+mj-lt"/>
                <a:cs typeface="Arial"/>
              </a:rPr>
              <a:t>This tequila exemplifies to perfection the skills of the master tequilero.</a:t>
            </a:r>
          </a:p>
          <a:p>
            <a:endParaRPr lang="en-US" sz="1200" b="1" dirty="0">
              <a:solidFill>
                <a:srgbClr val="AD6F47"/>
              </a:solidFill>
              <a:latin typeface="+mj-lt"/>
              <a:cs typeface="Arial"/>
              <a:sym typeface="Avenir Roman" charset="0"/>
            </a:endParaRPr>
          </a:p>
          <a:p>
            <a:r>
              <a:rPr lang="en-US" sz="1200" b="1" dirty="0">
                <a:solidFill>
                  <a:srgbClr val="AD6F47"/>
                </a:solidFill>
                <a:latin typeface="+mj-lt"/>
                <a:cs typeface="Arial"/>
                <a:sym typeface="Avenir Roman" charset="0"/>
              </a:rPr>
              <a:t>CRT Certificate</a:t>
            </a:r>
            <a:endParaRPr lang="en-US" sz="1200" dirty="0">
              <a:solidFill>
                <a:srgbClr val="AD6F47"/>
              </a:solidFill>
              <a:latin typeface="+mj-lt"/>
              <a:cs typeface="Arial"/>
            </a:endParaRPr>
          </a:p>
          <a:p>
            <a:endParaRPr lang="en-US" sz="1200" dirty="0">
              <a:solidFill>
                <a:srgbClr val="AD6F47"/>
              </a:solidFill>
              <a:latin typeface="+mj-lt"/>
              <a:cs typeface="Arial"/>
            </a:endParaRPr>
          </a:p>
          <a:p>
            <a:r>
              <a:rPr lang="en-US" sz="1200" b="1" dirty="0">
                <a:solidFill>
                  <a:schemeClr val="bg2"/>
                </a:solidFill>
                <a:latin typeface="+mj-lt"/>
                <a:cs typeface="Arial"/>
              </a:rPr>
              <a:t>Tasting notes</a:t>
            </a:r>
          </a:p>
          <a:p>
            <a:endParaRPr lang="en-US" sz="1200" dirty="0">
              <a:solidFill>
                <a:schemeClr val="bg2"/>
              </a:solidFill>
              <a:latin typeface="+mj-lt"/>
              <a:cs typeface="Arial"/>
            </a:endParaRPr>
          </a:p>
          <a:p>
            <a:r>
              <a:rPr lang="en-US" sz="1200" dirty="0">
                <a:solidFill>
                  <a:schemeClr val="bg1"/>
                </a:solidFill>
                <a:latin typeface="+mj-lt"/>
                <a:cs typeface="Arial"/>
              </a:rPr>
              <a:t>Color:</a:t>
            </a:r>
            <a:r>
              <a:rPr lang="en-US" sz="1200" dirty="0">
                <a:solidFill>
                  <a:srgbClr val="AD6F47"/>
                </a:solidFill>
                <a:latin typeface="+mj-lt"/>
                <a:cs typeface="Arial"/>
              </a:rPr>
              <a:t>	Pale gold. </a:t>
            </a:r>
          </a:p>
          <a:p>
            <a:r>
              <a:rPr lang="en-US" sz="1200" dirty="0">
                <a:solidFill>
                  <a:schemeClr val="bg1"/>
                </a:solidFill>
                <a:latin typeface="+mj-lt"/>
                <a:cs typeface="Arial"/>
              </a:rPr>
              <a:t>Nose: </a:t>
            </a:r>
            <a:r>
              <a:rPr lang="en-US" sz="1200" dirty="0">
                <a:solidFill>
                  <a:srgbClr val="AD6F47"/>
                </a:solidFill>
                <a:latin typeface="+mj-lt"/>
                <a:cs typeface="Arial"/>
              </a:rPr>
              <a:t>	Aromas of caramel, spice and oak.</a:t>
            </a:r>
          </a:p>
          <a:p>
            <a:r>
              <a:rPr lang="en-US" sz="1200" dirty="0">
                <a:solidFill>
                  <a:schemeClr val="bg1"/>
                </a:solidFill>
                <a:latin typeface="+mj-lt"/>
                <a:cs typeface="Arial"/>
              </a:rPr>
              <a:t>Palate:</a:t>
            </a:r>
            <a:r>
              <a:rPr lang="en-US" sz="1200" dirty="0">
                <a:solidFill>
                  <a:srgbClr val="AD6F47"/>
                </a:solidFill>
                <a:latin typeface="+mj-lt"/>
                <a:cs typeface="Arial"/>
              </a:rPr>
              <a:t>	Rich with vanilla, salt and green pepper flavors.</a:t>
            </a:r>
          </a:p>
          <a:p>
            <a:r>
              <a:rPr lang="en-US" sz="1200" dirty="0">
                <a:solidFill>
                  <a:schemeClr val="bg1"/>
                </a:solidFill>
                <a:latin typeface="+mj-lt"/>
                <a:cs typeface="Arial"/>
              </a:rPr>
              <a:t>Finish: </a:t>
            </a:r>
            <a:r>
              <a:rPr lang="en-US" sz="1200" dirty="0">
                <a:solidFill>
                  <a:srgbClr val="AD6F47"/>
                </a:solidFill>
                <a:latin typeface="+mj-lt"/>
                <a:cs typeface="Arial"/>
              </a:rPr>
              <a:t>	Long, rich and spicy.</a:t>
            </a:r>
          </a:p>
          <a:p>
            <a:r>
              <a:rPr lang="en-US" sz="1200" dirty="0">
                <a:solidFill>
                  <a:schemeClr val="bg1"/>
                </a:solidFill>
                <a:latin typeface="+mj-lt"/>
                <a:cs typeface="Arial"/>
              </a:rPr>
              <a:t>ABV: </a:t>
            </a:r>
            <a:r>
              <a:rPr lang="en-US" sz="1200" dirty="0">
                <a:solidFill>
                  <a:srgbClr val="AD6F47"/>
                </a:solidFill>
                <a:latin typeface="+mj-lt"/>
                <a:cs typeface="Arial"/>
              </a:rPr>
              <a:t>40% </a:t>
            </a:r>
          </a:p>
        </p:txBody>
      </p:sp>
      <p:sp>
        <p:nvSpPr>
          <p:cNvPr id="6" name="Título 1"/>
          <p:cNvSpPr txBox="1">
            <a:spLocks/>
          </p:cNvSpPr>
          <p:nvPr/>
        </p:nvSpPr>
        <p:spPr>
          <a:xfrm>
            <a:off x="4127934" y="1154692"/>
            <a:ext cx="4691057" cy="460368"/>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s-ES" sz="2000" b="1" dirty="0">
                <a:solidFill>
                  <a:srgbClr val="EEECE1"/>
                </a:solidFill>
                <a:latin typeface="Helvetica"/>
                <a:cs typeface="Helvetica"/>
              </a:rPr>
              <a:t>Los Arango Añejo</a:t>
            </a:r>
          </a:p>
        </p:txBody>
      </p:sp>
    </p:spTree>
    <p:extLst>
      <p:ext uri="{BB962C8B-B14F-4D97-AF65-F5344CB8AC3E}">
        <p14:creationId xmlns:p14="http://schemas.microsoft.com/office/powerpoint/2010/main" val="4133230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1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ítulo 1"/>
          <p:cNvSpPr txBox="1">
            <a:spLocks/>
          </p:cNvSpPr>
          <p:nvPr/>
        </p:nvSpPr>
        <p:spPr>
          <a:xfrm>
            <a:off x="4149339" y="1010695"/>
            <a:ext cx="4691057" cy="460368"/>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s-ES" sz="2000" b="1" dirty="0">
                <a:solidFill>
                  <a:srgbClr val="EEECE1"/>
                </a:solidFill>
                <a:latin typeface="Helvetica"/>
                <a:cs typeface="Helvetica"/>
              </a:rPr>
              <a:t>Los Arango Tequila </a:t>
            </a:r>
            <a:r>
              <a:rPr lang="es-ES" sz="2000" b="1" dirty="0" err="1">
                <a:solidFill>
                  <a:srgbClr val="EEECE1"/>
                </a:solidFill>
                <a:latin typeface="Helvetica"/>
                <a:cs typeface="Helvetica"/>
              </a:rPr>
              <a:t>Coffee</a:t>
            </a:r>
            <a:r>
              <a:rPr lang="es-ES" sz="2000" b="1" dirty="0">
                <a:solidFill>
                  <a:srgbClr val="EEECE1"/>
                </a:solidFill>
                <a:latin typeface="Helvetica"/>
                <a:cs typeface="Helvetica"/>
              </a:rPr>
              <a:t> </a:t>
            </a:r>
            <a:r>
              <a:rPr lang="es-ES" sz="2000" b="1" dirty="0" err="1">
                <a:solidFill>
                  <a:srgbClr val="EEECE1"/>
                </a:solidFill>
                <a:latin typeface="Helvetica"/>
                <a:cs typeface="Helvetica"/>
              </a:rPr>
              <a:t>Liquor</a:t>
            </a:r>
            <a:endParaRPr lang="es-ES" sz="2000" b="1" dirty="0">
              <a:solidFill>
                <a:srgbClr val="EEECE1"/>
              </a:solidFill>
              <a:latin typeface="Helvetica"/>
              <a:cs typeface="Helvetica"/>
            </a:endParaRPr>
          </a:p>
        </p:txBody>
      </p:sp>
      <p:sp>
        <p:nvSpPr>
          <p:cNvPr id="5" name="Rectangle 2"/>
          <p:cNvSpPr>
            <a:spLocks/>
          </p:cNvSpPr>
          <p:nvPr/>
        </p:nvSpPr>
        <p:spPr bwMode="auto">
          <a:xfrm>
            <a:off x="4227823" y="1575009"/>
            <a:ext cx="4256957" cy="3004177"/>
          </a:xfrm>
          <a:prstGeom prst="rect">
            <a:avLst/>
          </a:prstGeom>
          <a:noFill/>
          <a:ln w="12700" cap="flat">
            <a:noFill/>
            <a:miter lim="800000"/>
            <a:headEnd type="none" w="med" len="med"/>
            <a:tailEnd type="none" w="med" len="med"/>
          </a:ln>
        </p:spPr>
        <p:txBody>
          <a:bodyPr lIns="0" tIns="0" rIns="0" bIns="0"/>
          <a:lstStyle/>
          <a:p>
            <a:r>
              <a:rPr lang="en-US" sz="1200" dirty="0">
                <a:solidFill>
                  <a:srgbClr val="AD6F47"/>
                </a:solidFill>
                <a:latin typeface="+mj-lt"/>
                <a:cs typeface="Arial"/>
              </a:rPr>
              <a:t>100% natural product, made by infusing coffee beans in a high quality tequila resulting in the unique aroma and taste of Los Arango Coffee Liquor.</a:t>
            </a:r>
          </a:p>
          <a:p>
            <a:br>
              <a:rPr lang="en-US" sz="1200" dirty="0">
                <a:solidFill>
                  <a:srgbClr val="AD6F47"/>
                </a:solidFill>
                <a:latin typeface="+mj-lt"/>
                <a:cs typeface="Arial"/>
              </a:rPr>
            </a:br>
            <a:r>
              <a:rPr lang="en-US" sz="1200" dirty="0">
                <a:solidFill>
                  <a:srgbClr val="AD6F47"/>
                </a:solidFill>
                <a:latin typeface="+mj-lt"/>
                <a:cs typeface="Arial"/>
              </a:rPr>
              <a:t>This tequila is an extraordinary expression of nature that combines the essence and purity of its ingredients, which are coffee and tequila </a:t>
            </a:r>
            <a:r>
              <a:rPr lang="en-US" sz="1200" dirty="0" err="1">
                <a:solidFill>
                  <a:srgbClr val="AD6F47"/>
                </a:solidFill>
                <a:latin typeface="+mj-lt"/>
                <a:cs typeface="Arial"/>
              </a:rPr>
              <a:t>Corralejo</a:t>
            </a:r>
            <a:r>
              <a:rPr lang="en-US" sz="1200" dirty="0">
                <a:solidFill>
                  <a:srgbClr val="AD6F47"/>
                </a:solidFill>
                <a:latin typeface="+mj-lt"/>
                <a:cs typeface="Arial"/>
              </a:rPr>
              <a:t>. It is ideal for drinking on the rocks after dinner.</a:t>
            </a:r>
          </a:p>
          <a:p>
            <a:endParaRPr lang="en-US" sz="1200" dirty="0">
              <a:solidFill>
                <a:srgbClr val="AD6F47"/>
              </a:solidFill>
              <a:latin typeface="+mj-lt"/>
              <a:cs typeface="Arial"/>
            </a:endParaRPr>
          </a:p>
          <a:p>
            <a:r>
              <a:rPr lang="en-US" sz="1200" b="1" dirty="0">
                <a:solidFill>
                  <a:schemeClr val="bg2"/>
                </a:solidFill>
                <a:latin typeface="+mj-lt"/>
                <a:cs typeface="Arial"/>
              </a:rPr>
              <a:t>Tasting notes:</a:t>
            </a:r>
          </a:p>
          <a:p>
            <a:endParaRPr lang="en-US" sz="1200" b="1" dirty="0">
              <a:solidFill>
                <a:schemeClr val="bg2"/>
              </a:solidFill>
              <a:latin typeface="+mj-lt"/>
              <a:cs typeface="Arial"/>
            </a:endParaRPr>
          </a:p>
          <a:p>
            <a:r>
              <a:rPr lang="en-US" sz="1200" b="1" dirty="0">
                <a:solidFill>
                  <a:schemeClr val="bg1"/>
                </a:solidFill>
                <a:latin typeface="+mj-lt"/>
                <a:cs typeface="Arial"/>
              </a:rPr>
              <a:t>Color: </a:t>
            </a:r>
            <a:r>
              <a:rPr lang="en-US" sz="1200" dirty="0">
                <a:solidFill>
                  <a:srgbClr val="AD6F47"/>
                </a:solidFill>
                <a:latin typeface="+mj-lt"/>
                <a:cs typeface="Arial"/>
              </a:rPr>
              <a:t>Dark brown color. </a:t>
            </a:r>
            <a:br>
              <a:rPr lang="en-US" sz="1200" dirty="0">
                <a:solidFill>
                  <a:srgbClr val="AD6F47"/>
                </a:solidFill>
                <a:latin typeface="+mj-lt"/>
                <a:cs typeface="Arial"/>
              </a:rPr>
            </a:br>
            <a:r>
              <a:rPr lang="en-US" sz="1200" b="1" dirty="0">
                <a:solidFill>
                  <a:schemeClr val="bg1"/>
                </a:solidFill>
                <a:latin typeface="+mj-lt"/>
                <a:cs typeface="Arial"/>
              </a:rPr>
              <a:t>Nose:</a:t>
            </a:r>
            <a:r>
              <a:rPr lang="en-US" sz="1200" dirty="0">
                <a:solidFill>
                  <a:schemeClr val="bg1"/>
                </a:solidFill>
                <a:latin typeface="+mj-lt"/>
                <a:cs typeface="Arial"/>
              </a:rPr>
              <a:t> </a:t>
            </a:r>
            <a:r>
              <a:rPr lang="en-US" sz="1200" dirty="0">
                <a:solidFill>
                  <a:srgbClr val="AD6F47"/>
                </a:solidFill>
                <a:latin typeface="+mj-lt"/>
                <a:cs typeface="Arial"/>
              </a:rPr>
              <a:t>Intense aromas of roasted coffee mixed with hints of caramel. Light agave aroma with a smoky finish. </a:t>
            </a:r>
            <a:br>
              <a:rPr lang="en-US" sz="1200" dirty="0">
                <a:solidFill>
                  <a:srgbClr val="AD6F47"/>
                </a:solidFill>
                <a:latin typeface="+mj-lt"/>
                <a:cs typeface="Arial"/>
              </a:rPr>
            </a:br>
            <a:r>
              <a:rPr lang="en-US" sz="1200" b="1" dirty="0">
                <a:solidFill>
                  <a:schemeClr val="bg1"/>
                </a:solidFill>
                <a:latin typeface="+mj-lt"/>
                <a:cs typeface="Arial"/>
              </a:rPr>
              <a:t>Palate: </a:t>
            </a:r>
            <a:r>
              <a:rPr lang="en-US" sz="1200" dirty="0">
                <a:solidFill>
                  <a:srgbClr val="AD6F47"/>
                </a:solidFill>
                <a:latin typeface="+mj-lt"/>
                <a:cs typeface="Arial"/>
              </a:rPr>
              <a:t>Strong coffee flavor with light notes of agave. Creamy, sweet, and lasting flavor matching the aromas. Full-bodied. </a:t>
            </a:r>
            <a:br>
              <a:rPr lang="en-US" sz="1200" dirty="0">
                <a:solidFill>
                  <a:srgbClr val="AD6F47"/>
                </a:solidFill>
                <a:latin typeface="+mj-lt"/>
                <a:cs typeface="Arial"/>
              </a:rPr>
            </a:br>
            <a:r>
              <a:rPr lang="en-US" sz="1200" b="1" dirty="0">
                <a:solidFill>
                  <a:schemeClr val="bg1"/>
                </a:solidFill>
                <a:latin typeface="+mj-lt"/>
                <a:cs typeface="Arial"/>
              </a:rPr>
              <a:t>Finish:</a:t>
            </a:r>
            <a:r>
              <a:rPr lang="en-US" sz="1200" dirty="0">
                <a:solidFill>
                  <a:schemeClr val="bg1"/>
                </a:solidFill>
                <a:latin typeface="+mj-lt"/>
                <a:cs typeface="Arial"/>
              </a:rPr>
              <a:t> </a:t>
            </a:r>
            <a:r>
              <a:rPr lang="en-US" sz="1200" dirty="0">
                <a:solidFill>
                  <a:srgbClr val="AD6F47"/>
                </a:solidFill>
                <a:latin typeface="+mj-lt"/>
                <a:cs typeface="Arial"/>
              </a:rPr>
              <a:t>The coffee taste decreases allowing the tequila flavor. </a:t>
            </a:r>
            <a:br>
              <a:rPr lang="en-US" sz="1200" dirty="0">
                <a:solidFill>
                  <a:srgbClr val="AD6F47"/>
                </a:solidFill>
                <a:latin typeface="+mj-lt"/>
                <a:cs typeface="Arial"/>
              </a:rPr>
            </a:br>
            <a:r>
              <a:rPr lang="en-US" sz="1200" b="1" dirty="0">
                <a:solidFill>
                  <a:schemeClr val="bg1"/>
                </a:solidFill>
                <a:latin typeface="+mj-lt"/>
                <a:cs typeface="Arial"/>
              </a:rPr>
              <a:t>ABV:</a:t>
            </a:r>
            <a:r>
              <a:rPr lang="en-US" sz="1200" dirty="0">
                <a:solidFill>
                  <a:schemeClr val="bg1"/>
                </a:solidFill>
                <a:latin typeface="+mj-lt"/>
                <a:cs typeface="Arial"/>
              </a:rPr>
              <a:t> </a:t>
            </a:r>
            <a:r>
              <a:rPr lang="en-US" sz="1200" dirty="0">
                <a:solidFill>
                  <a:srgbClr val="AD6F47"/>
                </a:solidFill>
                <a:latin typeface="+mj-lt"/>
                <a:cs typeface="Arial"/>
              </a:rPr>
              <a:t>35% </a:t>
            </a:r>
          </a:p>
        </p:txBody>
      </p:sp>
    </p:spTree>
    <p:extLst>
      <p:ext uri="{BB962C8B-B14F-4D97-AF65-F5344CB8AC3E}">
        <p14:creationId xmlns:p14="http://schemas.microsoft.com/office/powerpoint/2010/main" val="3306050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1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Rectangle 2"/>
          <p:cNvSpPr>
            <a:spLocks/>
          </p:cNvSpPr>
          <p:nvPr/>
        </p:nvSpPr>
        <p:spPr bwMode="auto">
          <a:xfrm>
            <a:off x="4227824" y="1986964"/>
            <a:ext cx="4133708" cy="2026362"/>
          </a:xfrm>
          <a:prstGeom prst="rect">
            <a:avLst/>
          </a:prstGeom>
          <a:noFill/>
          <a:ln w="12700" cap="flat">
            <a:noFill/>
            <a:miter lim="800000"/>
            <a:headEnd type="none" w="med" len="med"/>
            <a:tailEnd type="none" w="med" len="med"/>
          </a:ln>
        </p:spPr>
        <p:txBody>
          <a:bodyPr lIns="0" tIns="0" rIns="0" bIns="0"/>
          <a:lstStyle/>
          <a:p>
            <a:r>
              <a:rPr lang="en-US" sz="1200" dirty="0">
                <a:solidFill>
                  <a:srgbClr val="AD6F47"/>
                </a:solidFill>
                <a:latin typeface="+mj-lt"/>
              </a:rPr>
              <a:t>Its unique flavor and texture delight the palate. It is also highly revered because of specific qualities which preserve the spirit of the agave plant as </a:t>
            </a:r>
            <a:r>
              <a:rPr lang="en-US" sz="1200" dirty="0" err="1">
                <a:solidFill>
                  <a:srgbClr val="AD6F47"/>
                </a:solidFill>
                <a:latin typeface="+mj-lt"/>
              </a:rPr>
              <a:t>wll</a:t>
            </a:r>
            <a:r>
              <a:rPr lang="en-US" sz="1200" dirty="0">
                <a:solidFill>
                  <a:srgbClr val="AD6F47"/>
                </a:solidFill>
                <a:latin typeface="+mj-lt"/>
              </a:rPr>
              <a:t> as its distinctive aromatic spices.</a:t>
            </a:r>
          </a:p>
          <a:p>
            <a:endParaRPr lang="en-US" sz="1200" dirty="0">
              <a:solidFill>
                <a:srgbClr val="AD6F47"/>
              </a:solidFill>
              <a:latin typeface="+mj-lt"/>
            </a:endParaRPr>
          </a:p>
          <a:p>
            <a:r>
              <a:rPr lang="en-US" sz="1200" b="1" dirty="0">
                <a:solidFill>
                  <a:schemeClr val="bg1"/>
                </a:solidFill>
                <a:latin typeface="+mj-lt"/>
                <a:cs typeface="Arial"/>
              </a:rPr>
              <a:t>Tasting notes:</a:t>
            </a:r>
          </a:p>
          <a:p>
            <a:br>
              <a:rPr lang="en-US" sz="1200" dirty="0">
                <a:solidFill>
                  <a:srgbClr val="AD6F47"/>
                </a:solidFill>
                <a:latin typeface="+mj-lt"/>
              </a:rPr>
            </a:br>
            <a:r>
              <a:rPr lang="en-US" sz="1200" b="1" dirty="0">
                <a:solidFill>
                  <a:schemeClr val="bg1"/>
                </a:solidFill>
                <a:latin typeface="+mj-lt"/>
              </a:rPr>
              <a:t>Color:</a:t>
            </a:r>
            <a:r>
              <a:rPr lang="en-US" sz="1200" b="1" dirty="0">
                <a:solidFill>
                  <a:srgbClr val="AD6F47"/>
                </a:solidFill>
                <a:latin typeface="+mj-lt"/>
              </a:rPr>
              <a:t> </a:t>
            </a:r>
            <a:r>
              <a:rPr lang="en-US" sz="1200" dirty="0">
                <a:solidFill>
                  <a:srgbClr val="AD6F47"/>
                </a:solidFill>
                <a:latin typeface="+mj-lt"/>
              </a:rPr>
              <a:t>Crystalline with bright light flashes.</a:t>
            </a:r>
            <a:br>
              <a:rPr lang="en-US" sz="1200" dirty="0">
                <a:solidFill>
                  <a:srgbClr val="AD6F47"/>
                </a:solidFill>
                <a:latin typeface="+mj-lt"/>
              </a:rPr>
            </a:br>
            <a:r>
              <a:rPr lang="en-US" sz="1200" b="1" dirty="0">
                <a:solidFill>
                  <a:schemeClr val="bg1"/>
                </a:solidFill>
                <a:latin typeface="+mj-lt"/>
              </a:rPr>
              <a:t>Aromas:</a:t>
            </a:r>
            <a:r>
              <a:rPr lang="en-US" sz="1200" b="1" dirty="0">
                <a:solidFill>
                  <a:srgbClr val="AD6F47"/>
                </a:solidFill>
                <a:latin typeface="+mj-lt"/>
              </a:rPr>
              <a:t> </a:t>
            </a:r>
            <a:r>
              <a:rPr lang="en-US" sz="1200" dirty="0">
                <a:solidFill>
                  <a:srgbClr val="AD6F47"/>
                </a:solidFill>
                <a:latin typeface="+mj-lt"/>
              </a:rPr>
              <a:t>Notes of cooked agave, with soft sweet scents.</a:t>
            </a:r>
            <a:br>
              <a:rPr lang="en-US" sz="1200" dirty="0">
                <a:solidFill>
                  <a:srgbClr val="AD6F47"/>
                </a:solidFill>
                <a:latin typeface="+mj-lt"/>
              </a:rPr>
            </a:br>
            <a:r>
              <a:rPr lang="en-US" sz="1200" b="1" dirty="0">
                <a:solidFill>
                  <a:schemeClr val="bg1"/>
                </a:solidFill>
                <a:latin typeface="+mj-lt"/>
              </a:rPr>
              <a:t>Finish:</a:t>
            </a:r>
            <a:r>
              <a:rPr lang="en-US" sz="1200" b="1" dirty="0">
                <a:solidFill>
                  <a:srgbClr val="AD6F47"/>
                </a:solidFill>
                <a:latin typeface="+mj-lt"/>
              </a:rPr>
              <a:t> </a:t>
            </a:r>
            <a:r>
              <a:rPr lang="en-US" sz="1200" dirty="0">
                <a:solidFill>
                  <a:srgbClr val="AD6F47"/>
                </a:solidFill>
                <a:latin typeface="+mj-lt"/>
              </a:rPr>
              <a:t>Silky on the palate, full-bodied with fine tequila finishes.</a:t>
            </a:r>
            <a:br>
              <a:rPr lang="en-US" sz="1200" dirty="0">
                <a:solidFill>
                  <a:srgbClr val="AD6F47"/>
                </a:solidFill>
                <a:latin typeface="+mj-lt"/>
              </a:rPr>
            </a:br>
            <a:r>
              <a:rPr lang="en-US" sz="1200" b="1" dirty="0">
                <a:solidFill>
                  <a:schemeClr val="bg1"/>
                </a:solidFill>
                <a:latin typeface="+mj-lt"/>
              </a:rPr>
              <a:t>ABV:</a:t>
            </a:r>
            <a:r>
              <a:rPr lang="en-US" sz="1200" dirty="0">
                <a:solidFill>
                  <a:srgbClr val="AD6F47"/>
                </a:solidFill>
                <a:latin typeface="+mj-lt"/>
              </a:rPr>
              <a:t> 20%.</a:t>
            </a:r>
          </a:p>
          <a:p>
            <a:endParaRPr lang="en-US" sz="1200" dirty="0">
              <a:solidFill>
                <a:srgbClr val="AD6F47"/>
              </a:solidFill>
              <a:latin typeface="+mj-lt"/>
              <a:cs typeface="Arial"/>
            </a:endParaRPr>
          </a:p>
        </p:txBody>
      </p:sp>
      <p:sp>
        <p:nvSpPr>
          <p:cNvPr id="7" name="Título 1"/>
          <p:cNvSpPr txBox="1">
            <a:spLocks/>
          </p:cNvSpPr>
          <p:nvPr/>
        </p:nvSpPr>
        <p:spPr>
          <a:xfrm>
            <a:off x="4127934" y="1388233"/>
            <a:ext cx="4691057" cy="460368"/>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s-ES" sz="2000" b="1" dirty="0">
                <a:solidFill>
                  <a:schemeClr val="bg2"/>
                </a:solidFill>
                <a:latin typeface="Helvetica"/>
                <a:cs typeface="Helvetica"/>
              </a:rPr>
              <a:t>Los Arango Tequila </a:t>
            </a:r>
            <a:r>
              <a:rPr lang="es-ES" sz="2000" b="1" dirty="0" err="1">
                <a:solidFill>
                  <a:schemeClr val="bg2"/>
                </a:solidFill>
                <a:latin typeface="Helvetica"/>
                <a:cs typeface="Helvetica"/>
              </a:rPr>
              <a:t>Liquor</a:t>
            </a:r>
            <a:endParaRPr lang="es-ES" sz="2000" b="1" dirty="0">
              <a:solidFill>
                <a:schemeClr val="bg2"/>
              </a:solidFill>
              <a:latin typeface="Helvetica"/>
              <a:cs typeface="Helvetica"/>
            </a:endParaRPr>
          </a:p>
        </p:txBody>
      </p:sp>
    </p:spTree>
    <p:extLst>
      <p:ext uri="{BB962C8B-B14F-4D97-AF65-F5344CB8AC3E}">
        <p14:creationId xmlns:p14="http://schemas.microsoft.com/office/powerpoint/2010/main" val="19044822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01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a:spLocks/>
          </p:cNvSpPr>
          <p:nvPr/>
        </p:nvSpPr>
        <p:spPr bwMode="auto">
          <a:xfrm>
            <a:off x="7063346" y="3233433"/>
            <a:ext cx="1673988" cy="724366"/>
          </a:xfrm>
          <a:prstGeom prst="rect">
            <a:avLst/>
          </a:prstGeom>
          <a:noFill/>
          <a:ln w="12700" cap="flat">
            <a:noFill/>
            <a:miter lim="800000"/>
            <a:headEnd type="none" w="med" len="med"/>
            <a:tailEnd type="none" w="med" len="med"/>
          </a:ln>
        </p:spPr>
        <p:txBody>
          <a:bodyPr lIns="0" tIns="0" rIns="0" bIns="0"/>
          <a:lstStyle/>
          <a:p>
            <a:pPr defTabSz="257175"/>
            <a:r>
              <a:rPr lang="es-MX" sz="1050" b="1" dirty="0">
                <a:solidFill>
                  <a:schemeClr val="bg2"/>
                </a:solidFill>
                <a:latin typeface="+mj-lt"/>
                <a:ea typeface="Lucida Grande" charset="0"/>
                <a:cs typeface="Arial"/>
                <a:sym typeface="Lucida Grande" charset="0"/>
              </a:rPr>
              <a:t>BLANCO:</a:t>
            </a:r>
            <a:endParaRPr lang="en-US" sz="1050" b="1" dirty="0">
              <a:solidFill>
                <a:schemeClr val="bg2"/>
              </a:solidFill>
              <a:latin typeface="+mj-lt"/>
              <a:ea typeface="LucidaGrande" charset="0"/>
              <a:cs typeface="Arial"/>
              <a:sym typeface="LucidaGrande" charset="0"/>
            </a:endParaRPr>
          </a:p>
          <a:p>
            <a:pPr defTabSz="257175"/>
            <a:r>
              <a:rPr lang="en-US" sz="1000" dirty="0">
                <a:solidFill>
                  <a:schemeClr val="bg2"/>
                </a:solidFill>
                <a:latin typeface="+mj-lt"/>
                <a:ea typeface="LucidaGrande" charset="0"/>
                <a:cs typeface="Arial"/>
                <a:sym typeface="LucidaGrande" charset="0"/>
              </a:rPr>
              <a:t>Gold Medal : San </a:t>
            </a:r>
            <a:r>
              <a:rPr lang="en-US" sz="1000" dirty="0" err="1">
                <a:solidFill>
                  <a:schemeClr val="bg2"/>
                </a:solidFill>
                <a:latin typeface="+mj-lt"/>
                <a:ea typeface="LucidaGrande" charset="0"/>
                <a:cs typeface="Arial"/>
                <a:sym typeface="LucidaGrande" charset="0"/>
              </a:rPr>
              <a:t>Fco</a:t>
            </a:r>
            <a:r>
              <a:rPr lang="en-US" sz="1000" dirty="0">
                <a:solidFill>
                  <a:schemeClr val="bg2"/>
                </a:solidFill>
                <a:latin typeface="+mj-lt"/>
                <a:ea typeface="LucidaGrande" charset="0"/>
                <a:cs typeface="Arial"/>
                <a:sym typeface="LucidaGrande" charset="0"/>
              </a:rPr>
              <a:t> World Spirits 2016</a:t>
            </a:r>
          </a:p>
          <a:p>
            <a:pPr defTabSz="257175"/>
            <a:r>
              <a:rPr lang="en-US" sz="1000" dirty="0">
                <a:solidFill>
                  <a:schemeClr val="bg2"/>
                </a:solidFill>
                <a:latin typeface="+mj-lt"/>
                <a:ea typeface="LucidaGrande" charset="0"/>
                <a:cs typeface="Arial"/>
                <a:sym typeface="LucidaGrande" charset="0"/>
              </a:rPr>
              <a:t>Gold Medal “Best Blanco”: The Fifty Best 2014</a:t>
            </a:r>
          </a:p>
          <a:p>
            <a:pPr defTabSz="257175"/>
            <a:r>
              <a:rPr lang="en-US" sz="1000" dirty="0">
                <a:solidFill>
                  <a:schemeClr val="bg2"/>
                </a:solidFill>
                <a:latin typeface="+mj-lt"/>
                <a:cs typeface="Arial"/>
                <a:sym typeface="LucidaGrande" charset="0"/>
              </a:rPr>
              <a:t>Double Gold Medal: San </a:t>
            </a:r>
            <a:r>
              <a:rPr lang="en-US" sz="1000" dirty="0" err="1">
                <a:solidFill>
                  <a:schemeClr val="bg2"/>
                </a:solidFill>
                <a:latin typeface="+mj-lt"/>
                <a:cs typeface="Arial"/>
                <a:sym typeface="LucidaGrande" charset="0"/>
              </a:rPr>
              <a:t>Fco</a:t>
            </a:r>
            <a:r>
              <a:rPr lang="en-US" sz="1000" dirty="0">
                <a:solidFill>
                  <a:schemeClr val="bg2"/>
                </a:solidFill>
                <a:latin typeface="+mj-lt"/>
                <a:cs typeface="Arial"/>
                <a:sym typeface="LucidaGrande" charset="0"/>
              </a:rPr>
              <a:t> World Spirits 2020.</a:t>
            </a:r>
            <a:endParaRPr lang="en-US" sz="1000" dirty="0">
              <a:solidFill>
                <a:schemeClr val="bg2"/>
              </a:solidFill>
              <a:latin typeface="+mj-lt"/>
              <a:cs typeface="Arial"/>
            </a:endParaRPr>
          </a:p>
        </p:txBody>
      </p:sp>
      <p:sp>
        <p:nvSpPr>
          <p:cNvPr id="4" name="Rectangle 2"/>
          <p:cNvSpPr>
            <a:spLocks/>
          </p:cNvSpPr>
          <p:nvPr/>
        </p:nvSpPr>
        <p:spPr bwMode="auto">
          <a:xfrm>
            <a:off x="138223" y="2875126"/>
            <a:ext cx="1673989" cy="724366"/>
          </a:xfrm>
          <a:prstGeom prst="rect">
            <a:avLst/>
          </a:prstGeom>
          <a:noFill/>
          <a:ln w="12700" cap="flat">
            <a:noFill/>
            <a:miter lim="800000"/>
            <a:headEnd type="none" w="med" len="med"/>
            <a:tailEnd type="none" w="med" len="med"/>
          </a:ln>
        </p:spPr>
        <p:txBody>
          <a:bodyPr lIns="0" tIns="0" rIns="0" bIns="0"/>
          <a:lstStyle/>
          <a:p>
            <a:pPr algn="r" defTabSz="257175"/>
            <a:r>
              <a:rPr lang="es-MX" sz="1100" b="1" dirty="0">
                <a:solidFill>
                  <a:schemeClr val="bg1"/>
                </a:solidFill>
                <a:latin typeface="+mj-lt"/>
                <a:ea typeface="Lucida Grande" charset="0"/>
                <a:cs typeface="Arial"/>
                <a:sym typeface="Lucida Grande" charset="0"/>
              </a:rPr>
              <a:t>REPOSADO:</a:t>
            </a:r>
            <a:endParaRPr lang="en-US" sz="1100" b="1" dirty="0">
              <a:solidFill>
                <a:schemeClr val="bg1"/>
              </a:solidFill>
              <a:latin typeface="+mj-lt"/>
              <a:ea typeface="LucidaGrande" charset="0"/>
              <a:cs typeface="Arial"/>
              <a:sym typeface="LucidaGrande" charset="0"/>
            </a:endParaRPr>
          </a:p>
          <a:p>
            <a:pPr algn="r" defTabSz="257175"/>
            <a:r>
              <a:rPr lang="en-US" sz="1050" dirty="0">
                <a:solidFill>
                  <a:schemeClr val="bg1"/>
                </a:solidFill>
                <a:latin typeface="+mj-lt"/>
                <a:ea typeface="LucidaGrande" charset="0"/>
                <a:cs typeface="Arial"/>
                <a:sym typeface="LucidaGrande" charset="0"/>
              </a:rPr>
              <a:t>Gold Medal: San </a:t>
            </a:r>
            <a:r>
              <a:rPr lang="en-US" sz="1050" dirty="0" err="1">
                <a:solidFill>
                  <a:schemeClr val="bg1"/>
                </a:solidFill>
                <a:latin typeface="+mj-lt"/>
                <a:ea typeface="LucidaGrande" charset="0"/>
                <a:cs typeface="Arial"/>
                <a:sym typeface="LucidaGrande" charset="0"/>
              </a:rPr>
              <a:t>Fco</a:t>
            </a:r>
            <a:r>
              <a:rPr lang="en-US" sz="1050" dirty="0">
                <a:solidFill>
                  <a:schemeClr val="bg1"/>
                </a:solidFill>
                <a:latin typeface="+mj-lt"/>
                <a:ea typeface="LucidaGrande" charset="0"/>
                <a:cs typeface="Arial"/>
                <a:sym typeface="LucidaGrande" charset="0"/>
              </a:rPr>
              <a:t> World Spirits 2009</a:t>
            </a:r>
          </a:p>
          <a:p>
            <a:pPr algn="r" defTabSz="257175"/>
            <a:r>
              <a:rPr lang="en-US" sz="1050" dirty="0">
                <a:solidFill>
                  <a:schemeClr val="bg1"/>
                </a:solidFill>
                <a:latin typeface="+mj-lt"/>
                <a:ea typeface="LucidaGrande" charset="0"/>
                <a:cs typeface="Arial"/>
                <a:sym typeface="LucidaGrande" charset="0"/>
              </a:rPr>
              <a:t>Gold Medal :“Best </a:t>
            </a:r>
            <a:r>
              <a:rPr lang="en-US" sz="1050" dirty="0" err="1">
                <a:solidFill>
                  <a:schemeClr val="bg1"/>
                </a:solidFill>
                <a:latin typeface="+mj-lt"/>
                <a:ea typeface="LucidaGrande" charset="0"/>
                <a:cs typeface="Arial"/>
                <a:sym typeface="LucidaGrande" charset="0"/>
              </a:rPr>
              <a:t>Reposado</a:t>
            </a:r>
            <a:r>
              <a:rPr lang="en-US" sz="1050" dirty="0">
                <a:solidFill>
                  <a:schemeClr val="bg1"/>
                </a:solidFill>
                <a:latin typeface="+mj-lt"/>
                <a:ea typeface="LucidaGrande" charset="0"/>
                <a:cs typeface="Arial"/>
                <a:sym typeface="LucidaGrande" charset="0"/>
              </a:rPr>
              <a:t>”: The Fifty Best 2014.</a:t>
            </a:r>
          </a:p>
        </p:txBody>
      </p:sp>
      <p:pic>
        <p:nvPicPr>
          <p:cNvPr id="6" name="Imagen 5" descr="Imagen que contiene tabla, luz, blanco, reloj&#10;&#10;Descripción generada automáticamente">
            <a:extLst>
              <a:ext uri="{FF2B5EF4-FFF2-40B4-BE49-F238E27FC236}">
                <a16:creationId xmlns:a16="http://schemas.microsoft.com/office/drawing/2014/main" id="{72F8E563-6F00-4B1D-A793-F55740AE1EFD}"/>
              </a:ext>
            </a:extLst>
          </p:cNvPr>
          <p:cNvPicPr>
            <a:picLocks noChangeAspect="1"/>
          </p:cNvPicPr>
          <p:nvPr/>
        </p:nvPicPr>
        <p:blipFill>
          <a:blip r:embed="rId3"/>
          <a:stretch>
            <a:fillRect/>
          </a:stretch>
        </p:blipFill>
        <p:spPr>
          <a:xfrm>
            <a:off x="6990973" y="2279861"/>
            <a:ext cx="785388" cy="785388"/>
          </a:xfrm>
          <a:prstGeom prst="rect">
            <a:avLst/>
          </a:prstGeom>
        </p:spPr>
      </p:pic>
    </p:spTree>
    <p:extLst>
      <p:ext uri="{BB962C8B-B14F-4D97-AF65-F5344CB8AC3E}">
        <p14:creationId xmlns:p14="http://schemas.microsoft.com/office/powerpoint/2010/main" val="345645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Imagen 1" descr="01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a:spLocks/>
          </p:cNvSpPr>
          <p:nvPr/>
        </p:nvSpPr>
        <p:spPr bwMode="auto">
          <a:xfrm>
            <a:off x="5803553" y="4187980"/>
            <a:ext cx="2387074" cy="724366"/>
          </a:xfrm>
          <a:prstGeom prst="rect">
            <a:avLst/>
          </a:prstGeom>
          <a:noFill/>
          <a:ln w="12700" cap="flat">
            <a:noFill/>
            <a:miter lim="800000"/>
            <a:headEnd type="none" w="med" len="med"/>
            <a:tailEnd type="none" w="med" len="med"/>
          </a:ln>
        </p:spPr>
        <p:txBody>
          <a:bodyPr lIns="0" tIns="0" rIns="0" bIns="0"/>
          <a:lstStyle/>
          <a:p>
            <a:pPr algn="ctr" defTabSz="257175"/>
            <a:r>
              <a:rPr lang="es-MX" sz="1000" b="1" dirty="0">
                <a:solidFill>
                  <a:schemeClr val="bg2"/>
                </a:solidFill>
                <a:latin typeface="+mj-lt"/>
                <a:ea typeface="Lucida Grande" charset="0"/>
                <a:cs typeface="Arial"/>
                <a:sym typeface="Lucida Grande" charset="0"/>
              </a:rPr>
              <a:t>BLANCO:</a:t>
            </a:r>
            <a:endParaRPr lang="en-US" sz="1000" b="1" dirty="0">
              <a:solidFill>
                <a:schemeClr val="bg2"/>
              </a:solidFill>
              <a:latin typeface="+mj-lt"/>
              <a:ea typeface="LucidaGrande" charset="0"/>
              <a:cs typeface="Arial"/>
              <a:sym typeface="LucidaGrande" charset="0"/>
            </a:endParaRPr>
          </a:p>
          <a:p>
            <a:pPr algn="ctr" defTabSz="257175"/>
            <a:r>
              <a:rPr lang="en-US" sz="900" dirty="0">
                <a:solidFill>
                  <a:schemeClr val="bg2"/>
                </a:solidFill>
                <a:latin typeface="+mj-lt"/>
                <a:ea typeface="LucidaGrande" charset="0"/>
                <a:cs typeface="Arial"/>
                <a:sym typeface="LucidaGrande" charset="0"/>
              </a:rPr>
              <a:t>Gold Medal : San </a:t>
            </a:r>
            <a:r>
              <a:rPr lang="en-US" sz="900" dirty="0" err="1">
                <a:solidFill>
                  <a:schemeClr val="bg2"/>
                </a:solidFill>
                <a:latin typeface="+mj-lt"/>
                <a:ea typeface="LucidaGrande" charset="0"/>
                <a:cs typeface="Arial"/>
                <a:sym typeface="LucidaGrande" charset="0"/>
              </a:rPr>
              <a:t>Fco</a:t>
            </a:r>
            <a:r>
              <a:rPr lang="en-US" sz="900" dirty="0">
                <a:solidFill>
                  <a:schemeClr val="bg2"/>
                </a:solidFill>
                <a:latin typeface="+mj-lt"/>
                <a:ea typeface="LucidaGrande" charset="0"/>
                <a:cs typeface="Arial"/>
                <a:sym typeface="LucidaGrande" charset="0"/>
              </a:rPr>
              <a:t> World Spirits 2016</a:t>
            </a:r>
          </a:p>
          <a:p>
            <a:pPr algn="ctr" defTabSz="257175"/>
            <a:r>
              <a:rPr lang="en-US" sz="900" dirty="0">
                <a:solidFill>
                  <a:schemeClr val="bg2"/>
                </a:solidFill>
                <a:latin typeface="+mj-lt"/>
                <a:ea typeface="LucidaGrande" charset="0"/>
                <a:cs typeface="Arial"/>
                <a:sym typeface="LucidaGrande" charset="0"/>
              </a:rPr>
              <a:t>Gold Medal “Best Blanco”: The Fifty Best 2014</a:t>
            </a:r>
            <a:endParaRPr lang="en-US" sz="900" dirty="0">
              <a:solidFill>
                <a:schemeClr val="bg2"/>
              </a:solidFill>
              <a:latin typeface="+mj-lt"/>
              <a:cs typeface="Arial"/>
            </a:endParaRPr>
          </a:p>
        </p:txBody>
      </p:sp>
      <p:sp>
        <p:nvSpPr>
          <p:cNvPr id="4" name="Rectangle 2"/>
          <p:cNvSpPr>
            <a:spLocks/>
          </p:cNvSpPr>
          <p:nvPr/>
        </p:nvSpPr>
        <p:spPr bwMode="auto">
          <a:xfrm>
            <a:off x="3164755" y="4187669"/>
            <a:ext cx="2350362" cy="724366"/>
          </a:xfrm>
          <a:prstGeom prst="rect">
            <a:avLst/>
          </a:prstGeom>
          <a:noFill/>
          <a:ln w="12700" cap="flat">
            <a:noFill/>
            <a:miter lim="800000"/>
            <a:headEnd type="none" w="med" len="med"/>
            <a:tailEnd type="none" w="med" len="med"/>
          </a:ln>
        </p:spPr>
        <p:txBody>
          <a:bodyPr lIns="0" tIns="0" rIns="0" bIns="0"/>
          <a:lstStyle/>
          <a:p>
            <a:pPr algn="ctr" defTabSz="257175"/>
            <a:r>
              <a:rPr lang="es-MX" sz="1000" b="1" dirty="0">
                <a:solidFill>
                  <a:schemeClr val="bg1"/>
                </a:solidFill>
                <a:latin typeface="+mj-lt"/>
                <a:ea typeface="Lucida Grande" charset="0"/>
                <a:cs typeface="Arial"/>
                <a:sym typeface="Lucida Grande" charset="0"/>
              </a:rPr>
              <a:t>REPOSADO:</a:t>
            </a:r>
            <a:endParaRPr lang="en-US" sz="1000" b="1" dirty="0">
              <a:solidFill>
                <a:schemeClr val="bg1"/>
              </a:solidFill>
              <a:latin typeface="+mj-lt"/>
              <a:ea typeface="LucidaGrande" charset="0"/>
              <a:cs typeface="Arial"/>
              <a:sym typeface="LucidaGrande" charset="0"/>
            </a:endParaRPr>
          </a:p>
          <a:p>
            <a:pPr algn="ctr" defTabSz="257175"/>
            <a:r>
              <a:rPr lang="en-US" sz="900" dirty="0">
                <a:solidFill>
                  <a:schemeClr val="bg1"/>
                </a:solidFill>
                <a:latin typeface="+mj-lt"/>
                <a:ea typeface="LucidaGrande" charset="0"/>
                <a:cs typeface="Arial"/>
                <a:sym typeface="LucidaGrande" charset="0"/>
              </a:rPr>
              <a:t>Gold Medal: San </a:t>
            </a:r>
            <a:r>
              <a:rPr lang="en-US" sz="900" dirty="0" err="1">
                <a:solidFill>
                  <a:schemeClr val="bg1"/>
                </a:solidFill>
                <a:latin typeface="+mj-lt"/>
                <a:ea typeface="LucidaGrande" charset="0"/>
                <a:cs typeface="Arial"/>
                <a:sym typeface="LucidaGrande" charset="0"/>
              </a:rPr>
              <a:t>Fco</a:t>
            </a:r>
            <a:r>
              <a:rPr lang="en-US" sz="900" dirty="0">
                <a:solidFill>
                  <a:schemeClr val="bg1"/>
                </a:solidFill>
                <a:latin typeface="+mj-lt"/>
                <a:ea typeface="LucidaGrande" charset="0"/>
                <a:cs typeface="Arial"/>
                <a:sym typeface="LucidaGrande" charset="0"/>
              </a:rPr>
              <a:t> World Spirits 2009</a:t>
            </a:r>
          </a:p>
          <a:p>
            <a:pPr algn="ctr" defTabSz="257175"/>
            <a:r>
              <a:rPr lang="en-US" sz="900" dirty="0">
                <a:solidFill>
                  <a:schemeClr val="bg1"/>
                </a:solidFill>
                <a:latin typeface="+mj-lt"/>
                <a:ea typeface="LucidaGrande" charset="0"/>
                <a:cs typeface="Arial"/>
                <a:sym typeface="LucidaGrande" charset="0"/>
              </a:rPr>
              <a:t>Gold Medal :“Best </a:t>
            </a:r>
            <a:r>
              <a:rPr lang="en-US" sz="900" dirty="0" err="1">
                <a:solidFill>
                  <a:schemeClr val="bg1"/>
                </a:solidFill>
                <a:latin typeface="+mj-lt"/>
                <a:ea typeface="LucidaGrande" charset="0"/>
                <a:cs typeface="Arial"/>
                <a:sym typeface="LucidaGrande" charset="0"/>
              </a:rPr>
              <a:t>Reposado</a:t>
            </a:r>
            <a:r>
              <a:rPr lang="en-US" sz="900" dirty="0">
                <a:solidFill>
                  <a:schemeClr val="bg1"/>
                </a:solidFill>
                <a:latin typeface="+mj-lt"/>
                <a:ea typeface="LucidaGrande" charset="0"/>
                <a:cs typeface="Arial"/>
                <a:sym typeface="LucidaGrande" charset="0"/>
              </a:rPr>
              <a:t>”: The Fifty Best 2014.</a:t>
            </a:r>
          </a:p>
          <a:p>
            <a:pPr algn="ctr" defTabSz="257175"/>
            <a:r>
              <a:rPr lang="en-US" sz="900" dirty="0">
                <a:solidFill>
                  <a:schemeClr val="bg1"/>
                </a:solidFill>
                <a:latin typeface="Arial"/>
                <a:ea typeface="LucidaGrande" charset="0"/>
                <a:cs typeface="Arial"/>
                <a:sym typeface="LucidaGrande" charset="0"/>
              </a:rPr>
              <a:t>Silver Medal: San </a:t>
            </a:r>
            <a:r>
              <a:rPr lang="en-US" sz="900" dirty="0" err="1">
                <a:solidFill>
                  <a:schemeClr val="bg1"/>
                </a:solidFill>
                <a:latin typeface="Arial"/>
                <a:ea typeface="LucidaGrande" charset="0"/>
                <a:cs typeface="Arial"/>
                <a:sym typeface="LucidaGrande" charset="0"/>
              </a:rPr>
              <a:t>Fco</a:t>
            </a:r>
            <a:r>
              <a:rPr lang="en-US" sz="900" dirty="0">
                <a:solidFill>
                  <a:schemeClr val="bg1"/>
                </a:solidFill>
                <a:latin typeface="Arial"/>
                <a:ea typeface="LucidaGrande" charset="0"/>
                <a:cs typeface="Arial"/>
                <a:sym typeface="LucidaGrande" charset="0"/>
              </a:rPr>
              <a:t> World Spirits 2003.</a:t>
            </a:r>
          </a:p>
          <a:p>
            <a:pPr algn="ctr" defTabSz="257175"/>
            <a:endParaRPr lang="en-US" sz="900" dirty="0">
              <a:solidFill>
                <a:schemeClr val="bg1"/>
              </a:solidFill>
              <a:latin typeface="+mj-lt"/>
              <a:ea typeface="LucidaGrande" charset="0"/>
              <a:cs typeface="Arial"/>
              <a:sym typeface="LucidaGrande" charset="0"/>
            </a:endParaRPr>
          </a:p>
        </p:txBody>
      </p:sp>
      <p:sp>
        <p:nvSpPr>
          <p:cNvPr id="5" name="Rectangle 2"/>
          <p:cNvSpPr>
            <a:spLocks/>
          </p:cNvSpPr>
          <p:nvPr/>
        </p:nvSpPr>
        <p:spPr bwMode="auto">
          <a:xfrm>
            <a:off x="610535" y="4187669"/>
            <a:ext cx="2350362" cy="724366"/>
          </a:xfrm>
          <a:prstGeom prst="rect">
            <a:avLst/>
          </a:prstGeom>
          <a:noFill/>
          <a:ln w="12700" cap="flat">
            <a:noFill/>
            <a:miter lim="800000"/>
            <a:headEnd type="none" w="med" len="med"/>
            <a:tailEnd type="none" w="med" len="med"/>
          </a:ln>
        </p:spPr>
        <p:txBody>
          <a:bodyPr lIns="0" tIns="0" rIns="0" bIns="0"/>
          <a:lstStyle/>
          <a:p>
            <a:pPr algn="ctr" defTabSz="257175"/>
            <a:r>
              <a:rPr lang="es-MX" sz="1050" b="1" dirty="0">
                <a:solidFill>
                  <a:srgbClr val="EEECE1"/>
                </a:solidFill>
                <a:latin typeface="+mj-lt"/>
                <a:ea typeface="Lucida Grande" charset="0"/>
                <a:cs typeface="Arial"/>
                <a:sym typeface="Lucida Grande" charset="0"/>
              </a:rPr>
              <a:t>AÑEJO:</a:t>
            </a:r>
            <a:endParaRPr lang="en-US" sz="1050" b="1" dirty="0">
              <a:solidFill>
                <a:srgbClr val="EEECE1"/>
              </a:solidFill>
              <a:latin typeface="+mj-lt"/>
              <a:ea typeface="LucidaGrande" charset="0"/>
              <a:cs typeface="Arial"/>
              <a:sym typeface="LucidaGrande" charset="0"/>
            </a:endParaRPr>
          </a:p>
          <a:p>
            <a:pPr algn="ctr" defTabSz="257175"/>
            <a:r>
              <a:rPr lang="en-US" sz="1000" dirty="0">
                <a:solidFill>
                  <a:srgbClr val="EEECE1"/>
                </a:solidFill>
                <a:latin typeface="+mj-lt"/>
                <a:ea typeface="LucidaGrande" charset="0"/>
                <a:cs typeface="Arial"/>
                <a:sym typeface="LucidaGrande" charset="0"/>
              </a:rPr>
              <a:t>Bronze Medal: San </a:t>
            </a:r>
            <a:r>
              <a:rPr lang="en-US" sz="1000" dirty="0" err="1">
                <a:solidFill>
                  <a:srgbClr val="EEECE1"/>
                </a:solidFill>
                <a:latin typeface="+mj-lt"/>
                <a:ea typeface="LucidaGrande" charset="0"/>
                <a:cs typeface="Arial"/>
                <a:sym typeface="LucidaGrande" charset="0"/>
              </a:rPr>
              <a:t>Fco</a:t>
            </a:r>
            <a:r>
              <a:rPr lang="en-US" sz="1000" dirty="0">
                <a:solidFill>
                  <a:srgbClr val="EEECE1"/>
                </a:solidFill>
                <a:latin typeface="+mj-lt"/>
                <a:ea typeface="LucidaGrande" charset="0"/>
                <a:cs typeface="Arial"/>
                <a:sym typeface="LucidaGrande" charset="0"/>
              </a:rPr>
              <a:t> World Spirits 2009.</a:t>
            </a:r>
          </a:p>
          <a:p>
            <a:pPr marL="285750" indent="-285750" algn="ctr" defTabSz="257175">
              <a:buFont typeface="Arial" panose="020B0604020202020204" pitchFamily="34" charset="0"/>
              <a:buChar char="•"/>
            </a:pPr>
            <a:endParaRPr lang="en-US" sz="1000" dirty="0">
              <a:solidFill>
                <a:srgbClr val="EEECE1"/>
              </a:solidFill>
              <a:latin typeface="+mj-lt"/>
              <a:ea typeface="LucidaGrande" charset="0"/>
              <a:cs typeface="Arial"/>
              <a:sym typeface="LucidaGrande" charset="0"/>
            </a:endParaRPr>
          </a:p>
          <a:p>
            <a:pPr algn="ctr" defTabSz="257175"/>
            <a:endParaRPr lang="en-US" sz="1000" dirty="0">
              <a:solidFill>
                <a:srgbClr val="EEECE1"/>
              </a:solidFill>
              <a:latin typeface="+mj-lt"/>
              <a:ea typeface="LucidaGrande" charset="0"/>
              <a:cs typeface="Arial"/>
              <a:sym typeface="LucidaGrande" charset="0"/>
            </a:endParaRPr>
          </a:p>
        </p:txBody>
      </p:sp>
    </p:spTree>
    <p:extLst>
      <p:ext uri="{BB962C8B-B14F-4D97-AF65-F5344CB8AC3E}">
        <p14:creationId xmlns:p14="http://schemas.microsoft.com/office/powerpoint/2010/main" val="31124873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17.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788241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01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CuadroTexto 2"/>
          <p:cNvSpPr txBox="1"/>
          <p:nvPr/>
        </p:nvSpPr>
        <p:spPr>
          <a:xfrm>
            <a:off x="575855" y="1365168"/>
            <a:ext cx="4810838" cy="2677656"/>
          </a:xfrm>
          <a:prstGeom prst="rect">
            <a:avLst/>
          </a:prstGeom>
          <a:noFill/>
        </p:spPr>
        <p:txBody>
          <a:bodyPr wrap="square" rtlCol="0">
            <a:spAutoFit/>
          </a:bodyPr>
          <a:lstStyle/>
          <a:p>
            <a:pPr defTabSz="257175"/>
            <a:r>
              <a:rPr lang="en-US" sz="1050" dirty="0">
                <a:solidFill>
                  <a:schemeClr val="bg1"/>
                </a:solidFill>
                <a:latin typeface="+mj-lt"/>
                <a:ea typeface="Lucida Grande" charset="0"/>
                <a:cs typeface="Arial"/>
                <a:sym typeface="Lucida Grande" charset="0"/>
              </a:rPr>
              <a:t>He/ She  is constantly searching quality, </a:t>
            </a:r>
            <a:r>
              <a:rPr lang="es-ES" sz="1050" dirty="0">
                <a:solidFill>
                  <a:schemeClr val="bg1"/>
                </a:solidFill>
                <a:latin typeface="+mj-lt"/>
                <a:ea typeface="LucidaGrande" charset="0"/>
                <a:cs typeface="Arial"/>
                <a:sym typeface="LucidaGrande" charset="0"/>
              </a:rPr>
              <a:t>Sociable and </a:t>
            </a:r>
            <a:r>
              <a:rPr lang="es-ES" sz="1050" dirty="0" err="1">
                <a:solidFill>
                  <a:schemeClr val="bg1"/>
                </a:solidFill>
                <a:latin typeface="+mj-lt"/>
                <a:ea typeface="LucidaGrande" charset="0"/>
                <a:cs typeface="Arial"/>
                <a:sym typeface="LucidaGrande" charset="0"/>
              </a:rPr>
              <a:t>family</a:t>
            </a:r>
            <a:r>
              <a:rPr lang="es-ES" sz="1050" dirty="0">
                <a:solidFill>
                  <a:srgbClr val="AD6F47"/>
                </a:solidFill>
                <a:latin typeface="+mj-lt"/>
                <a:ea typeface="LucidaGrande" charset="0"/>
                <a:cs typeface="Arial"/>
                <a:sym typeface="LucidaGrande" charset="0"/>
              </a:rPr>
              <a:t> </a:t>
            </a:r>
          </a:p>
          <a:p>
            <a:pPr defTabSz="257175"/>
            <a:r>
              <a:rPr lang="en-US" sz="1050" dirty="0">
                <a:solidFill>
                  <a:schemeClr val="bg1"/>
                </a:solidFill>
                <a:latin typeface="+mj-lt"/>
                <a:ea typeface="LucidaGrande" charset="0"/>
                <a:cs typeface="Arial"/>
                <a:sym typeface="LucidaGrande" charset="0"/>
              </a:rPr>
              <a:t>Open to new options and Opportunities in life </a:t>
            </a:r>
          </a:p>
          <a:p>
            <a:pPr defTabSz="257175"/>
            <a:r>
              <a:rPr lang="es-ES" sz="1050" dirty="0">
                <a:solidFill>
                  <a:srgbClr val="AD6F47"/>
                </a:solidFill>
                <a:latin typeface="+mj-lt"/>
                <a:ea typeface="LucidaGrande" charset="0"/>
                <a:cs typeface="Arial"/>
                <a:sym typeface="LucidaGrande" charset="0"/>
              </a:rPr>
              <a:t>.</a:t>
            </a:r>
          </a:p>
          <a:p>
            <a:pPr marL="171450" indent="-171450" defTabSz="257175">
              <a:buFont typeface="Arial"/>
              <a:buChar char="•"/>
            </a:pPr>
            <a:r>
              <a:rPr lang="es-ES" sz="1050" dirty="0" err="1">
                <a:solidFill>
                  <a:srgbClr val="AD6F47"/>
                </a:solidFill>
                <a:latin typeface="+mj-lt"/>
                <a:ea typeface="LucidaGrande" charset="0"/>
                <a:cs typeface="Arial"/>
                <a:sym typeface="LucidaGrande" charset="0"/>
              </a:rPr>
              <a:t>Authentic</a:t>
            </a:r>
            <a:r>
              <a:rPr lang="es-ES" sz="1050" dirty="0">
                <a:solidFill>
                  <a:srgbClr val="AD6F47"/>
                </a:solidFill>
                <a:latin typeface="+mj-lt"/>
                <a:ea typeface="LucidaGrande" charset="0"/>
                <a:cs typeface="Arial"/>
                <a:sym typeface="LucidaGrande" charset="0"/>
              </a:rPr>
              <a:t>, he </a:t>
            </a:r>
            <a:r>
              <a:rPr lang="en-US" sz="1050" dirty="0">
                <a:solidFill>
                  <a:srgbClr val="AD6F47"/>
                </a:solidFill>
                <a:latin typeface="+mj-lt"/>
                <a:ea typeface="Lucida Grande" charset="0"/>
                <a:cs typeface="Arial"/>
                <a:sym typeface="Lucida Grande" charset="0"/>
              </a:rPr>
              <a:t>does not seek safety in fashion but is a faithful follower of his brands.</a:t>
            </a:r>
            <a:endParaRPr lang="es-ES" sz="1050" dirty="0">
              <a:solidFill>
                <a:srgbClr val="AD6F47"/>
              </a:solidFill>
              <a:latin typeface="+mj-lt"/>
              <a:ea typeface="LucidaGrande" charset="0"/>
              <a:cs typeface="Arial"/>
              <a:sym typeface="LucidaGrande" charset="0"/>
            </a:endParaRPr>
          </a:p>
          <a:p>
            <a:pPr marL="171450" indent="-171450" defTabSz="257175">
              <a:buFont typeface="Arial"/>
              <a:buChar char="•"/>
            </a:pPr>
            <a:r>
              <a:rPr lang="en-US" sz="1050" dirty="0">
                <a:solidFill>
                  <a:srgbClr val="AD6F47"/>
                </a:solidFill>
                <a:latin typeface="+mj-lt"/>
                <a:ea typeface="LucidaGrande" charset="0"/>
                <a:cs typeface="Arial"/>
                <a:sym typeface="LucidaGrande" charset="0"/>
              </a:rPr>
              <a:t>A Person with delicacy and refinement</a:t>
            </a:r>
            <a:r>
              <a:rPr lang="es-ES" sz="1050" dirty="0">
                <a:solidFill>
                  <a:srgbClr val="AD6F47"/>
                </a:solidFill>
                <a:latin typeface="+mj-lt"/>
                <a:ea typeface="LucidaGrande" charset="0"/>
                <a:cs typeface="Arial"/>
                <a:sym typeface="LucidaGrande" charset="0"/>
              </a:rPr>
              <a:t>.</a:t>
            </a:r>
          </a:p>
          <a:p>
            <a:pPr marL="171450" indent="-171450" defTabSz="257175">
              <a:buFont typeface="Arial"/>
              <a:buChar char="•"/>
            </a:pPr>
            <a:r>
              <a:rPr lang="en-US" sz="1050" dirty="0">
                <a:solidFill>
                  <a:srgbClr val="AD6F47"/>
                </a:solidFill>
                <a:latin typeface="+mj-lt"/>
                <a:ea typeface="LucidaGrande" charset="0"/>
                <a:cs typeface="Arial"/>
                <a:sym typeface="LucidaGrande" charset="0"/>
              </a:rPr>
              <a:t>Aware of his surroundings and concerned of himself.</a:t>
            </a:r>
          </a:p>
          <a:p>
            <a:pPr defTabSz="257175">
              <a:buFont typeface="Arial" charset="0"/>
              <a:buChar char="•"/>
            </a:pPr>
            <a:endParaRPr lang="es-ES" sz="1050" dirty="0">
              <a:solidFill>
                <a:srgbClr val="AD6F47"/>
              </a:solidFill>
              <a:latin typeface="+mj-lt"/>
              <a:ea typeface="LucidaGrande" charset="0"/>
              <a:cs typeface="Arial"/>
              <a:sym typeface="LucidaGrande" charset="0"/>
            </a:endParaRPr>
          </a:p>
          <a:p>
            <a:pPr defTabSz="257175"/>
            <a:r>
              <a:rPr lang="en-US" sz="1050" dirty="0">
                <a:solidFill>
                  <a:srgbClr val="AD6F47"/>
                </a:solidFill>
                <a:latin typeface="+mj-lt"/>
                <a:ea typeface="LucidaGrande" charset="0"/>
                <a:cs typeface="Arial"/>
                <a:sym typeface="LucidaGrande" charset="0"/>
              </a:rPr>
              <a:t>They like to learn new things , but when it comes to brands, always prefers the expensive ones and the MOST Recognized</a:t>
            </a:r>
            <a:r>
              <a:rPr lang="es-ES" sz="1050" dirty="0">
                <a:solidFill>
                  <a:srgbClr val="AD6F47"/>
                </a:solidFill>
                <a:latin typeface="+mj-lt"/>
                <a:ea typeface="LucidaGrande" charset="0"/>
                <a:cs typeface="Arial"/>
                <a:sym typeface="LucidaGrande" charset="0"/>
              </a:rPr>
              <a:t>. </a:t>
            </a:r>
            <a:r>
              <a:rPr lang="en-US" sz="1050" dirty="0">
                <a:solidFill>
                  <a:srgbClr val="AD6F47"/>
                </a:solidFill>
                <a:latin typeface="+mj-lt"/>
                <a:ea typeface="Lucida Grande" charset="0"/>
                <a:cs typeface="Arial"/>
                <a:sym typeface="Lucida Grande" charset="0"/>
              </a:rPr>
              <a:t>Willing to pay for something That assures them a unique / special experience. </a:t>
            </a:r>
          </a:p>
          <a:p>
            <a:pPr marL="171450" indent="-171450" defTabSz="257175">
              <a:buFont typeface="Arial"/>
              <a:buChar char="•"/>
            </a:pPr>
            <a:r>
              <a:rPr lang="es-ES" sz="1050" dirty="0" err="1">
                <a:solidFill>
                  <a:srgbClr val="AD6F47"/>
                </a:solidFill>
                <a:latin typeface="+mj-lt"/>
                <a:ea typeface="LucidaGrande" charset="0"/>
                <a:cs typeface="Arial"/>
                <a:sym typeface="LucidaGrande" charset="0"/>
              </a:rPr>
              <a:t>Successful</a:t>
            </a:r>
            <a:r>
              <a:rPr lang="es-ES" sz="1050" dirty="0">
                <a:solidFill>
                  <a:srgbClr val="AD6F47"/>
                </a:solidFill>
                <a:latin typeface="+mj-lt"/>
                <a:ea typeface="LucidaGrande" charset="0"/>
                <a:cs typeface="Arial"/>
                <a:sym typeface="LucidaGrande" charset="0"/>
              </a:rPr>
              <a:t> and </a:t>
            </a:r>
            <a:r>
              <a:rPr lang="es-ES" sz="1050" dirty="0" err="1">
                <a:solidFill>
                  <a:srgbClr val="AD6F47"/>
                </a:solidFill>
                <a:latin typeface="+mj-lt"/>
                <a:ea typeface="LucidaGrande" charset="0"/>
                <a:cs typeface="Arial"/>
                <a:sym typeface="LucidaGrande" charset="0"/>
              </a:rPr>
              <a:t>determined</a:t>
            </a:r>
            <a:endParaRPr lang="es-ES" sz="1050" dirty="0">
              <a:solidFill>
                <a:srgbClr val="AD6F47"/>
              </a:solidFill>
              <a:latin typeface="+mj-lt"/>
              <a:ea typeface="LucidaGrande" charset="0"/>
              <a:cs typeface="Arial"/>
              <a:sym typeface="LucidaGrande" charset="0"/>
            </a:endParaRPr>
          </a:p>
          <a:p>
            <a:pPr marL="171450" indent="-171450" defTabSz="257175">
              <a:buFont typeface="Arial"/>
              <a:buChar char="•"/>
            </a:pPr>
            <a:r>
              <a:rPr lang="en-US" sz="1050" dirty="0">
                <a:solidFill>
                  <a:srgbClr val="AD6F47"/>
                </a:solidFill>
                <a:latin typeface="+mj-lt"/>
                <a:ea typeface="Lucida Grande" charset="0"/>
                <a:cs typeface="Arial"/>
                <a:sym typeface="Lucida Grande" charset="0"/>
              </a:rPr>
              <a:t>believes that the character and personality are a measure of success. </a:t>
            </a:r>
          </a:p>
          <a:p>
            <a:pPr marL="171450" indent="-171450" defTabSz="257175">
              <a:buFont typeface="Arial"/>
              <a:buChar char="•"/>
            </a:pPr>
            <a:r>
              <a:rPr lang="en-US" sz="1050" dirty="0">
                <a:solidFill>
                  <a:srgbClr val="AD6F47"/>
                </a:solidFill>
                <a:latin typeface="+mj-lt"/>
                <a:ea typeface="Lucida Grande" charset="0"/>
                <a:cs typeface="Arial"/>
                <a:sym typeface="Lucida Grande" charset="0"/>
              </a:rPr>
              <a:t>He is sure of himself , is a </a:t>
            </a:r>
            <a:r>
              <a:rPr lang="en-US" sz="1050" dirty="0" err="1">
                <a:solidFill>
                  <a:srgbClr val="AD6F47"/>
                </a:solidFill>
                <a:latin typeface="+mj-lt"/>
                <a:ea typeface="Lucida Grande" charset="0"/>
                <a:cs typeface="Arial"/>
                <a:sym typeface="Lucida Grande" charset="0"/>
              </a:rPr>
              <a:t>connaisseur</a:t>
            </a:r>
            <a:r>
              <a:rPr lang="en-US" sz="1050" dirty="0">
                <a:solidFill>
                  <a:srgbClr val="AD6F47"/>
                </a:solidFill>
                <a:latin typeface="+mj-lt"/>
                <a:ea typeface="Lucida Grande" charset="0"/>
                <a:cs typeface="Arial"/>
                <a:sym typeface="Lucida Grande" charset="0"/>
              </a:rPr>
              <a:t> "world" and likes to be Recognized as a leader .</a:t>
            </a:r>
            <a:endParaRPr lang="es-ES" sz="1050" dirty="0">
              <a:solidFill>
                <a:srgbClr val="AD6F47"/>
              </a:solidFill>
              <a:latin typeface="+mj-lt"/>
              <a:ea typeface="Lucida Grande" charset="0"/>
              <a:cs typeface="Arial"/>
              <a:sym typeface="Lucida Grande" charset="0"/>
            </a:endParaRPr>
          </a:p>
          <a:p>
            <a:pPr defTabSz="257175"/>
            <a:endParaRPr lang="es-ES" sz="1050" dirty="0">
              <a:solidFill>
                <a:srgbClr val="AD6F47"/>
              </a:solidFill>
              <a:latin typeface="+mj-lt"/>
              <a:ea typeface="LucidaGrande" charset="0"/>
              <a:cs typeface="Arial"/>
              <a:sym typeface="LucidaGrande" charset="0"/>
            </a:endParaRPr>
          </a:p>
        </p:txBody>
      </p:sp>
      <p:sp>
        <p:nvSpPr>
          <p:cNvPr id="4" name="Título 1"/>
          <p:cNvSpPr txBox="1">
            <a:spLocks/>
          </p:cNvSpPr>
          <p:nvPr/>
        </p:nvSpPr>
        <p:spPr>
          <a:xfrm>
            <a:off x="525912" y="791789"/>
            <a:ext cx="3719229" cy="424101"/>
          </a:xfrm>
          <a:prstGeom prst="rect">
            <a:avLst/>
          </a:prstGeom>
        </p:spPr>
        <p:txBody>
          <a:bodyPr vert="horz" lIns="91420" tIns="45710" rIns="91420" bIns="45710" rtlCol="0" anchor="ctr">
            <a:noAutofit/>
          </a:bodyPr>
          <a:lstStyle>
            <a:lvl1pPr algn="ctr" defTabSz="457100" rtl="0" eaLnBrk="1" latinLnBrk="0" hangingPunct="1">
              <a:spcBef>
                <a:spcPct val="0"/>
              </a:spcBef>
              <a:buNone/>
              <a:defRPr sz="4400" kern="1200">
                <a:solidFill>
                  <a:schemeClr val="tx1"/>
                </a:solidFill>
                <a:latin typeface="+mj-lt"/>
                <a:ea typeface="+mj-ea"/>
                <a:cs typeface="+mj-cs"/>
              </a:defRPr>
            </a:lvl1pPr>
          </a:lstStyle>
          <a:p>
            <a:pPr algn="l"/>
            <a:r>
              <a:rPr lang="es-MX" sz="1800" b="1" dirty="0">
                <a:solidFill>
                  <a:srgbClr val="EEECE1"/>
                </a:solidFill>
                <a:latin typeface="Times"/>
                <a:ea typeface="MS PGothic" charset="0"/>
                <a:cs typeface="Times"/>
              </a:rPr>
              <a:t>Target</a:t>
            </a:r>
          </a:p>
          <a:p>
            <a:pPr algn="l"/>
            <a:r>
              <a:rPr lang="es-MX" sz="1800" b="1" dirty="0">
                <a:solidFill>
                  <a:srgbClr val="EEECE1"/>
                </a:solidFill>
                <a:latin typeface="Times"/>
                <a:ea typeface="MS PGothic" charset="0"/>
                <a:cs typeface="Times"/>
              </a:rPr>
              <a:t>The Demanding Knower</a:t>
            </a:r>
          </a:p>
        </p:txBody>
      </p:sp>
    </p:spTree>
    <p:extLst>
      <p:ext uri="{BB962C8B-B14F-4D97-AF65-F5344CB8AC3E}">
        <p14:creationId xmlns:p14="http://schemas.microsoft.com/office/powerpoint/2010/main" val="1447292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01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CuadroTexto 2"/>
          <p:cNvSpPr txBox="1"/>
          <p:nvPr/>
        </p:nvSpPr>
        <p:spPr>
          <a:xfrm>
            <a:off x="575855" y="2000190"/>
            <a:ext cx="4810838" cy="1061829"/>
          </a:xfrm>
          <a:prstGeom prst="rect">
            <a:avLst/>
          </a:prstGeom>
          <a:noFill/>
        </p:spPr>
        <p:txBody>
          <a:bodyPr wrap="square" rtlCol="0">
            <a:spAutoFit/>
          </a:bodyPr>
          <a:lstStyle/>
          <a:p>
            <a:pPr defTabSz="257175"/>
            <a:r>
              <a:rPr lang="en-US" sz="1050" b="1" dirty="0">
                <a:solidFill>
                  <a:srgbClr val="AD6F47"/>
                </a:solidFill>
                <a:ea typeface="Lucida Grande" charset="0"/>
                <a:cs typeface="Arial"/>
              </a:rPr>
              <a:t>He is recognized as part of the group of "experts" . They know enough. For them , alcohol is a ritual , an enjoyment ; time must be taken to drink a glass of alcohol. They do not do for others. </a:t>
            </a:r>
          </a:p>
          <a:p>
            <a:pPr defTabSz="257175"/>
            <a:endParaRPr lang="en-US" sz="1050" b="1" dirty="0">
              <a:solidFill>
                <a:srgbClr val="AD6F47"/>
              </a:solidFill>
              <a:ea typeface="Lucida Grande" charset="0"/>
              <a:cs typeface="Arial"/>
            </a:endParaRPr>
          </a:p>
          <a:p>
            <a:pPr defTabSz="257175"/>
            <a:r>
              <a:rPr lang="en-US" sz="1050" b="1" dirty="0">
                <a:solidFill>
                  <a:srgbClr val="AD6F47"/>
                </a:solidFill>
                <a:ea typeface="Lucida Grande" charset="0"/>
                <a:cs typeface="Arial"/>
              </a:rPr>
              <a:t>Alcohol is enjoyed for its taste , like life. Appreciates a good tequila and all that it represents: experience , taste and recognition. Individuals mainly 35+ years old</a:t>
            </a:r>
          </a:p>
        </p:txBody>
      </p:sp>
      <p:sp>
        <p:nvSpPr>
          <p:cNvPr id="4" name="Título 1"/>
          <p:cNvSpPr txBox="1">
            <a:spLocks/>
          </p:cNvSpPr>
          <p:nvPr/>
        </p:nvSpPr>
        <p:spPr>
          <a:xfrm>
            <a:off x="525912" y="1511872"/>
            <a:ext cx="3719229" cy="424101"/>
          </a:xfrm>
          <a:prstGeom prst="rect">
            <a:avLst/>
          </a:prstGeom>
        </p:spPr>
        <p:txBody>
          <a:bodyPr vert="horz" lIns="91420" tIns="45710" rIns="91420" bIns="45710" rtlCol="0" anchor="ctr">
            <a:noAutofit/>
          </a:bodyPr>
          <a:lstStyle>
            <a:lvl1pPr algn="ctr" defTabSz="457100" rtl="0" eaLnBrk="1" latinLnBrk="0" hangingPunct="1">
              <a:spcBef>
                <a:spcPct val="0"/>
              </a:spcBef>
              <a:buNone/>
              <a:defRPr sz="4400" kern="1200">
                <a:solidFill>
                  <a:schemeClr val="tx1"/>
                </a:solidFill>
                <a:latin typeface="+mj-lt"/>
                <a:ea typeface="+mj-ea"/>
                <a:cs typeface="+mj-cs"/>
              </a:defRPr>
            </a:lvl1pPr>
          </a:lstStyle>
          <a:p>
            <a:pPr algn="l"/>
            <a:r>
              <a:rPr lang="es-MX" sz="1800" b="1" dirty="0">
                <a:solidFill>
                  <a:srgbClr val="EEECE1"/>
                </a:solidFill>
                <a:latin typeface="Times"/>
                <a:ea typeface="MS PGothic" charset="0"/>
                <a:cs typeface="Times"/>
              </a:rPr>
              <a:t>The Demanding Knower</a:t>
            </a:r>
          </a:p>
        </p:txBody>
      </p:sp>
    </p:spTree>
    <p:extLst>
      <p:ext uri="{BB962C8B-B14F-4D97-AF65-F5344CB8AC3E}">
        <p14:creationId xmlns:p14="http://schemas.microsoft.com/office/powerpoint/2010/main" val="1376317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aphicFrame>
        <p:nvGraphicFramePr>
          <p:cNvPr id="3" name="Group 2"/>
          <p:cNvGraphicFramePr>
            <a:graphicFrameLocks noGrp="1"/>
          </p:cNvGraphicFramePr>
          <p:nvPr>
            <p:extLst>
              <p:ext uri="{D42A27DB-BD31-4B8C-83A1-F6EECF244321}">
                <p14:modId xmlns:p14="http://schemas.microsoft.com/office/powerpoint/2010/main" val="478983910"/>
              </p:ext>
            </p:extLst>
          </p:nvPr>
        </p:nvGraphicFramePr>
        <p:xfrm>
          <a:off x="875152" y="1282712"/>
          <a:ext cx="7425627" cy="2431136"/>
        </p:xfrm>
        <a:graphic>
          <a:graphicData uri="http://schemas.openxmlformats.org/drawingml/2006/table">
            <a:tbl>
              <a:tblPr/>
              <a:tblGrid>
                <a:gridCol w="1514871">
                  <a:extLst>
                    <a:ext uri="{9D8B030D-6E8A-4147-A177-3AD203B41FA5}">
                      <a16:colId xmlns:a16="http://schemas.microsoft.com/office/drawing/2014/main" val="20000"/>
                    </a:ext>
                  </a:extLst>
                </a:gridCol>
                <a:gridCol w="5910756">
                  <a:extLst>
                    <a:ext uri="{9D8B030D-6E8A-4147-A177-3AD203B41FA5}">
                      <a16:colId xmlns:a16="http://schemas.microsoft.com/office/drawing/2014/main" val="20001"/>
                    </a:ext>
                  </a:extLst>
                </a:gridCol>
              </a:tblGrid>
              <a:tr h="1055992">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WHO</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Men (60%), women (40%), 35- 60 years old, SEL AB, C+</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Sociable, self-confident, leaders, open to new options, determined, authentic, </a:t>
                      </a:r>
                      <a:r>
                        <a:rPr kumimoji="0" lang="en-US" sz="900" b="0" i="0" u="none" strike="noStrike" cap="none" normalizeH="0" baseline="0" dirty="0" err="1">
                          <a:ln>
                            <a:noFill/>
                          </a:ln>
                          <a:solidFill>
                            <a:srgbClr val="AD6F47"/>
                          </a:solidFill>
                          <a:effectLst/>
                          <a:latin typeface="+mj-lt"/>
                          <a:ea typeface="ヒラギノ角ゴ ProN W3" charset="0"/>
                          <a:cs typeface="Arial"/>
                          <a:sym typeface="Helvetica" charset="0"/>
                        </a:rPr>
                        <a:t>independient</a:t>
                      </a: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 with delicacy and refinement.</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Always a quality seeker. Believes the character and personality are a measure of success.</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He is a </a:t>
                      </a:r>
                      <a:r>
                        <a:rPr kumimoji="0" lang="en-US" sz="900" b="0" i="0" u="none" strike="noStrike" cap="none" normalizeH="0" baseline="0" dirty="0" err="1">
                          <a:ln>
                            <a:noFill/>
                          </a:ln>
                          <a:solidFill>
                            <a:srgbClr val="AD6F47"/>
                          </a:solidFill>
                          <a:effectLst/>
                          <a:latin typeface="+mj-lt"/>
                          <a:ea typeface="ヒラギノ角ゴ ProN W3" charset="0"/>
                          <a:cs typeface="Arial"/>
                          <a:sym typeface="Helvetica" charset="0"/>
                        </a:rPr>
                        <a:t>connaiseur</a:t>
                      </a: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 a global man per excellence, recognized as part of the group of </a:t>
                      </a:r>
                      <a:r>
                        <a:rPr kumimoji="0" lang="ja-JP" altLang="en-US" sz="900" b="0" i="0" u="none" strike="noStrike" cap="none" normalizeH="0" baseline="0" dirty="0">
                          <a:ln>
                            <a:noFill/>
                          </a:ln>
                          <a:solidFill>
                            <a:srgbClr val="AD6F47"/>
                          </a:solidFill>
                          <a:effectLst/>
                          <a:latin typeface="+mj-lt"/>
                          <a:ea typeface="ヒラギノ角ゴ ProN W3" charset="0"/>
                          <a:cs typeface="Arial"/>
                          <a:sym typeface="Helvetica" charset="0"/>
                        </a:rPr>
                        <a:t>“</a:t>
                      </a:r>
                      <a:r>
                        <a:rPr kumimoji="0" lang="en-US" altLang="ja-JP" sz="900" b="0" i="0" u="none" strike="noStrike" cap="none" normalizeH="0" baseline="0" dirty="0">
                          <a:ln>
                            <a:noFill/>
                          </a:ln>
                          <a:solidFill>
                            <a:srgbClr val="AD6F47"/>
                          </a:solidFill>
                          <a:effectLst/>
                          <a:latin typeface="+mj-lt"/>
                          <a:ea typeface="ヒラギノ角ゴ ProN W3" charset="0"/>
                          <a:cs typeface="Arial"/>
                          <a:sym typeface="Helvetica" charset="0"/>
                        </a:rPr>
                        <a:t>experts</a:t>
                      </a:r>
                      <a:r>
                        <a:rPr kumimoji="0" lang="ja-JP" altLang="en-US" sz="900" b="0" i="0" u="none" strike="noStrike" cap="none" normalizeH="0" baseline="0" dirty="0">
                          <a:ln>
                            <a:noFill/>
                          </a:ln>
                          <a:solidFill>
                            <a:srgbClr val="AD6F47"/>
                          </a:solidFill>
                          <a:effectLst/>
                          <a:latin typeface="+mj-lt"/>
                          <a:ea typeface="ヒラギノ角ゴ ProN W3" charset="0"/>
                          <a:cs typeface="Arial"/>
                          <a:sym typeface="Helvetica" charset="0"/>
                        </a:rPr>
                        <a:t>”</a:t>
                      </a:r>
                      <a:r>
                        <a:rPr kumimoji="0" lang="en-US" altLang="ja-JP" sz="900" b="0" i="0" u="none" strike="noStrike" cap="none" normalizeH="0" baseline="0" dirty="0">
                          <a:ln>
                            <a:noFill/>
                          </a:ln>
                          <a:solidFill>
                            <a:srgbClr val="AD6F47"/>
                          </a:solidFill>
                          <a:effectLst/>
                          <a:latin typeface="+mj-lt"/>
                          <a:ea typeface="ヒラギノ角ゴ ProN W3" charset="0"/>
                          <a:cs typeface="Arial"/>
                          <a:sym typeface="Helvetica" charset="0"/>
                        </a:rPr>
                        <a:t>.</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Aware of his </a:t>
                      </a:r>
                      <a:r>
                        <a:rPr kumimoji="0" lang="en-US" sz="900" b="0" i="0" u="none" strike="noStrike" cap="none" normalizeH="0" baseline="0" dirty="0" err="1">
                          <a:ln>
                            <a:noFill/>
                          </a:ln>
                          <a:solidFill>
                            <a:srgbClr val="AD6F47"/>
                          </a:solidFill>
                          <a:effectLst/>
                          <a:latin typeface="+mj-lt"/>
                          <a:ea typeface="ヒラギノ角ゴ ProN W3" charset="0"/>
                          <a:cs typeface="Arial"/>
                          <a:sym typeface="Helvetica" charset="0"/>
                        </a:rPr>
                        <a:t>surrondings</a:t>
                      </a: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 and concerned.</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Although he likes to experiment, not seeking security in fashion and is faithful followers of their brands.</a:t>
                      </a:r>
                    </a:p>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Willing to pay for something that assures them a unique / special experience.</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extLst>
                  <a:ext uri="{0D108BD9-81ED-4DB2-BD59-A6C34878D82A}">
                    <a16:rowId xmlns:a16="http://schemas.microsoft.com/office/drawing/2014/main" val="10000"/>
                  </a:ext>
                </a:extLst>
              </a:tr>
              <a:tr h="32964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WHERE</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AD6F47"/>
                          </a:solidFill>
                          <a:effectLst/>
                          <a:latin typeface="+mj-lt"/>
                          <a:ea typeface="ヒラギノ角ゴ ProN W3" charset="0"/>
                          <a:cs typeface="Arial"/>
                          <a:sym typeface="Helvetica" charset="0"/>
                        </a:rPr>
                        <a:t>Off trade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AD6F47"/>
                          </a:solidFill>
                          <a:effectLst/>
                          <a:latin typeface="+mj-lt"/>
                          <a:ea typeface="ヒラギノ角ゴ ProN W3" charset="0"/>
                          <a:cs typeface="Arial"/>
                          <a:sym typeface="Helvetica" charset="0"/>
                        </a:rPr>
                        <a:t>On trade, current and recognized restaurants and bars (quality).</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extLst>
                  <a:ext uri="{0D108BD9-81ED-4DB2-BD59-A6C34878D82A}">
                    <a16:rowId xmlns:a16="http://schemas.microsoft.com/office/drawing/2014/main" val="10001"/>
                  </a:ext>
                </a:extLst>
              </a:tr>
              <a:tr h="274819">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WHEN</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On the day after 12 PM, before, during and after meals y - nightlife - especially weekends.</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extLst>
                  <a:ext uri="{0D108BD9-81ED-4DB2-BD59-A6C34878D82A}">
                    <a16:rowId xmlns:a16="http://schemas.microsoft.com/office/drawing/2014/main" val="10002"/>
                  </a:ext>
                </a:extLst>
              </a:tr>
              <a:tr h="356754">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WHY</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AD6F47"/>
                          </a:solidFill>
                          <a:effectLst/>
                          <a:latin typeface="+mj-lt"/>
                          <a:ea typeface="ヒラギノ角ゴ ProN W3" charset="0"/>
                          <a:cs typeface="Arial"/>
                          <a:sym typeface="Helvetica" charset="0"/>
                        </a:rPr>
                        <a:t>Because it makes me enjoy more the experiences, it connects me and makes me differente from the rest and recognized me as an expert while enjoying things in their original form.</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extLst>
                  <a:ext uri="{0D108BD9-81ED-4DB2-BD59-A6C34878D82A}">
                    <a16:rowId xmlns:a16="http://schemas.microsoft.com/office/drawing/2014/main" val="10003"/>
                  </a:ext>
                </a:extLst>
              </a:tr>
              <a:tr h="342817">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WHAT</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rgbClr val="AD6F47"/>
                          </a:solidFill>
                          <a:effectLst/>
                          <a:latin typeface="+mj-lt"/>
                          <a:ea typeface="ヒラギノ角ゴ ProN W3" charset="0"/>
                          <a:cs typeface="Arial"/>
                          <a:sym typeface="Helvetica" charset="0"/>
                        </a:rPr>
                        <a:t>Tequilas Premium, whisky, wines</a:t>
                      </a:r>
                    </a:p>
                  </a:txBody>
                  <a:tcPr marL="50800" marR="50800" marT="50790" marB="5079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9999"/>
                      </a:schemeClr>
                    </a:solidFill>
                  </a:tcPr>
                </a:tc>
                <a:extLst>
                  <a:ext uri="{0D108BD9-81ED-4DB2-BD59-A6C34878D82A}">
                    <a16:rowId xmlns:a16="http://schemas.microsoft.com/office/drawing/2014/main" val="10004"/>
                  </a:ext>
                </a:extLst>
              </a:tr>
            </a:tbl>
          </a:graphicData>
        </a:graphic>
      </p:graphicFrame>
      <p:sp>
        <p:nvSpPr>
          <p:cNvPr id="4" name="Rectangle 40"/>
          <p:cNvSpPr>
            <a:spLocks/>
          </p:cNvSpPr>
          <p:nvPr/>
        </p:nvSpPr>
        <p:spPr bwMode="auto">
          <a:xfrm>
            <a:off x="875152" y="936275"/>
            <a:ext cx="2092520"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algn="ctr" eaLnBrk="1" hangingPunct="1"/>
            <a:r>
              <a:rPr lang="en-US" sz="1600" dirty="0">
                <a:solidFill>
                  <a:schemeClr val="bg2"/>
                </a:solidFill>
                <a:latin typeface="Times"/>
                <a:ea typeface="MS PGothic" charset="0"/>
                <a:cs typeface="Times"/>
                <a:sym typeface="Helvetica" charset="0"/>
              </a:rPr>
              <a:t>Target Consumers: 5 W´s</a:t>
            </a:r>
            <a:br>
              <a:rPr lang="en-US" sz="1600" dirty="0">
                <a:solidFill>
                  <a:schemeClr val="bg2"/>
                </a:solidFill>
                <a:latin typeface="Times"/>
                <a:ea typeface="MS PGothic" charset="0"/>
                <a:cs typeface="Times"/>
                <a:sym typeface="Helvetica" charset="0"/>
              </a:rPr>
            </a:br>
            <a:endParaRPr lang="en-US" sz="1600" dirty="0">
              <a:solidFill>
                <a:schemeClr val="bg2"/>
              </a:solidFill>
              <a:latin typeface="Times"/>
              <a:ea typeface="MS PGothic" charset="0"/>
              <a:cs typeface="Times"/>
              <a:sym typeface="Helvetica" charset="0"/>
            </a:endParaRPr>
          </a:p>
        </p:txBody>
      </p:sp>
    </p:spTree>
    <p:extLst>
      <p:ext uri="{BB962C8B-B14F-4D97-AF65-F5344CB8AC3E}">
        <p14:creationId xmlns:p14="http://schemas.microsoft.com/office/powerpoint/2010/main" val="2573324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Rectangle 40"/>
          <p:cNvSpPr>
            <a:spLocks/>
          </p:cNvSpPr>
          <p:nvPr/>
        </p:nvSpPr>
        <p:spPr bwMode="auto">
          <a:xfrm>
            <a:off x="875152" y="936275"/>
            <a:ext cx="1461237"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eaLnBrk="1" hangingPunct="1"/>
            <a:r>
              <a:rPr lang="en-US" sz="1600" dirty="0">
                <a:solidFill>
                  <a:schemeClr val="bg2"/>
                </a:solidFill>
                <a:latin typeface="Times"/>
                <a:ea typeface="MS PGothic" charset="0"/>
                <a:cs typeface="Times"/>
                <a:sym typeface="Helvetica" charset="0"/>
              </a:rPr>
              <a:t>Insights – The 5’s</a:t>
            </a:r>
          </a:p>
        </p:txBody>
      </p:sp>
      <p:graphicFrame>
        <p:nvGraphicFramePr>
          <p:cNvPr id="5" name="Group 3"/>
          <p:cNvGraphicFramePr>
            <a:graphicFrameLocks noGrp="1"/>
          </p:cNvGraphicFramePr>
          <p:nvPr>
            <p:extLst>
              <p:ext uri="{D42A27DB-BD31-4B8C-83A1-F6EECF244321}">
                <p14:modId xmlns:p14="http://schemas.microsoft.com/office/powerpoint/2010/main" val="113494166"/>
              </p:ext>
            </p:extLst>
          </p:nvPr>
        </p:nvGraphicFramePr>
        <p:xfrm>
          <a:off x="875152" y="1257354"/>
          <a:ext cx="7425627" cy="2357594"/>
        </p:xfrm>
        <a:graphic>
          <a:graphicData uri="http://schemas.openxmlformats.org/drawingml/2006/table">
            <a:tbl>
              <a:tblPr/>
              <a:tblGrid>
                <a:gridCol w="1908556">
                  <a:extLst>
                    <a:ext uri="{9D8B030D-6E8A-4147-A177-3AD203B41FA5}">
                      <a16:colId xmlns:a16="http://schemas.microsoft.com/office/drawing/2014/main" val="20000"/>
                    </a:ext>
                  </a:extLst>
                </a:gridCol>
                <a:gridCol w="5517071">
                  <a:extLst>
                    <a:ext uri="{9D8B030D-6E8A-4147-A177-3AD203B41FA5}">
                      <a16:colId xmlns:a16="http://schemas.microsoft.com/office/drawing/2014/main" val="20001"/>
                    </a:ext>
                  </a:extLst>
                </a:gridCol>
              </a:tblGrid>
              <a:tr h="352637">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ISSUE</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a:ln>
                            <a:noFill/>
                          </a:ln>
                          <a:solidFill>
                            <a:srgbClr val="9C6641"/>
                          </a:solidFill>
                          <a:effectLst/>
                          <a:latin typeface="+mj-lt"/>
                          <a:ea typeface="ヒラギノ角ゴ ProN W3" charset="0"/>
                          <a:cs typeface="Arial"/>
                          <a:sym typeface="Helvetica" charset="0"/>
                        </a:rPr>
                        <a:t>Why I would prefer to drink tequila vs another if all are premium?</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extLst>
                  <a:ext uri="{0D108BD9-81ED-4DB2-BD59-A6C34878D82A}">
                    <a16:rowId xmlns:a16="http://schemas.microsoft.com/office/drawing/2014/main" val="10000"/>
                  </a:ext>
                </a:extLst>
              </a:tr>
              <a:tr h="792680">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INFORMATION</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tc>
                  <a:txBody>
                    <a:bodyPr/>
                    <a:lstStyle/>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900" b="0" i="0" u="none" strike="noStrike" cap="none" normalizeH="0" baseline="0" dirty="0">
                          <a:ln>
                            <a:noFill/>
                          </a:ln>
                          <a:solidFill>
                            <a:srgbClr val="9C6641"/>
                          </a:solidFill>
                          <a:effectLst/>
                          <a:latin typeface="+mj-lt"/>
                          <a:ea typeface="ヒラギノ角ゴ ProN W3" charset="0"/>
                          <a:cs typeface="Arial"/>
                          <a:sym typeface="Helvetica" charset="0"/>
                        </a:rPr>
                        <a:t>The category of tequila is facing a strong focus on premium alternatives, driven  by consumer preference experimenting with premium drinks such as rum, beer, gin, etc.</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900" b="0" i="0" u="none" strike="noStrike" cap="none" normalizeH="0" baseline="0" dirty="0">
                          <a:ln>
                            <a:noFill/>
                          </a:ln>
                          <a:solidFill>
                            <a:srgbClr val="9C6641"/>
                          </a:solidFill>
                          <a:effectLst/>
                          <a:latin typeface="+mj-lt"/>
                          <a:ea typeface="ヒラギノ角ゴ ProN W3" charset="0"/>
                          <a:cs typeface="Arial"/>
                          <a:sym typeface="Helvetica" charset="0"/>
                        </a:rPr>
                        <a:t>The market has understood that tequila is not only associated with the young people party, spring breakers, now consumers are looking for quality drinks, with an added value.</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900" b="0" i="0" u="none" strike="noStrike" cap="none" normalizeH="0" baseline="0" dirty="0">
                          <a:ln>
                            <a:noFill/>
                          </a:ln>
                          <a:solidFill>
                            <a:srgbClr val="9C6641"/>
                          </a:solidFill>
                          <a:effectLst/>
                          <a:latin typeface="+mj-lt"/>
                          <a:ea typeface="ヒラギノ角ゴ ProN W3" charset="0"/>
                          <a:cs typeface="Arial"/>
                          <a:sym typeface="Helvetica" charset="0"/>
                        </a:rPr>
                        <a:t>The category has a saturated offer of tequila.</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extLst>
                  <a:ext uri="{0D108BD9-81ED-4DB2-BD59-A6C34878D82A}">
                    <a16:rowId xmlns:a16="http://schemas.microsoft.com/office/drawing/2014/main" val="10001"/>
                  </a:ext>
                </a:extLst>
              </a:tr>
              <a:tr h="383194">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INSIGHT</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0" i="0" u="none" strike="noStrike" cap="none" normalizeH="0" baseline="0" dirty="0">
                          <a:ln>
                            <a:noFill/>
                          </a:ln>
                          <a:solidFill>
                            <a:srgbClr val="9C6641"/>
                          </a:solidFill>
                          <a:effectLst/>
                          <a:latin typeface="+mj-lt"/>
                          <a:ea typeface="ヒラギノ角ゴ ProN W3" charset="0"/>
                          <a:cs typeface="Arial"/>
                          <a:sym typeface="Helvetica" charset="0"/>
                        </a:rPr>
                        <a:t>The meaningful and quality experiences  are the ones that  I keep and look forward to repeat it.</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extLst>
                  <a:ext uri="{0D108BD9-81ED-4DB2-BD59-A6C34878D82A}">
                    <a16:rowId xmlns:a16="http://schemas.microsoft.com/office/drawing/2014/main" val="10002"/>
                  </a:ext>
                </a:extLst>
              </a:tr>
              <a:tr h="461904">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IMPLICATION</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a:ln>
                            <a:noFill/>
                          </a:ln>
                          <a:solidFill>
                            <a:srgbClr val="9C6641"/>
                          </a:solidFill>
                          <a:effectLst/>
                          <a:latin typeface="+mj-lt"/>
                          <a:ea typeface="ヒラギノ角ゴ ProN W3" charset="0"/>
                          <a:cs typeface="Arial"/>
                          <a:sym typeface="Helvetica" charset="0"/>
                        </a:rPr>
                        <a:t>In our communication and activities we must try to be related to people, places, events, etc having something meaningful and if not, we must bring that meaningful part.</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extLst>
                  <a:ext uri="{0D108BD9-81ED-4DB2-BD59-A6C34878D82A}">
                    <a16:rowId xmlns:a16="http://schemas.microsoft.com/office/drawing/2014/main" val="10003"/>
                  </a:ext>
                </a:extLst>
              </a:tr>
              <a:tr h="367179">
                <a:tc>
                  <a:txBody>
                    <a:bodyPr/>
                    <a:lstStyle/>
                    <a:p>
                      <a:pPr marL="0" marR="0" lvl="0" indent="0" algn="ctr" defTabSz="914400" rtl="0" eaLnBrk="1" fontAlgn="base" latinLnBrk="0" hangingPunct="1">
                        <a:lnSpc>
                          <a:spcPct val="100000"/>
                        </a:lnSpc>
                        <a:spcBef>
                          <a:spcPct val="0"/>
                        </a:spcBef>
                        <a:spcAft>
                          <a:spcPct val="0"/>
                        </a:spcAft>
                        <a:buClrTx/>
                        <a:buSzTx/>
                        <a:buFontTx/>
                        <a:buNone/>
                        <a:tabLst>
                          <a:tab pos="914400" algn="l"/>
                        </a:tabLst>
                      </a:pPr>
                      <a:r>
                        <a:rPr kumimoji="0" lang="en-US" sz="900" b="0" i="0" u="none" strike="noStrike" cap="none" normalizeH="0" baseline="0" dirty="0">
                          <a:ln>
                            <a:noFill/>
                          </a:ln>
                          <a:solidFill>
                            <a:schemeClr val="bg1"/>
                          </a:solidFill>
                          <a:effectLst/>
                          <a:latin typeface="+mj-lt"/>
                          <a:ea typeface="ヒラギノ角ゴ ProN W3" charset="0"/>
                          <a:cs typeface="Arial"/>
                          <a:sym typeface="Helvetica" charset="0"/>
                        </a:rPr>
                        <a:t>IMPLEMENTATION</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dirty="0">
                          <a:ln>
                            <a:noFill/>
                          </a:ln>
                          <a:solidFill>
                            <a:srgbClr val="9C6641"/>
                          </a:solidFill>
                          <a:effectLst/>
                          <a:latin typeface="+mj-lt"/>
                          <a:ea typeface="ヒラギノ角ゴ ProN W3" charset="0"/>
                          <a:cs typeface="Arial"/>
                          <a:sym typeface="Helvetica" charset="0"/>
                        </a:rPr>
                        <a:t>On and off premise communication and activities, ads on digital media.</a:t>
                      </a:r>
                    </a:p>
                  </a:txBody>
                  <a:tcPr marL="50800" marR="50800" marT="50800" marB="50800"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rgbClr val="000000"/>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03157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018.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55202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Rectangle 40"/>
          <p:cNvSpPr>
            <a:spLocks/>
          </p:cNvSpPr>
          <p:nvPr/>
        </p:nvSpPr>
        <p:spPr bwMode="auto">
          <a:xfrm>
            <a:off x="927509" y="1059385"/>
            <a:ext cx="1269077"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eaLnBrk="1" hangingPunct="1"/>
            <a:r>
              <a:rPr lang="en-US" sz="1600" dirty="0">
                <a:solidFill>
                  <a:schemeClr val="bg2"/>
                </a:solidFill>
                <a:latin typeface="Times"/>
                <a:ea typeface="MS PGothic" charset="0"/>
                <a:cs typeface="Times"/>
                <a:sym typeface="Helvetica" charset="0"/>
              </a:rPr>
              <a:t>Brand S.W.O.T</a:t>
            </a:r>
          </a:p>
        </p:txBody>
      </p:sp>
      <p:graphicFrame>
        <p:nvGraphicFramePr>
          <p:cNvPr id="7" name="Group 2"/>
          <p:cNvGraphicFramePr>
            <a:graphicFrameLocks noGrp="1"/>
          </p:cNvGraphicFramePr>
          <p:nvPr>
            <p:extLst>
              <p:ext uri="{D42A27DB-BD31-4B8C-83A1-F6EECF244321}">
                <p14:modId xmlns:p14="http://schemas.microsoft.com/office/powerpoint/2010/main" val="4027025326"/>
              </p:ext>
            </p:extLst>
          </p:nvPr>
        </p:nvGraphicFramePr>
        <p:xfrm>
          <a:off x="927509" y="1341396"/>
          <a:ext cx="7373270" cy="2291086"/>
        </p:xfrm>
        <a:graphic>
          <a:graphicData uri="http://schemas.openxmlformats.org/drawingml/2006/table">
            <a:tbl>
              <a:tblPr/>
              <a:tblGrid>
                <a:gridCol w="3686635">
                  <a:extLst>
                    <a:ext uri="{9D8B030D-6E8A-4147-A177-3AD203B41FA5}">
                      <a16:colId xmlns:a16="http://schemas.microsoft.com/office/drawing/2014/main" val="20000"/>
                    </a:ext>
                  </a:extLst>
                </a:gridCol>
                <a:gridCol w="3686635">
                  <a:extLst>
                    <a:ext uri="{9D8B030D-6E8A-4147-A177-3AD203B41FA5}">
                      <a16:colId xmlns:a16="http://schemas.microsoft.com/office/drawing/2014/main" val="20001"/>
                    </a:ext>
                  </a:extLst>
                </a:gridCol>
              </a:tblGrid>
              <a:tr h="204063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a:ln>
                            <a:noFill/>
                          </a:ln>
                          <a:solidFill>
                            <a:schemeClr val="bg2"/>
                          </a:solidFill>
                          <a:effectLst/>
                          <a:latin typeface="+mn-lt"/>
                          <a:ea typeface="ヒラギノ角ゴ ProN W3" charset="0"/>
                          <a:cs typeface="Arial"/>
                          <a:sym typeface="Helvetica" charset="0"/>
                        </a:rPr>
                        <a:t>STRENGHTS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100" b="1" i="0" u="none" strike="noStrike" cap="none" normalizeH="0" baseline="0" dirty="0">
                        <a:ln>
                          <a:noFill/>
                        </a:ln>
                        <a:solidFill>
                          <a:schemeClr val="bg2"/>
                        </a:solidFill>
                        <a:effectLst/>
                        <a:latin typeface="+mn-lt"/>
                        <a:ea typeface="ヒラギノ角ゴ ProN W3" charset="0"/>
                        <a:cs typeface="Arial"/>
                        <a:sym typeface="Helvetica" charset="0"/>
                      </a:endParaRP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History, Heritage of </a:t>
                      </a:r>
                      <a:r>
                        <a:rPr kumimoji="0" lang="en-US" sz="1000" b="0" i="0" u="none" strike="noStrike" cap="none" normalizeH="0" baseline="0" dirty="0" err="1">
                          <a:ln>
                            <a:noFill/>
                          </a:ln>
                          <a:solidFill>
                            <a:srgbClr val="9C6641"/>
                          </a:solidFill>
                          <a:effectLst/>
                          <a:latin typeface="+mn-lt"/>
                          <a:ea typeface="ヒラギノ角ゴ ProN W3" charset="0"/>
                          <a:cs typeface="Arial"/>
                          <a:sym typeface="Helvetica Light" charset="0"/>
                        </a:rPr>
                        <a:t>Arango</a:t>
                      </a: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 family (</a:t>
                      </a:r>
                      <a:r>
                        <a:rPr kumimoji="0" lang="en-US" sz="1000" b="0" i="0" u="none" strike="noStrike" cap="none" normalizeH="0" baseline="0" dirty="0" err="1">
                          <a:ln>
                            <a:noFill/>
                          </a:ln>
                          <a:solidFill>
                            <a:srgbClr val="9C6641"/>
                          </a:solidFill>
                          <a:effectLst/>
                          <a:latin typeface="+mn-lt"/>
                          <a:ea typeface="ヒラギノ角ゴ ProN W3" charset="0"/>
                          <a:cs typeface="Arial"/>
                          <a:sym typeface="Helvetica Light" charset="0"/>
                        </a:rPr>
                        <a:t>Pancho</a:t>
                      </a: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 Villa).</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The flavor profile of the product, represents  a great opportunity to the Anglo market with the </a:t>
                      </a:r>
                      <a:r>
                        <a:rPr kumimoji="0" lang="en-US" sz="1000" b="0" i="0" u="none" strike="noStrike" cap="none" normalizeH="0" baseline="0" dirty="0" err="1">
                          <a:ln>
                            <a:noFill/>
                          </a:ln>
                          <a:solidFill>
                            <a:srgbClr val="9C6641"/>
                          </a:solidFill>
                          <a:effectLst/>
                          <a:latin typeface="+mn-lt"/>
                          <a:ea typeface="ヒラギノ角ゴ ProN W3" charset="0"/>
                          <a:cs typeface="Arial"/>
                          <a:sym typeface="Helvetica Light" charset="0"/>
                        </a:rPr>
                        <a:t>blanco</a:t>
                      </a: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 and </a:t>
                      </a:r>
                      <a:r>
                        <a:rPr kumimoji="0" lang="en-US" sz="1000" b="0" i="0" u="none" strike="noStrike" cap="none" normalizeH="0" baseline="0" dirty="0" err="1">
                          <a:ln>
                            <a:noFill/>
                          </a:ln>
                          <a:solidFill>
                            <a:srgbClr val="9C6641"/>
                          </a:solidFill>
                          <a:effectLst/>
                          <a:latin typeface="+mn-lt"/>
                          <a:ea typeface="ヒラギノ角ゴ ProN W3" charset="0"/>
                          <a:cs typeface="Arial"/>
                          <a:sym typeface="Helvetica Light" charset="0"/>
                        </a:rPr>
                        <a:t>añejo</a:t>
                      </a: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Handcrafted Tequila. A process that keeps intact the original preparation of the drink. Artisanal production process.</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100% agave / bottled and packed by Mexican field workers.</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Small batch tequila (</a:t>
                      </a:r>
                      <a:r>
                        <a:rPr kumimoji="0" lang="en-US" sz="1000" b="0" i="0" u="none" strike="noStrike" cap="none" normalizeH="0" baseline="0" dirty="0" err="1">
                          <a:ln>
                            <a:noFill/>
                          </a:ln>
                          <a:solidFill>
                            <a:srgbClr val="9C6641"/>
                          </a:solidFill>
                          <a:effectLst/>
                          <a:latin typeface="+mn-lt"/>
                          <a:ea typeface="ヒラギノ角ゴ ProN W3" charset="0"/>
                          <a:cs typeface="Arial"/>
                          <a:sym typeface="Helvetica Light" charset="0"/>
                        </a:rPr>
                        <a:t>añejo</a:t>
                      </a: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Leather label all hand made.</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 Brand Authenticity</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The brand story resonates with the consumer target, and after the initial introduction they are intrigued to learn more details.</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Sales growth from 2014 to 2018.</a:t>
                      </a:r>
                    </a:p>
                  </a:txBody>
                  <a:tcPr marL="63500" marR="63500" marT="63503" marB="63503"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a:ln>
                            <a:noFill/>
                          </a:ln>
                          <a:solidFill>
                            <a:srgbClr val="EEECE1"/>
                          </a:solidFill>
                          <a:effectLst/>
                          <a:latin typeface="+mn-lt"/>
                          <a:ea typeface="ヒラギノ角ゴ ProN W3" charset="0"/>
                          <a:cs typeface="Arial"/>
                          <a:sym typeface="Helvetica" charset="0"/>
                        </a:rPr>
                        <a:t>WEAKNESESS</a:t>
                      </a:r>
                    </a:p>
                    <a:p>
                      <a:pPr marL="0" marR="0" lvl="0" indent="0" algn="l" defTabSz="914400" rtl="0" eaLnBrk="1" fontAlgn="base" latinLnBrk="0" hangingPunct="1">
                        <a:lnSpc>
                          <a:spcPct val="100000"/>
                        </a:lnSpc>
                        <a:spcBef>
                          <a:spcPct val="0"/>
                        </a:spcBef>
                        <a:spcAft>
                          <a:spcPct val="0"/>
                        </a:spcAft>
                        <a:buClr>
                          <a:srgbClr val="FFFFFF"/>
                        </a:buClr>
                        <a:buSzTx/>
                        <a:buFontTx/>
                        <a:buChar char="•"/>
                        <a:tabLst/>
                      </a:pPr>
                      <a:endPar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endParaRPr>
                    </a:p>
                    <a:p>
                      <a:pPr marL="0" marR="0" lvl="0" indent="0" algn="l" defTabSz="914400" rtl="0" eaLnBrk="1" fontAlgn="base" latinLnBrk="0" hangingPunct="1">
                        <a:lnSpc>
                          <a:spcPct val="100000"/>
                        </a:lnSpc>
                        <a:spcBef>
                          <a:spcPct val="0"/>
                        </a:spcBef>
                        <a:spcAft>
                          <a:spcPct val="0"/>
                        </a:spcAft>
                        <a:buClr>
                          <a:srgbClr val="FFFFFF"/>
                        </a:buClr>
                        <a:buSzTx/>
                        <a:buFontTx/>
                        <a:buChar char="•"/>
                        <a:tabLst/>
                      </a:pPr>
                      <a:endPar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endParaRP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Low brand awareness.</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Almost no communication.</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000" b="0" i="0" u="none" strike="noStrike" cap="none" normalizeH="0" baseline="0" dirty="0">
                          <a:ln>
                            <a:noFill/>
                          </a:ln>
                          <a:solidFill>
                            <a:srgbClr val="9C6641"/>
                          </a:solidFill>
                          <a:effectLst/>
                          <a:latin typeface="+mn-lt"/>
                          <a:ea typeface="ヒラギノ角ゴ ProN W3" charset="0"/>
                          <a:cs typeface="Arial"/>
                          <a:sym typeface="Helvetica Light" charset="0"/>
                        </a:rPr>
                        <a:t>Low presence in on and off trade channels.</a:t>
                      </a:r>
                    </a:p>
                  </a:txBody>
                  <a:tcPr marL="63500" marR="63500" marT="63503" marB="63503"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661753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graphicFrame>
        <p:nvGraphicFramePr>
          <p:cNvPr id="5" name="Group 2"/>
          <p:cNvGraphicFramePr>
            <a:graphicFrameLocks noGrp="1"/>
          </p:cNvGraphicFramePr>
          <p:nvPr>
            <p:extLst>
              <p:ext uri="{D42A27DB-BD31-4B8C-83A1-F6EECF244321}">
                <p14:modId xmlns:p14="http://schemas.microsoft.com/office/powerpoint/2010/main" val="2450237983"/>
              </p:ext>
            </p:extLst>
          </p:nvPr>
        </p:nvGraphicFramePr>
        <p:xfrm>
          <a:off x="875151" y="1341396"/>
          <a:ext cx="7425628" cy="2138686"/>
        </p:xfrm>
        <a:graphic>
          <a:graphicData uri="http://schemas.openxmlformats.org/drawingml/2006/table">
            <a:tbl>
              <a:tblPr/>
              <a:tblGrid>
                <a:gridCol w="3712814">
                  <a:extLst>
                    <a:ext uri="{9D8B030D-6E8A-4147-A177-3AD203B41FA5}">
                      <a16:colId xmlns:a16="http://schemas.microsoft.com/office/drawing/2014/main" val="20000"/>
                    </a:ext>
                  </a:extLst>
                </a:gridCol>
                <a:gridCol w="3712814">
                  <a:extLst>
                    <a:ext uri="{9D8B030D-6E8A-4147-A177-3AD203B41FA5}">
                      <a16:colId xmlns:a16="http://schemas.microsoft.com/office/drawing/2014/main" val="20001"/>
                    </a:ext>
                  </a:extLst>
                </a:gridCol>
              </a:tblGrid>
              <a:tr h="202636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a:ln>
                            <a:noFill/>
                          </a:ln>
                          <a:solidFill>
                            <a:srgbClr val="EEECE1"/>
                          </a:solidFill>
                          <a:effectLst/>
                          <a:latin typeface="+mj-lt"/>
                          <a:ea typeface="ヒラギノ角ゴ ProN W3" charset="0"/>
                          <a:cs typeface="Arial"/>
                          <a:sym typeface="Helvetica" charset="0"/>
                        </a:rPr>
                        <a:t>OPPORTUNITIES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100" b="1" i="0" u="none" strike="noStrike" cap="none" normalizeH="0" baseline="0" dirty="0">
                        <a:ln>
                          <a:noFill/>
                        </a:ln>
                        <a:solidFill>
                          <a:srgbClr val="EEECE1"/>
                        </a:solidFill>
                        <a:effectLst/>
                        <a:latin typeface="+mj-lt"/>
                        <a:ea typeface="ヒラギノ角ゴ ProN W3" charset="0"/>
                        <a:cs typeface="Arial"/>
                        <a:sym typeface="Helvetica" charset="0"/>
                      </a:endParaRP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Consumers are finding themselves more educated and selective about the types of food they eat.</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Consumers are interested in a sense of place of the History and heritage of things.</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Consumer are looking for drinks with an added value and premium choices.</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Consumers are spending in the artisanal segment. A larger movement surrounding the lifestyle of </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craft</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 is starting to take shape.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endParaRPr>
                    </a:p>
                  </a:txBody>
                  <a:tcPr marL="63500" marR="63500" marT="63503" marB="63503"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dirty="0">
                          <a:ln>
                            <a:noFill/>
                          </a:ln>
                          <a:solidFill>
                            <a:schemeClr val="bg2"/>
                          </a:solidFill>
                          <a:effectLst/>
                          <a:latin typeface="+mj-lt"/>
                          <a:ea typeface="ヒラギノ角ゴ ProN W3" charset="0"/>
                          <a:cs typeface="Arial"/>
                          <a:sym typeface="Helvetica" charset="0"/>
                        </a:rPr>
                        <a:t>THREATS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100" b="1" i="0" u="none" strike="noStrike" cap="none" normalizeH="0" baseline="0" dirty="0">
                        <a:ln>
                          <a:noFill/>
                        </a:ln>
                        <a:solidFill>
                          <a:schemeClr val="bg2"/>
                        </a:solidFill>
                        <a:effectLst/>
                        <a:latin typeface="+mj-lt"/>
                        <a:ea typeface="ヒラギノ角ゴ ProN W3" charset="0"/>
                        <a:cs typeface="Arial"/>
                        <a:sym typeface="Helvetica" charset="0"/>
                      </a:endParaRP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Only consumed the </a:t>
                      </a:r>
                      <a:r>
                        <a:rPr kumimoji="0" lang="en-US" sz="1100" b="0" i="0" u="none" strike="noStrike" cap="none" normalizeH="0" baseline="0" dirty="0" err="1">
                          <a:ln>
                            <a:noFill/>
                          </a:ln>
                          <a:solidFill>
                            <a:srgbClr val="9C6641"/>
                          </a:solidFill>
                          <a:effectLst/>
                          <a:latin typeface="+mj-lt"/>
                          <a:ea typeface="ヒラギノ角ゴ ProN W3" charset="0"/>
                          <a:cs typeface="Arial"/>
                          <a:sym typeface="Helvetica Light" charset="0"/>
                        </a:rPr>
                        <a:t>blanco</a:t>
                      </a: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 during OUP, need to reduce that image.</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Any distiller or bottler can claim their products are </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handmade</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 </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artisanal</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 or </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craft</a:t>
                      </a:r>
                      <a:r>
                        <a:rPr kumimoji="0" lang="ja-JP" altLang="en-US" sz="1100" b="0" i="0" u="none" strike="noStrike" cap="none" normalizeH="0" baseline="0" dirty="0">
                          <a:ln>
                            <a:noFill/>
                          </a:ln>
                          <a:solidFill>
                            <a:srgbClr val="9C6641"/>
                          </a:solidFill>
                          <a:effectLst/>
                          <a:latin typeface="+mj-lt"/>
                          <a:ea typeface="ヒラギノ角ゴ ProN W3" charset="0"/>
                          <a:cs typeface="Arial"/>
                          <a:sym typeface="Helvetica Light" charset="0"/>
                        </a:rPr>
                        <a:t>”</a:t>
                      </a:r>
                      <a:r>
                        <a:rPr kumimoji="0" lang="en-US" altLang="ja-JP" sz="1100" b="0" i="0" u="none" strike="noStrike" cap="none" normalizeH="0" baseline="0" dirty="0">
                          <a:ln>
                            <a:noFill/>
                          </a:ln>
                          <a:solidFill>
                            <a:srgbClr val="9C6641"/>
                          </a:solidFill>
                          <a:effectLst/>
                          <a:latin typeface="+mj-lt"/>
                          <a:ea typeface="ヒラギノ角ゴ ProN W3" charset="0"/>
                          <a:cs typeface="Arial"/>
                          <a:sym typeface="Helvetica Light" charset="0"/>
                        </a:rPr>
                        <a:t> without substantiation due to most claims are not regulated by any governmental body.</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Customers often have a little knowledge about the products they are drinking.</a:t>
                      </a:r>
                    </a:p>
                    <a:p>
                      <a:pPr marL="171450" marR="0" lvl="0" indent="-171450" algn="l" defTabSz="914400" rtl="0" eaLnBrk="1" fontAlgn="base" latinLnBrk="0" hangingPunct="1">
                        <a:lnSpc>
                          <a:spcPct val="100000"/>
                        </a:lnSpc>
                        <a:spcBef>
                          <a:spcPct val="0"/>
                        </a:spcBef>
                        <a:spcAft>
                          <a:spcPct val="0"/>
                        </a:spcAft>
                        <a:buClrTx/>
                        <a:buSzTx/>
                        <a:buFont typeface="Arial"/>
                        <a:buChar char="•"/>
                        <a:tabLst/>
                      </a:pPr>
                      <a:r>
                        <a:rPr kumimoji="0" lang="en-US" sz="1100" b="0" i="0" u="none" strike="noStrike" cap="none" normalizeH="0" baseline="0" dirty="0">
                          <a:ln>
                            <a:noFill/>
                          </a:ln>
                          <a:solidFill>
                            <a:srgbClr val="9C6641"/>
                          </a:solidFill>
                          <a:effectLst/>
                          <a:latin typeface="+mj-lt"/>
                          <a:ea typeface="ヒラギノ角ゴ ProN W3" charset="0"/>
                          <a:cs typeface="Arial"/>
                          <a:sym typeface="Helvetica Light" charset="0"/>
                        </a:rPr>
                        <a:t>The saturated Tequila market is very difficult to distinguish values.</a:t>
                      </a:r>
                    </a:p>
                  </a:txBody>
                  <a:tcPr marL="63500" marR="63500" marT="63503" marB="63503"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1"/>
                  </a:ext>
                </a:extLst>
              </a:tr>
            </a:tbl>
          </a:graphicData>
        </a:graphic>
      </p:graphicFrame>
      <p:sp>
        <p:nvSpPr>
          <p:cNvPr id="6" name="Rectangle 40"/>
          <p:cNvSpPr>
            <a:spLocks/>
          </p:cNvSpPr>
          <p:nvPr/>
        </p:nvSpPr>
        <p:spPr bwMode="auto">
          <a:xfrm>
            <a:off x="927509" y="1059385"/>
            <a:ext cx="1269077"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eaLnBrk="1" hangingPunct="1"/>
            <a:r>
              <a:rPr lang="en-US" sz="1600" dirty="0">
                <a:solidFill>
                  <a:schemeClr val="bg2"/>
                </a:solidFill>
                <a:latin typeface="Times"/>
                <a:ea typeface="MS PGothic" charset="0"/>
                <a:cs typeface="Times"/>
                <a:sym typeface="Helvetica" charset="0"/>
              </a:rPr>
              <a:t>Brand S.W.O.T</a:t>
            </a:r>
          </a:p>
        </p:txBody>
      </p:sp>
    </p:spTree>
    <p:extLst>
      <p:ext uri="{BB962C8B-B14F-4D97-AF65-F5344CB8AC3E}">
        <p14:creationId xmlns:p14="http://schemas.microsoft.com/office/powerpoint/2010/main" val="2179506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Imagen 45" descr="01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7" name="Rectangle 10"/>
          <p:cNvSpPr>
            <a:spLocks/>
          </p:cNvSpPr>
          <p:nvPr/>
        </p:nvSpPr>
        <p:spPr bwMode="auto">
          <a:xfrm>
            <a:off x="3572784" y="1184567"/>
            <a:ext cx="896493" cy="3626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Ideal to enjoy a good time</a:t>
            </a:r>
          </a:p>
        </p:txBody>
      </p:sp>
      <p:sp>
        <p:nvSpPr>
          <p:cNvPr id="48" name="Rectangle 11"/>
          <p:cNvSpPr>
            <a:spLocks/>
          </p:cNvSpPr>
          <p:nvPr/>
        </p:nvSpPr>
        <p:spPr bwMode="auto">
          <a:xfrm>
            <a:off x="2259705" y="2111868"/>
            <a:ext cx="997421" cy="3626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Great taste for sipping</a:t>
            </a:r>
          </a:p>
        </p:txBody>
      </p:sp>
      <p:sp>
        <p:nvSpPr>
          <p:cNvPr id="49" name="Rectangle 12"/>
          <p:cNvSpPr>
            <a:spLocks/>
          </p:cNvSpPr>
          <p:nvPr/>
        </p:nvSpPr>
        <p:spPr bwMode="auto">
          <a:xfrm>
            <a:off x="2717449" y="1564842"/>
            <a:ext cx="987174" cy="3498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Sharing nice moments</a:t>
            </a:r>
          </a:p>
        </p:txBody>
      </p:sp>
      <p:sp>
        <p:nvSpPr>
          <p:cNvPr id="50" name="Rectangle 13"/>
          <p:cNvSpPr>
            <a:spLocks/>
          </p:cNvSpPr>
          <p:nvPr/>
        </p:nvSpPr>
        <p:spPr bwMode="auto">
          <a:xfrm>
            <a:off x="4583265" y="1184313"/>
            <a:ext cx="781770" cy="34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Cares every little detail</a:t>
            </a:r>
          </a:p>
        </p:txBody>
      </p:sp>
      <p:sp>
        <p:nvSpPr>
          <p:cNvPr id="51" name="Rectangle 14"/>
          <p:cNvSpPr>
            <a:spLocks/>
          </p:cNvSpPr>
          <p:nvPr/>
        </p:nvSpPr>
        <p:spPr bwMode="auto">
          <a:xfrm>
            <a:off x="5749655" y="1693067"/>
            <a:ext cx="766725"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Superior quality</a:t>
            </a:r>
          </a:p>
        </p:txBody>
      </p:sp>
      <p:sp>
        <p:nvSpPr>
          <p:cNvPr id="52" name="Rectangle 15"/>
          <p:cNvSpPr>
            <a:spLocks/>
          </p:cNvSpPr>
          <p:nvPr/>
        </p:nvSpPr>
        <p:spPr bwMode="auto">
          <a:xfrm>
            <a:off x="6059402" y="2154858"/>
            <a:ext cx="741847" cy="3626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Handcrafted process and label</a:t>
            </a:r>
          </a:p>
        </p:txBody>
      </p:sp>
      <p:sp>
        <p:nvSpPr>
          <p:cNvPr id="53" name="Rectangle 16"/>
          <p:cNvSpPr>
            <a:spLocks/>
          </p:cNvSpPr>
          <p:nvPr/>
        </p:nvSpPr>
        <p:spPr bwMode="auto">
          <a:xfrm>
            <a:off x="5412422" y="1408652"/>
            <a:ext cx="468847" cy="2410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50800" tIns="50800" rIns="50800" bIns="50800" anchor="ctr">
            <a:spAutoFit/>
          </a:bodyPr>
          <a:lstStyle/>
          <a:p>
            <a:pPr algn="ctr" eaLnBrk="1" hangingPunct="1"/>
            <a:r>
              <a:rPr lang="en-US" sz="900" dirty="0">
                <a:solidFill>
                  <a:srgbClr val="9C6641"/>
                </a:solidFill>
                <a:latin typeface="+mj-lt"/>
                <a:ea typeface="MS PGothic" charset="0"/>
                <a:cs typeface="Arial"/>
                <a:sym typeface="Helvetica" charset="0"/>
              </a:rPr>
              <a:t>Smooth</a:t>
            </a:r>
          </a:p>
        </p:txBody>
      </p:sp>
      <p:sp>
        <p:nvSpPr>
          <p:cNvPr id="54" name="Rectangle 30"/>
          <p:cNvSpPr>
            <a:spLocks/>
          </p:cNvSpPr>
          <p:nvPr/>
        </p:nvSpPr>
        <p:spPr bwMode="auto">
          <a:xfrm>
            <a:off x="4137915" y="1679255"/>
            <a:ext cx="89070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algn="ctr" eaLnBrk="1" hangingPunct="1"/>
            <a:r>
              <a:rPr lang="en-US" sz="900" b="1" dirty="0">
                <a:solidFill>
                  <a:schemeClr val="bg2"/>
                </a:solidFill>
                <a:latin typeface="+mj-lt"/>
                <a:ea typeface="MS PGothic" charset="0"/>
                <a:cs typeface="Arial"/>
                <a:sym typeface="Helvetica" charset="0"/>
              </a:rPr>
              <a:t>FACTS &amp; SYMBOLS</a:t>
            </a:r>
            <a:br>
              <a:rPr lang="en-US" sz="900" b="1" dirty="0">
                <a:solidFill>
                  <a:schemeClr val="bg2"/>
                </a:solidFill>
                <a:latin typeface="+mj-lt"/>
                <a:ea typeface="MS PGothic" charset="0"/>
                <a:cs typeface="Arial"/>
                <a:sym typeface="Helvetica" charset="0"/>
              </a:rPr>
            </a:br>
            <a:endParaRPr lang="en-US" sz="900" b="1" dirty="0">
              <a:solidFill>
                <a:schemeClr val="bg2"/>
              </a:solidFill>
              <a:latin typeface="+mj-lt"/>
              <a:ea typeface="MS PGothic" charset="0"/>
              <a:cs typeface="Arial"/>
              <a:sym typeface="Helvetica" charset="0"/>
            </a:endParaRPr>
          </a:p>
        </p:txBody>
      </p:sp>
      <p:sp>
        <p:nvSpPr>
          <p:cNvPr id="55" name="Rectangle 39"/>
          <p:cNvSpPr>
            <a:spLocks/>
          </p:cNvSpPr>
          <p:nvPr/>
        </p:nvSpPr>
        <p:spPr bwMode="auto">
          <a:xfrm>
            <a:off x="3312036" y="2162819"/>
            <a:ext cx="785174" cy="2930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Handmade leather label</a:t>
            </a:r>
          </a:p>
        </p:txBody>
      </p:sp>
      <p:sp>
        <p:nvSpPr>
          <p:cNvPr id="56" name="Rectangle 40"/>
          <p:cNvSpPr>
            <a:spLocks/>
          </p:cNvSpPr>
          <p:nvPr/>
        </p:nvSpPr>
        <p:spPr bwMode="auto">
          <a:xfrm>
            <a:off x="4042300" y="1910028"/>
            <a:ext cx="1079408"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9C6641"/>
                </a:solidFill>
                <a:latin typeface="+mj-lt"/>
                <a:ea typeface="MS PGothic" charset="0"/>
                <a:cs typeface="Arial"/>
                <a:sym typeface="Helvetica" charset="0"/>
              </a:rPr>
              <a:t>Revolutionary Heritage</a:t>
            </a:r>
          </a:p>
        </p:txBody>
      </p:sp>
      <p:sp>
        <p:nvSpPr>
          <p:cNvPr id="57" name="Rectangle 41"/>
          <p:cNvSpPr>
            <a:spLocks/>
          </p:cNvSpPr>
          <p:nvPr/>
        </p:nvSpPr>
        <p:spPr bwMode="auto">
          <a:xfrm>
            <a:off x="5039013" y="2111868"/>
            <a:ext cx="852654" cy="4042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ja-JP" altLang="en-US" sz="900" dirty="0">
                <a:solidFill>
                  <a:srgbClr val="9C6641"/>
                </a:solidFill>
                <a:latin typeface="+mj-lt"/>
                <a:ea typeface="MS PGothic" charset="0"/>
                <a:cs typeface="Arial"/>
                <a:sym typeface="Helvetica" charset="0"/>
              </a:rPr>
              <a:t>“</a:t>
            </a:r>
            <a:r>
              <a:rPr lang="en-US" altLang="ja-JP" sz="900" dirty="0" err="1">
                <a:solidFill>
                  <a:srgbClr val="9C6641"/>
                </a:solidFill>
                <a:latin typeface="+mj-lt"/>
                <a:ea typeface="MS PGothic" charset="0"/>
                <a:cs typeface="Arial"/>
                <a:sym typeface="Helvetica" charset="0"/>
              </a:rPr>
              <a:t>Pancho</a:t>
            </a:r>
            <a:r>
              <a:rPr lang="en-US" altLang="ja-JP" sz="900" dirty="0">
                <a:solidFill>
                  <a:srgbClr val="9C6641"/>
                </a:solidFill>
                <a:latin typeface="+mj-lt"/>
                <a:ea typeface="MS PGothic" charset="0"/>
                <a:cs typeface="Arial"/>
                <a:sym typeface="Helvetica" charset="0"/>
              </a:rPr>
              <a:t> Villa” last name</a:t>
            </a:r>
            <a:endParaRPr lang="en-US" sz="900" dirty="0">
              <a:solidFill>
                <a:srgbClr val="9C6641"/>
              </a:solidFill>
              <a:latin typeface="+mj-lt"/>
              <a:ea typeface="MS PGothic" charset="0"/>
              <a:cs typeface="Arial"/>
              <a:sym typeface="Helvetica" charset="0"/>
            </a:endParaRPr>
          </a:p>
        </p:txBody>
      </p:sp>
      <p:sp>
        <p:nvSpPr>
          <p:cNvPr id="59" name="Rectangle 28"/>
          <p:cNvSpPr>
            <a:spLocks/>
          </p:cNvSpPr>
          <p:nvPr/>
        </p:nvSpPr>
        <p:spPr bwMode="auto">
          <a:xfrm>
            <a:off x="4100130" y="2481968"/>
            <a:ext cx="928486" cy="3425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Encourage to defend your true value.</a:t>
            </a:r>
          </a:p>
        </p:txBody>
      </p:sp>
      <p:sp>
        <p:nvSpPr>
          <p:cNvPr id="60" name="Rectangle 29"/>
          <p:cNvSpPr>
            <a:spLocks/>
          </p:cNvSpPr>
          <p:nvPr/>
        </p:nvSpPr>
        <p:spPr bwMode="auto">
          <a:xfrm>
            <a:off x="4424088" y="2336067"/>
            <a:ext cx="26041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algn="ctr" eaLnBrk="1" hangingPunct="1"/>
            <a:r>
              <a:rPr lang="en-US" sz="900" b="1" dirty="0">
                <a:solidFill>
                  <a:schemeClr val="bg2"/>
                </a:solidFill>
                <a:latin typeface="+mj-lt"/>
                <a:ea typeface="MS PGothic" charset="0"/>
                <a:cs typeface="Arial"/>
                <a:sym typeface="Helvetica" charset="0"/>
              </a:rPr>
              <a:t>CORE</a:t>
            </a:r>
            <a:br>
              <a:rPr lang="en-US" sz="900" b="1" dirty="0">
                <a:solidFill>
                  <a:schemeClr val="bg2"/>
                </a:solidFill>
                <a:latin typeface="+mj-lt"/>
                <a:ea typeface="MS PGothic" charset="0"/>
                <a:cs typeface="Arial"/>
                <a:sym typeface="Helvetica" charset="0"/>
              </a:rPr>
            </a:br>
            <a:endParaRPr lang="en-US" sz="900" b="1" dirty="0">
              <a:solidFill>
                <a:schemeClr val="bg2"/>
              </a:solidFill>
              <a:latin typeface="+mj-lt"/>
              <a:ea typeface="MS PGothic" charset="0"/>
              <a:cs typeface="Arial"/>
              <a:sym typeface="Helvetica" charset="0"/>
            </a:endParaRPr>
          </a:p>
        </p:txBody>
      </p:sp>
      <p:sp>
        <p:nvSpPr>
          <p:cNvPr id="61" name="Rectangle 23"/>
          <p:cNvSpPr>
            <a:spLocks/>
          </p:cNvSpPr>
          <p:nvPr/>
        </p:nvSpPr>
        <p:spPr bwMode="auto">
          <a:xfrm>
            <a:off x="3195315" y="2691551"/>
            <a:ext cx="754937" cy="136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Passionate</a:t>
            </a:r>
          </a:p>
        </p:txBody>
      </p:sp>
      <p:sp>
        <p:nvSpPr>
          <p:cNvPr id="62" name="Rectangle 24"/>
          <p:cNvSpPr>
            <a:spLocks/>
          </p:cNvSpPr>
          <p:nvPr/>
        </p:nvSpPr>
        <p:spPr bwMode="auto">
          <a:xfrm>
            <a:off x="3257127" y="2909320"/>
            <a:ext cx="840084" cy="195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Genuine</a:t>
            </a:r>
          </a:p>
        </p:txBody>
      </p:sp>
      <p:sp>
        <p:nvSpPr>
          <p:cNvPr id="63" name="Rectangle 25"/>
          <p:cNvSpPr>
            <a:spLocks/>
          </p:cNvSpPr>
          <p:nvPr/>
        </p:nvSpPr>
        <p:spPr bwMode="auto">
          <a:xfrm>
            <a:off x="4728830" y="3234412"/>
            <a:ext cx="879785" cy="2025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Fearless</a:t>
            </a:r>
          </a:p>
        </p:txBody>
      </p:sp>
      <p:sp>
        <p:nvSpPr>
          <p:cNvPr id="64" name="Rectangle 26"/>
          <p:cNvSpPr>
            <a:spLocks/>
          </p:cNvSpPr>
          <p:nvPr/>
        </p:nvSpPr>
        <p:spPr bwMode="auto">
          <a:xfrm>
            <a:off x="5163832" y="2709914"/>
            <a:ext cx="769959" cy="19940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Self-reliant</a:t>
            </a:r>
          </a:p>
        </p:txBody>
      </p:sp>
      <p:sp>
        <p:nvSpPr>
          <p:cNvPr id="65" name="Rectangle 27"/>
          <p:cNvSpPr>
            <a:spLocks/>
          </p:cNvSpPr>
          <p:nvPr/>
        </p:nvSpPr>
        <p:spPr bwMode="auto">
          <a:xfrm>
            <a:off x="4216917" y="3436939"/>
            <a:ext cx="760606" cy="161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Independent</a:t>
            </a:r>
          </a:p>
        </p:txBody>
      </p:sp>
      <p:sp>
        <p:nvSpPr>
          <p:cNvPr id="66" name="Rectangle 31"/>
          <p:cNvSpPr>
            <a:spLocks/>
          </p:cNvSpPr>
          <p:nvPr/>
        </p:nvSpPr>
        <p:spPr bwMode="auto">
          <a:xfrm>
            <a:off x="4076042" y="3080188"/>
            <a:ext cx="105157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algn="ctr" eaLnBrk="1" hangingPunct="1"/>
            <a:r>
              <a:rPr lang="en-US" sz="900" b="1" dirty="0">
                <a:solidFill>
                  <a:schemeClr val="bg2"/>
                </a:solidFill>
                <a:latin typeface="+mj-lt"/>
                <a:ea typeface="MS PGothic" charset="0"/>
                <a:cs typeface="Arial"/>
                <a:sym typeface="Helvetica" charset="0"/>
              </a:rPr>
              <a:t>BRAND PERSONALITY</a:t>
            </a:r>
            <a:br>
              <a:rPr lang="en-US" sz="900" b="1" dirty="0">
                <a:solidFill>
                  <a:schemeClr val="bg2"/>
                </a:solidFill>
                <a:latin typeface="+mj-lt"/>
                <a:ea typeface="MS PGothic" charset="0"/>
                <a:cs typeface="Arial"/>
                <a:sym typeface="Helvetica" charset="0"/>
              </a:rPr>
            </a:br>
            <a:endParaRPr lang="en-US" sz="900" b="1" dirty="0">
              <a:solidFill>
                <a:schemeClr val="bg2"/>
              </a:solidFill>
              <a:latin typeface="+mj-lt"/>
              <a:ea typeface="MS PGothic" charset="0"/>
              <a:cs typeface="Arial"/>
              <a:sym typeface="Helvetica" charset="0"/>
            </a:endParaRPr>
          </a:p>
        </p:txBody>
      </p:sp>
      <p:sp>
        <p:nvSpPr>
          <p:cNvPr id="67" name="Rectangle 44"/>
          <p:cNvSpPr>
            <a:spLocks/>
          </p:cNvSpPr>
          <p:nvPr/>
        </p:nvSpPr>
        <p:spPr bwMode="auto">
          <a:xfrm>
            <a:off x="3501936" y="3183280"/>
            <a:ext cx="906109" cy="2561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Revolutionary</a:t>
            </a:r>
          </a:p>
        </p:txBody>
      </p:sp>
      <p:sp>
        <p:nvSpPr>
          <p:cNvPr id="68" name="Rectangle 45"/>
          <p:cNvSpPr>
            <a:spLocks/>
          </p:cNvSpPr>
          <p:nvPr/>
        </p:nvSpPr>
        <p:spPr bwMode="auto">
          <a:xfrm>
            <a:off x="5051902" y="2952386"/>
            <a:ext cx="721039" cy="1546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latin typeface="+mj-lt"/>
                <a:ea typeface="MS PGothic" charset="0"/>
                <a:cs typeface="Arial"/>
                <a:sym typeface="Helvetica" charset="0"/>
              </a:rPr>
              <a:t>Defender</a:t>
            </a:r>
          </a:p>
        </p:txBody>
      </p:sp>
      <p:sp>
        <p:nvSpPr>
          <p:cNvPr id="69" name="Rectangle 36"/>
          <p:cNvSpPr>
            <a:spLocks/>
          </p:cNvSpPr>
          <p:nvPr/>
        </p:nvSpPr>
        <p:spPr bwMode="auto">
          <a:xfrm>
            <a:off x="6145456" y="2656376"/>
            <a:ext cx="741847" cy="3626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eaLnBrk="1" hangingPunct="1"/>
            <a:r>
              <a:rPr lang="en-US" sz="900" dirty="0">
                <a:solidFill>
                  <a:srgbClr val="AD6F47"/>
                </a:solidFill>
                <a:latin typeface="+mj-lt"/>
                <a:ea typeface="MS PGothic" charset="0"/>
                <a:cs typeface="Arial"/>
                <a:sym typeface="Helvetica" charset="0"/>
              </a:rPr>
              <a:t>Helps me stand out</a:t>
            </a:r>
          </a:p>
        </p:txBody>
      </p:sp>
      <p:sp>
        <p:nvSpPr>
          <p:cNvPr id="70" name="Rectangle 37"/>
          <p:cNvSpPr>
            <a:spLocks/>
          </p:cNvSpPr>
          <p:nvPr/>
        </p:nvSpPr>
        <p:spPr bwMode="auto">
          <a:xfrm>
            <a:off x="5318125" y="3469416"/>
            <a:ext cx="952500" cy="3626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eaLnBrk="1" hangingPunct="1"/>
            <a:r>
              <a:rPr lang="en-US" sz="900" dirty="0">
                <a:solidFill>
                  <a:srgbClr val="AD6F47"/>
                </a:solidFill>
                <a:latin typeface="+mj-lt"/>
                <a:ea typeface="MS PGothic" charset="0"/>
                <a:cs typeface="Arial"/>
                <a:sym typeface="Helvetica" charset="0"/>
              </a:rPr>
              <a:t>Makes me feel a </a:t>
            </a:r>
            <a:r>
              <a:rPr lang="en-US" sz="900" dirty="0" err="1">
                <a:solidFill>
                  <a:srgbClr val="AD6F47"/>
                </a:solidFill>
                <a:latin typeface="+mj-lt"/>
                <a:ea typeface="MS PGothic" charset="0"/>
                <a:cs typeface="Arial"/>
                <a:sym typeface="Helvetica" charset="0"/>
              </a:rPr>
              <a:t>connaisseur</a:t>
            </a:r>
            <a:endParaRPr lang="en-US" sz="900" dirty="0">
              <a:solidFill>
                <a:srgbClr val="AD6F47"/>
              </a:solidFill>
              <a:latin typeface="+mj-lt"/>
              <a:ea typeface="MS PGothic" charset="0"/>
              <a:cs typeface="Arial"/>
              <a:sym typeface="Helvetica" charset="0"/>
            </a:endParaRPr>
          </a:p>
        </p:txBody>
      </p:sp>
      <p:sp>
        <p:nvSpPr>
          <p:cNvPr id="71" name="Rectangle 38"/>
          <p:cNvSpPr>
            <a:spLocks/>
          </p:cNvSpPr>
          <p:nvPr/>
        </p:nvSpPr>
        <p:spPr bwMode="auto">
          <a:xfrm>
            <a:off x="5891667" y="2952386"/>
            <a:ext cx="807399" cy="5793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eaLnBrk="1" hangingPunct="1"/>
            <a:r>
              <a:rPr lang="en-US" sz="700" dirty="0">
                <a:solidFill>
                  <a:srgbClr val="AD6F47"/>
                </a:solidFill>
                <a:latin typeface="+mj-lt"/>
                <a:ea typeface="MS PGothic" charset="0"/>
                <a:cs typeface="Arial"/>
                <a:sym typeface="Helvetica" charset="0"/>
              </a:rPr>
              <a:t>Makes me feel more connected to my experiences</a:t>
            </a:r>
          </a:p>
          <a:p>
            <a:pPr eaLnBrk="1" hangingPunct="1"/>
            <a:r>
              <a:rPr lang="en-US" sz="700" dirty="0">
                <a:solidFill>
                  <a:srgbClr val="AD6F47"/>
                </a:solidFill>
                <a:latin typeface="+mj-lt"/>
                <a:ea typeface="MS PGothic" charset="0"/>
                <a:cs typeface="Arial"/>
                <a:sym typeface="Helvetica" charset="0"/>
              </a:rPr>
              <a:t>or products</a:t>
            </a:r>
          </a:p>
        </p:txBody>
      </p:sp>
      <p:sp>
        <p:nvSpPr>
          <p:cNvPr id="72" name="Rectangle 17"/>
          <p:cNvSpPr>
            <a:spLocks/>
          </p:cNvSpPr>
          <p:nvPr/>
        </p:nvSpPr>
        <p:spPr bwMode="auto">
          <a:xfrm>
            <a:off x="2301303" y="3004221"/>
            <a:ext cx="968397"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ea typeface="MS PGothic" charset="0"/>
                <a:cs typeface="Arial"/>
                <a:sym typeface="Helvetica" charset="0"/>
              </a:rPr>
              <a:t>Proud</a:t>
            </a:r>
          </a:p>
        </p:txBody>
      </p:sp>
      <p:sp>
        <p:nvSpPr>
          <p:cNvPr id="73" name="Rectangle 18"/>
          <p:cNvSpPr>
            <a:spLocks/>
          </p:cNvSpPr>
          <p:nvPr/>
        </p:nvSpPr>
        <p:spPr bwMode="auto">
          <a:xfrm>
            <a:off x="2728431" y="3383647"/>
            <a:ext cx="1057391"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ea typeface="MS PGothic" charset="0"/>
                <a:cs typeface="Arial"/>
                <a:sym typeface="Helvetica" charset="0"/>
              </a:rPr>
              <a:t>Independent</a:t>
            </a:r>
          </a:p>
        </p:txBody>
      </p:sp>
      <p:sp>
        <p:nvSpPr>
          <p:cNvPr id="74" name="Rectangle 19"/>
          <p:cNvSpPr>
            <a:spLocks/>
          </p:cNvSpPr>
          <p:nvPr/>
        </p:nvSpPr>
        <p:spPr bwMode="auto">
          <a:xfrm>
            <a:off x="2918976" y="3611076"/>
            <a:ext cx="1229145"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ja-JP" altLang="en-US" sz="900" dirty="0">
                <a:solidFill>
                  <a:srgbClr val="AD6F47"/>
                </a:solidFill>
                <a:ea typeface="MS PGothic" charset="0"/>
                <a:cs typeface="Arial"/>
                <a:sym typeface="Helvetica" charset="0"/>
              </a:rPr>
              <a:t>“</a:t>
            </a:r>
            <a:r>
              <a:rPr lang="en-US" altLang="ja-JP" sz="900" dirty="0">
                <a:solidFill>
                  <a:srgbClr val="AD6F47"/>
                </a:solidFill>
                <a:ea typeface="MS PGothic" charset="0"/>
                <a:cs typeface="Arial"/>
                <a:sym typeface="Helvetica" charset="0"/>
              </a:rPr>
              <a:t>In the know</a:t>
            </a:r>
            <a:r>
              <a:rPr lang="ja-JP" altLang="en-US" sz="900" dirty="0">
                <a:solidFill>
                  <a:srgbClr val="AD6F47"/>
                </a:solidFill>
                <a:ea typeface="MS PGothic" charset="0"/>
                <a:cs typeface="Arial"/>
                <a:sym typeface="Helvetica" charset="0"/>
              </a:rPr>
              <a:t>”</a:t>
            </a:r>
            <a:endParaRPr lang="en-US" sz="900" dirty="0">
              <a:solidFill>
                <a:srgbClr val="AD6F47"/>
              </a:solidFill>
              <a:ea typeface="MS PGothic" charset="0"/>
              <a:cs typeface="Arial"/>
              <a:sym typeface="Helvetica" charset="0"/>
            </a:endParaRPr>
          </a:p>
        </p:txBody>
      </p:sp>
      <p:sp>
        <p:nvSpPr>
          <p:cNvPr id="75" name="Rectangle 20"/>
          <p:cNvSpPr>
            <a:spLocks/>
          </p:cNvSpPr>
          <p:nvPr/>
        </p:nvSpPr>
        <p:spPr bwMode="auto">
          <a:xfrm>
            <a:off x="2185617" y="2615945"/>
            <a:ext cx="822709"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ea typeface="MS PGothic" charset="0"/>
                <a:cs typeface="Arial"/>
                <a:sym typeface="Helvetica" charset="0"/>
              </a:rPr>
              <a:t>Expert</a:t>
            </a:r>
          </a:p>
        </p:txBody>
      </p:sp>
      <p:sp>
        <p:nvSpPr>
          <p:cNvPr id="76" name="Rectangle 21"/>
          <p:cNvSpPr>
            <a:spLocks/>
          </p:cNvSpPr>
          <p:nvPr/>
        </p:nvSpPr>
        <p:spPr bwMode="auto">
          <a:xfrm>
            <a:off x="2467841" y="3190880"/>
            <a:ext cx="1034095"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ea typeface="MS PGothic" charset="0"/>
                <a:cs typeface="Arial"/>
                <a:sym typeface="Helvetica" charset="0"/>
              </a:rPr>
              <a:t>Competent</a:t>
            </a:r>
          </a:p>
        </p:txBody>
      </p:sp>
      <p:sp>
        <p:nvSpPr>
          <p:cNvPr id="77" name="Rectangle 22"/>
          <p:cNvSpPr>
            <a:spLocks/>
          </p:cNvSpPr>
          <p:nvPr/>
        </p:nvSpPr>
        <p:spPr bwMode="auto">
          <a:xfrm>
            <a:off x="2277106" y="2807106"/>
            <a:ext cx="839624" cy="2216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50800" tIns="50800" rIns="50800" bIns="50800" anchor="ctr"/>
          <a:lstStyle/>
          <a:p>
            <a:pPr algn="ctr" eaLnBrk="1" hangingPunct="1"/>
            <a:r>
              <a:rPr lang="en-US" sz="900" dirty="0">
                <a:solidFill>
                  <a:srgbClr val="AD6F47"/>
                </a:solidFill>
                <a:ea typeface="MS PGothic" charset="0"/>
                <a:cs typeface="Arial"/>
                <a:sym typeface="Helvetica" charset="0"/>
              </a:rPr>
              <a:t>Refined</a:t>
            </a:r>
          </a:p>
        </p:txBody>
      </p:sp>
      <p:sp>
        <p:nvSpPr>
          <p:cNvPr id="79" name="Rectangle 32"/>
          <p:cNvSpPr>
            <a:spLocks/>
          </p:cNvSpPr>
          <p:nvPr/>
        </p:nvSpPr>
        <p:spPr bwMode="auto">
          <a:xfrm>
            <a:off x="1342664" y="1437425"/>
            <a:ext cx="1125177" cy="5623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0" tIns="0" rIns="0" bIns="0"/>
          <a:lstStyle/>
          <a:p>
            <a:pPr algn="r" eaLnBrk="1" hangingPunct="1"/>
            <a:r>
              <a:rPr lang="en-US" sz="1000" b="1" dirty="0">
                <a:solidFill>
                  <a:schemeClr val="bg2"/>
                </a:solidFill>
                <a:latin typeface="+mj-lt"/>
                <a:ea typeface="MS PGothic" charset="0"/>
                <a:cs typeface="MS PGothic" charset="0"/>
                <a:sym typeface="Helvetica" charset="0"/>
              </a:rPr>
              <a:t>WHAT THE PRODUCT DOES FOR ME</a:t>
            </a:r>
            <a:br>
              <a:rPr lang="en-US" sz="1000" b="1" dirty="0">
                <a:solidFill>
                  <a:schemeClr val="bg2"/>
                </a:solidFill>
                <a:latin typeface="+mj-lt"/>
                <a:ea typeface="MS PGothic" charset="0"/>
                <a:cs typeface="MS PGothic" charset="0"/>
                <a:sym typeface="Helvetica" charset="0"/>
              </a:rPr>
            </a:br>
            <a:endParaRPr lang="en-US" sz="1000" b="1" dirty="0">
              <a:solidFill>
                <a:schemeClr val="bg2"/>
              </a:solidFill>
              <a:latin typeface="+mj-lt"/>
              <a:ea typeface="MS PGothic" charset="0"/>
              <a:cs typeface="MS PGothic" charset="0"/>
              <a:sym typeface="Helvetica" charset="0"/>
            </a:endParaRPr>
          </a:p>
        </p:txBody>
      </p:sp>
      <p:sp>
        <p:nvSpPr>
          <p:cNvPr id="80" name="Rectangle 33"/>
          <p:cNvSpPr>
            <a:spLocks/>
          </p:cNvSpPr>
          <p:nvPr/>
        </p:nvSpPr>
        <p:spPr bwMode="auto">
          <a:xfrm>
            <a:off x="1385683" y="3526244"/>
            <a:ext cx="1082158" cy="537401"/>
          </a:xfrm>
          <a:prstGeom prst="rect">
            <a:avLst/>
          </a:prstGeom>
          <a:noFill/>
          <a:ln>
            <a:noFill/>
          </a:ln>
        </p:spPr>
        <p:txBody>
          <a:bodyPr lIns="0" tIns="0" rIns="0" bIns="0"/>
          <a:lstStyle/>
          <a:p>
            <a:pPr algn="r" eaLnBrk="1" hangingPunct="1"/>
            <a:r>
              <a:rPr lang="en-US" sz="1000" b="1" dirty="0">
                <a:solidFill>
                  <a:schemeClr val="bg2"/>
                </a:solidFill>
                <a:latin typeface="+mj-lt"/>
                <a:ea typeface="MS PGothic" charset="0"/>
                <a:cs typeface="MS PGothic" charset="0"/>
                <a:sym typeface="Helvetica" charset="0"/>
              </a:rPr>
              <a:t>WHAT THE BRAND MAKE ME LOOK</a:t>
            </a:r>
            <a:br>
              <a:rPr lang="en-US" sz="1000" b="1" dirty="0">
                <a:solidFill>
                  <a:schemeClr val="bg2"/>
                </a:solidFill>
                <a:latin typeface="+mj-lt"/>
                <a:ea typeface="MS PGothic" charset="0"/>
                <a:cs typeface="MS PGothic" charset="0"/>
                <a:sym typeface="Helvetica" charset="0"/>
              </a:rPr>
            </a:br>
            <a:endParaRPr lang="en-US" sz="1000" b="1" dirty="0">
              <a:solidFill>
                <a:schemeClr val="bg2"/>
              </a:solidFill>
              <a:latin typeface="+mj-lt"/>
              <a:ea typeface="MS PGothic" charset="0"/>
              <a:cs typeface="MS PGothic" charset="0"/>
              <a:sym typeface="Helvetica" charset="0"/>
            </a:endParaRPr>
          </a:p>
        </p:txBody>
      </p:sp>
      <p:sp>
        <p:nvSpPr>
          <p:cNvPr id="81" name="Rectangle 34"/>
          <p:cNvSpPr>
            <a:spLocks/>
          </p:cNvSpPr>
          <p:nvPr/>
        </p:nvSpPr>
        <p:spPr bwMode="auto">
          <a:xfrm>
            <a:off x="6649609" y="3526244"/>
            <a:ext cx="1381938" cy="6117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lIns="0" tIns="0" rIns="0" bIns="0"/>
          <a:lstStyle/>
          <a:p>
            <a:pPr eaLnBrk="1" hangingPunct="1"/>
            <a:r>
              <a:rPr lang="en-US" sz="1000" b="1" dirty="0">
                <a:solidFill>
                  <a:schemeClr val="bg2"/>
                </a:solidFill>
                <a:latin typeface="+mj-lt"/>
                <a:ea typeface="MS PGothic" charset="0"/>
                <a:cs typeface="MS PGothic" charset="0"/>
                <a:sym typeface="Helvetica" charset="0"/>
              </a:rPr>
              <a:t>WHAT THE BRAND MAKES ME FEEL</a:t>
            </a:r>
            <a:br>
              <a:rPr lang="en-US" sz="1000" b="1" dirty="0">
                <a:solidFill>
                  <a:schemeClr val="bg2"/>
                </a:solidFill>
                <a:latin typeface="+mj-lt"/>
                <a:ea typeface="MS PGothic" charset="0"/>
                <a:cs typeface="MS PGothic" charset="0"/>
                <a:sym typeface="Helvetica" charset="0"/>
              </a:rPr>
            </a:br>
            <a:endParaRPr lang="en-US" sz="1000" b="1" dirty="0">
              <a:solidFill>
                <a:schemeClr val="bg2"/>
              </a:solidFill>
              <a:latin typeface="+mj-lt"/>
              <a:ea typeface="MS PGothic" charset="0"/>
              <a:cs typeface="MS PGothic" charset="0"/>
              <a:sym typeface="Helvetica" charset="0"/>
            </a:endParaRPr>
          </a:p>
        </p:txBody>
      </p:sp>
      <p:sp>
        <p:nvSpPr>
          <p:cNvPr id="82" name="Rectangle 35"/>
          <p:cNvSpPr>
            <a:spLocks/>
          </p:cNvSpPr>
          <p:nvPr/>
        </p:nvSpPr>
        <p:spPr bwMode="auto">
          <a:xfrm>
            <a:off x="6649609" y="1437425"/>
            <a:ext cx="1309058" cy="424637"/>
          </a:xfrm>
          <a:prstGeom prst="rect">
            <a:avLst/>
          </a:prstGeom>
          <a:noFill/>
          <a:ln>
            <a:noFill/>
          </a:ln>
        </p:spPr>
        <p:txBody>
          <a:bodyPr lIns="0" tIns="0" rIns="0" bIns="0"/>
          <a:lstStyle/>
          <a:p>
            <a:pPr eaLnBrk="1" hangingPunct="1"/>
            <a:r>
              <a:rPr lang="en-US" sz="1000" b="1" dirty="0">
                <a:solidFill>
                  <a:schemeClr val="bg2"/>
                </a:solidFill>
                <a:latin typeface="+mj-lt"/>
                <a:ea typeface="MS PGothic" charset="0"/>
                <a:cs typeface="MS PGothic" charset="0"/>
                <a:sym typeface="Helvetica" charset="0"/>
              </a:rPr>
              <a:t>HOW I WOULD DESCRIBE THE PRODUCT</a:t>
            </a:r>
            <a:br>
              <a:rPr lang="en-US" sz="1000" b="1" dirty="0">
                <a:solidFill>
                  <a:schemeClr val="bg2"/>
                </a:solidFill>
                <a:latin typeface="+mj-lt"/>
                <a:ea typeface="MS PGothic" charset="0"/>
                <a:cs typeface="MS PGothic" charset="0"/>
                <a:sym typeface="Helvetica" charset="0"/>
              </a:rPr>
            </a:br>
            <a:endParaRPr lang="en-US" sz="1000" b="1" dirty="0">
              <a:solidFill>
                <a:schemeClr val="bg2"/>
              </a:solidFill>
              <a:latin typeface="+mj-lt"/>
              <a:ea typeface="MS PGothic" charset="0"/>
              <a:cs typeface="MS PGothic" charset="0"/>
              <a:sym typeface="Helvetica" charset="0"/>
            </a:endParaRPr>
          </a:p>
        </p:txBody>
      </p:sp>
      <p:sp>
        <p:nvSpPr>
          <p:cNvPr id="85" name="Rectangle 3"/>
          <p:cNvSpPr>
            <a:spLocks/>
          </p:cNvSpPr>
          <p:nvPr/>
        </p:nvSpPr>
        <p:spPr bwMode="auto">
          <a:xfrm>
            <a:off x="373785" y="494660"/>
            <a:ext cx="2813291"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square" lIns="0" tIns="0" rIns="0" bIns="0">
            <a:spAutoFit/>
          </a:bodyPr>
          <a:lstStyle/>
          <a:p>
            <a:pPr eaLnBrk="1" hangingPunct="1"/>
            <a:r>
              <a:rPr lang="en-US" sz="2500" b="1" dirty="0">
                <a:solidFill>
                  <a:srgbClr val="EEECE1"/>
                </a:solidFill>
                <a:latin typeface="Helvetica" panose="020B0604020202020204" pitchFamily="34" charset="0"/>
                <a:ea typeface="MS PGothic" charset="0"/>
                <a:cs typeface="Helvetica" panose="020B0604020202020204" pitchFamily="34" charset="0"/>
                <a:sym typeface="Helvetica" charset="0"/>
              </a:rPr>
              <a:t>Brand Essence Wheel</a:t>
            </a:r>
          </a:p>
        </p:txBody>
      </p:sp>
    </p:spTree>
    <p:extLst>
      <p:ext uri="{BB962C8B-B14F-4D97-AF65-F5344CB8AC3E}">
        <p14:creationId xmlns:p14="http://schemas.microsoft.com/office/powerpoint/2010/main" val="886429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descr="01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4"/>
          <p:cNvSpPr>
            <a:spLocks/>
          </p:cNvSpPr>
          <p:nvPr/>
        </p:nvSpPr>
        <p:spPr bwMode="auto">
          <a:xfrm>
            <a:off x="5912911" y="1257048"/>
            <a:ext cx="1942968" cy="22570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50800" tIns="50800" rIns="50800" bIns="50800" anchor="ctr">
            <a:spAutoFit/>
          </a:bodyPr>
          <a:lstStyle/>
          <a:p>
            <a:pPr marL="342900" indent="-342900" eaLnBrk="1" hangingPunct="1">
              <a:buFont typeface="Arial" panose="020B0604020202020204" pitchFamily="34" charset="0"/>
              <a:buChar char="•"/>
            </a:pPr>
            <a:r>
              <a:rPr lang="en-US" sz="2000" b="1" dirty="0">
                <a:solidFill>
                  <a:srgbClr val="AD6F47"/>
                </a:solidFill>
                <a:latin typeface="+mj-lt"/>
                <a:ea typeface="MS PGothic" charset="0"/>
                <a:cs typeface="MS PGothic" charset="0"/>
                <a:sym typeface="Helvetica" charset="0"/>
              </a:rPr>
              <a:t>Defender</a:t>
            </a:r>
          </a:p>
          <a:p>
            <a:pPr marL="342900" indent="-342900">
              <a:buFont typeface="Arial" panose="020B0604020202020204" pitchFamily="34" charset="0"/>
              <a:buChar char="•"/>
            </a:pPr>
            <a:r>
              <a:rPr lang="en-US" sz="2000" b="1" dirty="0">
                <a:solidFill>
                  <a:srgbClr val="AD6F47"/>
                </a:solidFill>
                <a:ea typeface="MS PGothic" charset="0"/>
                <a:cs typeface="MS PGothic" charset="0"/>
                <a:sym typeface="Helvetica" charset="0"/>
              </a:rPr>
              <a:t>Fearless</a:t>
            </a:r>
          </a:p>
          <a:p>
            <a:pPr marL="342900" indent="-342900">
              <a:buFont typeface="Arial" panose="020B0604020202020204" pitchFamily="34" charset="0"/>
              <a:buChar char="•"/>
            </a:pPr>
            <a:r>
              <a:rPr lang="en-US" sz="2000" b="1" dirty="0">
                <a:solidFill>
                  <a:srgbClr val="AD6F47"/>
                </a:solidFill>
                <a:ea typeface="MS PGothic" charset="0"/>
                <a:cs typeface="MS PGothic" charset="0"/>
                <a:sym typeface="Helvetica" charset="0"/>
              </a:rPr>
              <a:t>Independent </a:t>
            </a:r>
          </a:p>
          <a:p>
            <a:pPr marL="342900" indent="-342900">
              <a:buFont typeface="Arial" panose="020B0604020202020204" pitchFamily="34" charset="0"/>
              <a:buChar char="•"/>
            </a:pPr>
            <a:r>
              <a:rPr lang="en-US" sz="2000" b="1" dirty="0">
                <a:solidFill>
                  <a:srgbClr val="AD6F47"/>
                </a:solidFill>
                <a:ea typeface="MS PGothic" charset="0"/>
                <a:cs typeface="MS PGothic" charset="0"/>
                <a:sym typeface="Helvetica" charset="0"/>
              </a:rPr>
              <a:t>Genuine</a:t>
            </a:r>
          </a:p>
          <a:p>
            <a:pPr marL="342900" indent="-342900">
              <a:buFont typeface="Arial" panose="020B0604020202020204" pitchFamily="34" charset="0"/>
              <a:buChar char="•"/>
            </a:pPr>
            <a:r>
              <a:rPr lang="en-US" sz="2000" b="1" dirty="0">
                <a:solidFill>
                  <a:srgbClr val="AD6F47"/>
                </a:solidFill>
                <a:ea typeface="MS PGothic" charset="0"/>
                <a:cs typeface="MS PGothic" charset="0"/>
                <a:sym typeface="Helvetica" charset="0"/>
              </a:rPr>
              <a:t>Self-reliant</a:t>
            </a:r>
          </a:p>
          <a:p>
            <a:pPr marL="342900" indent="-342900">
              <a:buFont typeface="Arial" panose="020B0604020202020204" pitchFamily="34" charset="0"/>
              <a:buChar char="•"/>
            </a:pPr>
            <a:r>
              <a:rPr lang="en-US" sz="2000" b="1" dirty="0">
                <a:solidFill>
                  <a:srgbClr val="AD6F47"/>
                </a:solidFill>
                <a:ea typeface="MS PGothic" charset="0"/>
                <a:cs typeface="MS PGothic" charset="0"/>
                <a:sym typeface="Helvetica" charset="0"/>
              </a:rPr>
              <a:t>Revolutionary</a:t>
            </a:r>
          </a:p>
          <a:p>
            <a:pPr marL="342900" indent="-342900">
              <a:buFont typeface="Arial" panose="020B0604020202020204" pitchFamily="34" charset="0"/>
              <a:buChar char="•"/>
            </a:pPr>
            <a:r>
              <a:rPr lang="en-US" sz="2000" b="1" dirty="0" err="1">
                <a:solidFill>
                  <a:srgbClr val="AD6F47"/>
                </a:solidFill>
                <a:ea typeface="MS PGothic" charset="0"/>
                <a:cs typeface="MS PGothic" charset="0"/>
                <a:sym typeface="Helvetica" charset="0"/>
              </a:rPr>
              <a:t>Passionated</a:t>
            </a:r>
            <a:endParaRPr lang="en-US" sz="2000" b="1" dirty="0">
              <a:solidFill>
                <a:srgbClr val="AD6F47"/>
              </a:solidFill>
              <a:latin typeface="+mj-lt"/>
              <a:ea typeface="MS PGothic" charset="0"/>
              <a:cs typeface="MS PGothic" charset="0"/>
              <a:sym typeface="Helvetica" charset="0"/>
            </a:endParaRPr>
          </a:p>
        </p:txBody>
      </p:sp>
      <p:sp>
        <p:nvSpPr>
          <p:cNvPr id="10" name="Rectangle 3"/>
          <p:cNvSpPr>
            <a:spLocks/>
          </p:cNvSpPr>
          <p:nvPr/>
        </p:nvSpPr>
        <p:spPr bwMode="auto">
          <a:xfrm>
            <a:off x="611213" y="1889658"/>
            <a:ext cx="2651368" cy="12926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algn="ctr" eaLnBrk="1" hangingPunct="1"/>
            <a:r>
              <a:rPr lang="en-US" sz="2800" dirty="0">
                <a:solidFill>
                  <a:srgbClr val="EEECE1"/>
                </a:solidFill>
                <a:latin typeface="Helvetica" panose="020B0604020202020204" pitchFamily="34" charset="0"/>
                <a:ea typeface="MS PGothic" charset="0"/>
                <a:cs typeface="Helvetica" panose="020B0604020202020204" pitchFamily="34" charset="0"/>
                <a:sym typeface="Helvetica" charset="0"/>
              </a:rPr>
              <a:t>BRAND</a:t>
            </a:r>
          </a:p>
          <a:p>
            <a:pPr algn="ctr" eaLnBrk="1" hangingPunct="1"/>
            <a:r>
              <a:rPr lang="en-US" sz="2800" dirty="0">
                <a:solidFill>
                  <a:srgbClr val="EEECE1"/>
                </a:solidFill>
                <a:latin typeface="Helvetica" panose="020B0604020202020204" pitchFamily="34" charset="0"/>
                <a:ea typeface="MS PGothic" charset="0"/>
                <a:cs typeface="Helvetica" panose="020B0604020202020204" pitchFamily="34" charset="0"/>
                <a:sym typeface="Helvetica" charset="0"/>
              </a:rPr>
              <a:t> PERSONALITY</a:t>
            </a:r>
            <a:br>
              <a:rPr lang="en-US" sz="2800" dirty="0">
                <a:solidFill>
                  <a:srgbClr val="EEECE1"/>
                </a:solidFill>
                <a:latin typeface="Helvetica" panose="020B0604020202020204" pitchFamily="34" charset="0"/>
                <a:ea typeface="MS PGothic" charset="0"/>
                <a:cs typeface="Helvetica" panose="020B0604020202020204" pitchFamily="34" charset="0"/>
                <a:sym typeface="Helvetica" charset="0"/>
              </a:rPr>
            </a:br>
            <a:endParaRPr lang="en-US" sz="2800" dirty="0">
              <a:solidFill>
                <a:srgbClr val="EEECE1"/>
              </a:solidFill>
              <a:latin typeface="Helvetica" panose="020B0604020202020204" pitchFamily="34" charset="0"/>
              <a:ea typeface="MS PGothic" charset="0"/>
              <a:cs typeface="Helvetica" panose="020B0604020202020204" pitchFamily="34" charset="0"/>
              <a:sym typeface="Helvetica" charset="0"/>
            </a:endParaRPr>
          </a:p>
        </p:txBody>
      </p:sp>
    </p:spTree>
    <p:extLst>
      <p:ext uri="{BB962C8B-B14F-4D97-AF65-F5344CB8AC3E}">
        <p14:creationId xmlns:p14="http://schemas.microsoft.com/office/powerpoint/2010/main" val="34508818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19.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2539925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3"/>
          <p:cNvSpPr>
            <a:spLocks/>
          </p:cNvSpPr>
          <p:nvPr/>
        </p:nvSpPr>
        <p:spPr bwMode="auto">
          <a:xfrm>
            <a:off x="1338792" y="923061"/>
            <a:ext cx="174169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none" lIns="0" tIns="0" rIns="0" bIns="0">
            <a:spAutoFit/>
          </a:bodyPr>
          <a:lstStyle/>
          <a:p>
            <a:pPr eaLnBrk="1" hangingPunct="1"/>
            <a:r>
              <a:rPr lang="en-US" sz="2400" dirty="0">
                <a:solidFill>
                  <a:schemeClr val="bg2"/>
                </a:solidFill>
                <a:latin typeface="Helvetica" panose="020B0604020202020204" pitchFamily="34" charset="0"/>
                <a:ea typeface="MS PGothic" charset="0"/>
                <a:cs typeface="Helvetica" panose="020B0604020202020204" pitchFamily="34" charset="0"/>
                <a:sym typeface="Helvetica" charset="0"/>
              </a:rPr>
              <a:t>Brand Vision</a:t>
            </a:r>
          </a:p>
        </p:txBody>
      </p:sp>
      <p:graphicFrame>
        <p:nvGraphicFramePr>
          <p:cNvPr id="7" name="Group 3"/>
          <p:cNvGraphicFramePr>
            <a:graphicFrameLocks/>
          </p:cNvGraphicFramePr>
          <p:nvPr>
            <p:extLst>
              <p:ext uri="{D42A27DB-BD31-4B8C-83A1-F6EECF244321}">
                <p14:modId xmlns:p14="http://schemas.microsoft.com/office/powerpoint/2010/main" val="1107660195"/>
              </p:ext>
            </p:extLst>
          </p:nvPr>
        </p:nvGraphicFramePr>
        <p:xfrm>
          <a:off x="1338792" y="1375833"/>
          <a:ext cx="6522686" cy="2106014"/>
        </p:xfrm>
        <a:graphic>
          <a:graphicData uri="http://schemas.openxmlformats.org/drawingml/2006/table">
            <a:tbl>
              <a:tblPr/>
              <a:tblGrid>
                <a:gridCol w="3259666">
                  <a:extLst>
                    <a:ext uri="{9D8B030D-6E8A-4147-A177-3AD203B41FA5}">
                      <a16:colId xmlns:a16="http://schemas.microsoft.com/office/drawing/2014/main" val="1004296707"/>
                    </a:ext>
                  </a:extLst>
                </a:gridCol>
                <a:gridCol w="3263020">
                  <a:extLst>
                    <a:ext uri="{9D8B030D-6E8A-4147-A177-3AD203B41FA5}">
                      <a16:colId xmlns:a16="http://schemas.microsoft.com/office/drawing/2014/main" val="1450772701"/>
                    </a:ext>
                  </a:extLst>
                </a:gridCol>
              </a:tblGrid>
              <a:tr h="932327">
                <a:tc>
                  <a:txBody>
                    <a:bodyPr/>
                    <a:lstStyle>
                      <a:lvl1pPr eaLnBrk="0" hangingPunct="0">
                        <a:spcBef>
                          <a:spcPct val="20000"/>
                        </a:spcBef>
                        <a:defRPr sz="2800">
                          <a:solidFill>
                            <a:schemeClr val="tx1"/>
                          </a:solidFill>
                          <a:latin typeface="Arial" panose="020B0604020202020204" pitchFamily="34" charset="0"/>
                          <a:ea typeface="ＭＳ Ｐゴシック" charset="-128"/>
                        </a:defRPr>
                      </a:lvl1pPr>
                      <a:lvl2pPr marL="742950" indent="-285750" eaLnBrk="0" hangingPunct="0">
                        <a:spcBef>
                          <a:spcPct val="20000"/>
                        </a:spcBef>
                        <a:defRPr sz="2400">
                          <a:solidFill>
                            <a:schemeClr val="tx1"/>
                          </a:solidFill>
                          <a:latin typeface="Arial" panose="020B0604020202020204" pitchFamily="34" charset="0"/>
                          <a:ea typeface="ＭＳ Ｐゴシック" charset="-128"/>
                        </a:defRPr>
                      </a:lvl2pPr>
                      <a:lvl3pPr marL="1143000" indent="-228600" eaLnBrk="0" hangingPunct="0">
                        <a:spcBef>
                          <a:spcPct val="20000"/>
                        </a:spcBef>
                        <a:defRPr sz="2000">
                          <a:solidFill>
                            <a:schemeClr val="tx1"/>
                          </a:solidFill>
                          <a:latin typeface="Arial" panose="020B0604020202020204" pitchFamily="34" charset="0"/>
                          <a:ea typeface="ＭＳ Ｐゴシック" charset="-128"/>
                        </a:defRPr>
                      </a:lvl3pPr>
                      <a:lvl4pPr marL="1600200" indent="-228600" eaLnBrk="0" hangingPunct="0">
                        <a:spcBef>
                          <a:spcPct val="20000"/>
                        </a:spcBef>
                        <a:defRPr>
                          <a:solidFill>
                            <a:schemeClr val="tx1"/>
                          </a:solidFill>
                          <a:latin typeface="Arial" panose="020B0604020202020204" pitchFamily="34" charset="0"/>
                          <a:ea typeface="ＭＳ Ｐゴシック" charset="-128"/>
                        </a:defRPr>
                      </a:lvl4pPr>
                      <a:lvl5pPr marL="2057400" indent="-228600" eaLnBrk="0" hangingPunct="0">
                        <a:spcBef>
                          <a:spcPct val="20000"/>
                        </a:spcBef>
                        <a:defRPr>
                          <a:solidFill>
                            <a:schemeClr val="tx1"/>
                          </a:solidFill>
                          <a:latin typeface="Arial" panose="020B0604020202020204" pitchFamily="34" charset="0"/>
                          <a:ea typeface="ＭＳ Ｐゴシック"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s-MX" sz="1000" b="0" i="0" u="sng" strike="noStrike" cap="none" normalizeH="0" baseline="0" dirty="0">
                          <a:ln>
                            <a:noFill/>
                          </a:ln>
                          <a:solidFill>
                            <a:srgbClr val="EEECE1"/>
                          </a:solidFill>
                          <a:effectLst/>
                          <a:latin typeface="+mj-lt"/>
                          <a:ea typeface="ＭＳ Ｐゴシック" charset="-128"/>
                          <a:cs typeface="Arial"/>
                        </a:rPr>
                        <a:t>Core Values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s-MX" altLang="es-MX" sz="1000" b="0" i="0" u="none" strike="noStrike" cap="none" normalizeH="0" baseline="0" dirty="0" err="1">
                          <a:ln>
                            <a:noFill/>
                          </a:ln>
                          <a:solidFill>
                            <a:srgbClr val="EEECE1"/>
                          </a:solidFill>
                          <a:effectLst/>
                          <a:latin typeface="+mj-lt"/>
                          <a:ea typeface="ＭＳ Ｐゴシック" charset="-128"/>
                          <a:cs typeface="Arial"/>
                        </a:rPr>
                        <a:t>Defends</a:t>
                      </a:r>
                      <a:r>
                        <a:rPr kumimoji="0" lang="es-MX" altLang="es-MX" sz="1000" b="0" i="0" u="none" strike="noStrike" cap="none" normalizeH="0" baseline="0" dirty="0">
                          <a:ln>
                            <a:noFill/>
                          </a:ln>
                          <a:solidFill>
                            <a:srgbClr val="EEECE1"/>
                          </a:solidFill>
                          <a:effectLst/>
                          <a:latin typeface="+mj-lt"/>
                          <a:ea typeface="ＭＳ Ｐゴシック" charset="-128"/>
                          <a:cs typeface="Arial"/>
                        </a:rPr>
                        <a:t> </a:t>
                      </a:r>
                      <a:r>
                        <a:rPr kumimoji="0" lang="es-MX" altLang="es-MX" sz="1000" b="0" i="0" u="none" strike="noStrike" cap="none" normalizeH="0" baseline="0" dirty="0" err="1">
                          <a:ln>
                            <a:noFill/>
                          </a:ln>
                          <a:solidFill>
                            <a:srgbClr val="EEECE1"/>
                          </a:solidFill>
                          <a:effectLst/>
                          <a:latin typeface="+mj-lt"/>
                          <a:ea typeface="ＭＳ Ｐゴシック" charset="-128"/>
                          <a:cs typeface="Arial"/>
                        </a:rPr>
                        <a:t>mexican</a:t>
                      </a:r>
                      <a:r>
                        <a:rPr kumimoji="0" lang="es-MX" altLang="es-MX" sz="1000" b="0" i="0" u="none" strike="noStrike" cap="none" normalizeH="0" baseline="0" dirty="0">
                          <a:ln>
                            <a:noFill/>
                          </a:ln>
                          <a:solidFill>
                            <a:srgbClr val="EEECE1"/>
                          </a:solidFill>
                          <a:effectLst/>
                          <a:latin typeface="+mj-lt"/>
                          <a:ea typeface="ＭＳ Ｐゴシック" charset="-128"/>
                          <a:cs typeface="Arial"/>
                        </a:rPr>
                        <a:t> </a:t>
                      </a:r>
                      <a:r>
                        <a:rPr kumimoji="0" lang="es-MX" altLang="es-MX" sz="1000" b="0" i="0" u="none" strike="noStrike" cap="none" normalizeH="0" baseline="0" dirty="0" err="1">
                          <a:ln>
                            <a:noFill/>
                          </a:ln>
                          <a:solidFill>
                            <a:srgbClr val="EEECE1"/>
                          </a:solidFill>
                          <a:effectLst/>
                          <a:latin typeface="+mj-lt"/>
                          <a:ea typeface="ＭＳ Ｐゴシック" charset="-128"/>
                          <a:cs typeface="Arial"/>
                        </a:rPr>
                        <a:t>essence</a:t>
                      </a:r>
                      <a:r>
                        <a:rPr kumimoji="0" lang="es-MX" altLang="es-MX" sz="1000" b="0" i="0" u="none" strike="noStrike" cap="none" normalizeH="0" baseline="0" dirty="0">
                          <a:ln>
                            <a:noFill/>
                          </a:ln>
                          <a:solidFill>
                            <a:srgbClr val="EEECE1"/>
                          </a:solidFill>
                          <a:effectLst/>
                          <a:latin typeface="+mj-lt"/>
                          <a:ea typeface="ＭＳ Ｐゴシック" charset="-128"/>
                          <a:cs typeface="Arial"/>
                        </a:rPr>
                        <a:t>.</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s-MX" altLang="es-MX" sz="1000" b="0" i="0" u="none" strike="noStrike" cap="none" normalizeH="0" baseline="0" dirty="0" err="1">
                          <a:ln>
                            <a:noFill/>
                          </a:ln>
                          <a:solidFill>
                            <a:srgbClr val="EEECE1"/>
                          </a:solidFill>
                          <a:effectLst/>
                          <a:latin typeface="+mj-lt"/>
                          <a:ea typeface="ＭＳ Ｐゴシック" charset="-128"/>
                          <a:cs typeface="Arial"/>
                        </a:rPr>
                        <a:t>Support</a:t>
                      </a:r>
                      <a:r>
                        <a:rPr kumimoji="0" lang="es-MX" altLang="es-MX" sz="1000" b="0" i="0" u="none" strike="noStrike" cap="none" normalizeH="0" baseline="0" dirty="0">
                          <a:ln>
                            <a:noFill/>
                          </a:ln>
                          <a:solidFill>
                            <a:srgbClr val="EEECE1"/>
                          </a:solidFill>
                          <a:effectLst/>
                          <a:latin typeface="+mj-lt"/>
                          <a:ea typeface="ＭＳ Ｐゴシック" charset="-128"/>
                          <a:cs typeface="Arial"/>
                        </a:rPr>
                        <a:t> </a:t>
                      </a:r>
                      <a:r>
                        <a:rPr kumimoji="0" lang="es-MX" altLang="es-MX" sz="1000" b="0" i="0" u="none" strike="noStrike" cap="none" normalizeH="0" baseline="0" dirty="0" err="1">
                          <a:ln>
                            <a:noFill/>
                          </a:ln>
                          <a:solidFill>
                            <a:srgbClr val="EEECE1"/>
                          </a:solidFill>
                          <a:effectLst/>
                          <a:latin typeface="+mj-lt"/>
                          <a:ea typeface="ＭＳ Ｐゴシック" charset="-128"/>
                          <a:cs typeface="Arial"/>
                        </a:rPr>
                        <a:t>authentic</a:t>
                      </a:r>
                      <a:r>
                        <a:rPr kumimoji="0" lang="es-MX" altLang="es-MX" sz="1000" b="0" i="0" u="none" strike="noStrike" cap="none" normalizeH="0" baseline="0" dirty="0">
                          <a:ln>
                            <a:noFill/>
                          </a:ln>
                          <a:solidFill>
                            <a:srgbClr val="EEECE1"/>
                          </a:solidFill>
                          <a:effectLst/>
                          <a:latin typeface="+mj-lt"/>
                          <a:ea typeface="ＭＳ Ｐゴシック" charset="-128"/>
                          <a:cs typeface="Arial"/>
                        </a:rPr>
                        <a:t> </a:t>
                      </a:r>
                      <a:r>
                        <a:rPr kumimoji="0" lang="es-MX" altLang="es-MX" sz="1000" b="0" i="0" u="none" strike="noStrike" cap="none" normalizeH="0" baseline="0" dirty="0" err="1">
                          <a:ln>
                            <a:noFill/>
                          </a:ln>
                          <a:solidFill>
                            <a:srgbClr val="EEECE1"/>
                          </a:solidFill>
                          <a:effectLst/>
                          <a:latin typeface="+mj-lt"/>
                          <a:ea typeface="ＭＳ Ｐゴシック" charset="-128"/>
                          <a:cs typeface="Arial"/>
                        </a:rPr>
                        <a:t>ideals</a:t>
                      </a:r>
                      <a:endParaRPr kumimoji="0" lang="es-MX" altLang="es-MX" sz="1000" b="0" i="0" u="none" strike="noStrike" cap="none" normalizeH="0" baseline="0" dirty="0">
                        <a:ln>
                          <a:noFill/>
                        </a:ln>
                        <a:solidFill>
                          <a:srgbClr val="EEECE1"/>
                        </a:solidFill>
                        <a:effectLst/>
                        <a:latin typeface="+mj-lt"/>
                        <a:ea typeface="ＭＳ Ｐゴシック" charset="-128"/>
                        <a:cs typeface="Arial"/>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s-MX" altLang="es-MX" sz="1000" b="0" i="0" u="none" strike="noStrike" cap="none" normalizeH="0" baseline="0" dirty="0" err="1">
                          <a:ln>
                            <a:noFill/>
                          </a:ln>
                          <a:solidFill>
                            <a:srgbClr val="EEECE1"/>
                          </a:solidFill>
                          <a:effectLst/>
                          <a:latin typeface="+mj-lt"/>
                          <a:ea typeface="ＭＳ Ｐゴシック" charset="-128"/>
                          <a:cs typeface="Arial"/>
                        </a:rPr>
                        <a:t>To</a:t>
                      </a:r>
                      <a:r>
                        <a:rPr kumimoji="0" lang="es-MX" altLang="es-MX" sz="1000" b="0" i="0" u="none" strike="noStrike" cap="none" normalizeH="0" baseline="0" dirty="0">
                          <a:ln>
                            <a:noFill/>
                          </a:ln>
                          <a:solidFill>
                            <a:srgbClr val="EEECE1"/>
                          </a:solidFill>
                          <a:effectLst/>
                          <a:latin typeface="+mj-lt"/>
                          <a:ea typeface="ＭＳ Ｐゴシック" charset="-128"/>
                          <a:cs typeface="Arial"/>
                        </a:rPr>
                        <a:t> be </a:t>
                      </a:r>
                      <a:r>
                        <a:rPr kumimoji="0" lang="es-MX" altLang="es-MX" sz="1000" b="0" i="0" u="none" strike="noStrike" cap="none" normalizeH="0" baseline="0" dirty="0" err="1">
                          <a:ln>
                            <a:noFill/>
                          </a:ln>
                          <a:solidFill>
                            <a:srgbClr val="EEECE1"/>
                          </a:solidFill>
                          <a:effectLst/>
                          <a:latin typeface="+mj-lt"/>
                          <a:ea typeface="ＭＳ Ｐゴシック" charset="-128"/>
                          <a:cs typeface="Arial"/>
                        </a:rPr>
                        <a:t>Loyal</a:t>
                      </a:r>
                      <a:endParaRPr kumimoji="0" lang="es-MX" altLang="es-MX" sz="1000" b="0" i="0" u="none" strike="noStrike" cap="none" normalizeH="0" baseline="0" dirty="0">
                        <a:ln>
                          <a:noFill/>
                        </a:ln>
                        <a:solidFill>
                          <a:srgbClr val="EEECE1"/>
                        </a:solidFill>
                        <a:effectLst/>
                        <a:latin typeface="+mj-lt"/>
                        <a:ea typeface="ＭＳ Ｐゴシック" charset="-128"/>
                        <a:cs typeface="Arial"/>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pPr>
                      <a:r>
                        <a:rPr kumimoji="0" lang="es-MX" altLang="es-MX" sz="1000" b="0" i="0" u="none" strike="noStrike" cap="none" normalizeH="0" baseline="0" dirty="0" err="1">
                          <a:ln>
                            <a:noFill/>
                          </a:ln>
                          <a:solidFill>
                            <a:srgbClr val="EEECE1"/>
                          </a:solidFill>
                          <a:effectLst/>
                          <a:latin typeface="+mj-lt"/>
                          <a:ea typeface="ＭＳ Ｐゴシック" charset="-128"/>
                          <a:cs typeface="Arial"/>
                        </a:rPr>
                        <a:t>To</a:t>
                      </a:r>
                      <a:r>
                        <a:rPr kumimoji="0" lang="es-MX" altLang="es-MX" sz="1000" b="0" i="0" u="none" strike="noStrike" cap="none" normalizeH="0" baseline="0" dirty="0">
                          <a:ln>
                            <a:noFill/>
                          </a:ln>
                          <a:solidFill>
                            <a:srgbClr val="EEECE1"/>
                          </a:solidFill>
                          <a:effectLst/>
                          <a:latin typeface="+mj-lt"/>
                          <a:ea typeface="ＭＳ Ｐゴシック" charset="-128"/>
                          <a:cs typeface="Arial"/>
                        </a:rPr>
                        <a:t> be </a:t>
                      </a:r>
                      <a:r>
                        <a:rPr kumimoji="0" lang="es-MX" altLang="es-MX" sz="1000" b="0" i="0" u="none" strike="noStrike" cap="none" normalizeH="0" baseline="0" dirty="0" err="1">
                          <a:ln>
                            <a:noFill/>
                          </a:ln>
                          <a:solidFill>
                            <a:srgbClr val="EEECE1"/>
                          </a:solidFill>
                          <a:effectLst/>
                          <a:latin typeface="+mj-lt"/>
                          <a:ea typeface="ＭＳ Ｐゴシック" charset="-128"/>
                          <a:cs typeface="Arial"/>
                        </a:rPr>
                        <a:t>Charmed</a:t>
                      </a:r>
                      <a:endParaRPr kumimoji="0" lang="es-MX" altLang="es-MX" sz="1000" b="0" i="0" u="none" strike="noStrike" cap="none" normalizeH="0" baseline="0" dirty="0">
                        <a:ln>
                          <a:noFill/>
                        </a:ln>
                        <a:solidFill>
                          <a:srgbClr val="EEECE1"/>
                        </a:solidFill>
                        <a:effectLst/>
                        <a:latin typeface="+mj-lt"/>
                        <a:ea typeface="ＭＳ Ｐゴシック" charset="-128"/>
                        <a:cs typeface="Arial"/>
                      </a:endParaRPr>
                    </a:p>
                  </a:txBody>
                  <a:tcPr marT="45727" marB="45727"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72000"/>
                      </a:schemeClr>
                    </a:solidFill>
                  </a:tcPr>
                </a:tc>
                <a:tc>
                  <a:txBody>
                    <a:bodyPr/>
                    <a:lstStyle>
                      <a:lvl1pPr eaLnBrk="0" hangingPunct="0">
                        <a:spcBef>
                          <a:spcPct val="20000"/>
                        </a:spcBef>
                        <a:defRPr sz="2800">
                          <a:solidFill>
                            <a:schemeClr val="tx1"/>
                          </a:solidFill>
                          <a:latin typeface="Arial" panose="020B0604020202020204" pitchFamily="34" charset="0"/>
                          <a:ea typeface="ＭＳ Ｐゴシック" charset="-128"/>
                        </a:defRPr>
                      </a:lvl1pPr>
                      <a:lvl2pPr marL="742950" indent="-285750" eaLnBrk="0" hangingPunct="0">
                        <a:spcBef>
                          <a:spcPct val="20000"/>
                        </a:spcBef>
                        <a:defRPr sz="2400">
                          <a:solidFill>
                            <a:schemeClr val="tx1"/>
                          </a:solidFill>
                          <a:latin typeface="Arial" panose="020B0604020202020204" pitchFamily="34" charset="0"/>
                          <a:ea typeface="ＭＳ Ｐゴシック" charset="-128"/>
                        </a:defRPr>
                      </a:lvl2pPr>
                      <a:lvl3pPr marL="1143000" indent="-228600" eaLnBrk="0" hangingPunct="0">
                        <a:spcBef>
                          <a:spcPct val="20000"/>
                        </a:spcBef>
                        <a:defRPr sz="2000">
                          <a:solidFill>
                            <a:schemeClr val="tx1"/>
                          </a:solidFill>
                          <a:latin typeface="Arial" panose="020B0604020202020204" pitchFamily="34" charset="0"/>
                          <a:ea typeface="ＭＳ Ｐゴシック" charset="-128"/>
                        </a:defRPr>
                      </a:lvl3pPr>
                      <a:lvl4pPr marL="1600200" indent="-228600" eaLnBrk="0" hangingPunct="0">
                        <a:spcBef>
                          <a:spcPct val="20000"/>
                        </a:spcBef>
                        <a:defRPr>
                          <a:solidFill>
                            <a:schemeClr val="tx1"/>
                          </a:solidFill>
                          <a:latin typeface="Arial" panose="020B0604020202020204" pitchFamily="34" charset="0"/>
                          <a:ea typeface="ＭＳ Ｐゴシック" charset="-128"/>
                        </a:defRPr>
                      </a:lvl4pPr>
                      <a:lvl5pPr marL="2057400" indent="-228600" eaLnBrk="0" hangingPunct="0">
                        <a:spcBef>
                          <a:spcPct val="20000"/>
                        </a:spcBef>
                        <a:defRPr>
                          <a:solidFill>
                            <a:schemeClr val="tx1"/>
                          </a:solidFill>
                          <a:latin typeface="Arial" panose="020B0604020202020204" pitchFamily="34" charset="0"/>
                          <a:ea typeface="ＭＳ Ｐゴシック"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s-MX" sz="1000" b="0" i="0" u="sng" strike="noStrike" cap="none" normalizeH="0" baseline="0" dirty="0">
                          <a:ln>
                            <a:noFill/>
                          </a:ln>
                          <a:solidFill>
                            <a:srgbClr val="EEECE1"/>
                          </a:solidFill>
                          <a:effectLst/>
                          <a:latin typeface="+mj-lt"/>
                          <a:ea typeface="ＭＳ Ｐゴシック" charset="-128"/>
                          <a:cs typeface="Arial"/>
                        </a:rPr>
                        <a:t>Long Range Goal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s-MX" sz="1000" b="0" i="0" u="none" strike="noStrike" cap="none" normalizeH="0" baseline="0" dirty="0">
                          <a:ln>
                            <a:noFill/>
                          </a:ln>
                          <a:solidFill>
                            <a:srgbClr val="EEECE1"/>
                          </a:solidFill>
                          <a:effectLst/>
                          <a:latin typeface="+mj-lt"/>
                          <a:ea typeface="ＭＳ Ｐゴシック" charset="-128"/>
                          <a:cs typeface="Arial"/>
                        </a:rPr>
                        <a:t>Become a recognized and well established Tequila premium brand in a global consumer market</a:t>
                      </a:r>
                    </a:p>
                  </a:txBody>
                  <a:tcPr marT="45727" marB="45727"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72000"/>
                      </a:schemeClr>
                    </a:solidFill>
                  </a:tcPr>
                </a:tc>
                <a:extLst>
                  <a:ext uri="{0D108BD9-81ED-4DB2-BD59-A6C34878D82A}">
                    <a16:rowId xmlns:a16="http://schemas.microsoft.com/office/drawing/2014/main" val="1624941554"/>
                  </a:ext>
                </a:extLst>
              </a:tr>
              <a:tr h="1130640">
                <a:tc>
                  <a:txBody>
                    <a:bodyPr/>
                    <a:lstStyle>
                      <a:lvl1pPr eaLnBrk="0" hangingPunct="0">
                        <a:spcBef>
                          <a:spcPct val="20000"/>
                        </a:spcBef>
                        <a:defRPr sz="2800">
                          <a:solidFill>
                            <a:schemeClr val="tx1"/>
                          </a:solidFill>
                          <a:latin typeface="Arial" panose="020B0604020202020204" pitchFamily="34" charset="0"/>
                          <a:ea typeface="ＭＳ Ｐゴシック" charset="-128"/>
                        </a:defRPr>
                      </a:lvl1pPr>
                      <a:lvl2pPr marL="742950" indent="-285750" eaLnBrk="0" hangingPunct="0">
                        <a:spcBef>
                          <a:spcPct val="20000"/>
                        </a:spcBef>
                        <a:defRPr sz="2400">
                          <a:solidFill>
                            <a:schemeClr val="tx1"/>
                          </a:solidFill>
                          <a:latin typeface="Arial" panose="020B0604020202020204" pitchFamily="34" charset="0"/>
                          <a:ea typeface="ＭＳ Ｐゴシック" charset="-128"/>
                        </a:defRPr>
                      </a:lvl2pPr>
                      <a:lvl3pPr marL="1143000" indent="-228600" eaLnBrk="0" hangingPunct="0">
                        <a:spcBef>
                          <a:spcPct val="20000"/>
                        </a:spcBef>
                        <a:defRPr sz="2000">
                          <a:solidFill>
                            <a:schemeClr val="tx1"/>
                          </a:solidFill>
                          <a:latin typeface="Arial" panose="020B0604020202020204" pitchFamily="34" charset="0"/>
                          <a:ea typeface="ＭＳ Ｐゴシック" charset="-128"/>
                        </a:defRPr>
                      </a:lvl3pPr>
                      <a:lvl4pPr marL="1600200" indent="-228600" eaLnBrk="0" hangingPunct="0">
                        <a:spcBef>
                          <a:spcPct val="20000"/>
                        </a:spcBef>
                        <a:defRPr>
                          <a:solidFill>
                            <a:schemeClr val="tx1"/>
                          </a:solidFill>
                          <a:latin typeface="Arial" panose="020B0604020202020204" pitchFamily="34" charset="0"/>
                          <a:ea typeface="ＭＳ Ｐゴシック" charset="-128"/>
                        </a:defRPr>
                      </a:lvl4pPr>
                      <a:lvl5pPr marL="2057400" indent="-228600" eaLnBrk="0" hangingPunct="0">
                        <a:spcBef>
                          <a:spcPct val="20000"/>
                        </a:spcBef>
                        <a:defRPr>
                          <a:solidFill>
                            <a:schemeClr val="tx1"/>
                          </a:solidFill>
                          <a:latin typeface="Arial" panose="020B0604020202020204" pitchFamily="34" charset="0"/>
                          <a:ea typeface="ＭＳ Ｐゴシック"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s-MX" sz="1000" b="0" i="0" u="sng" strike="noStrike" cap="none" normalizeH="0" baseline="0" dirty="0">
                          <a:ln>
                            <a:noFill/>
                          </a:ln>
                          <a:solidFill>
                            <a:srgbClr val="EEECE1"/>
                          </a:solidFill>
                          <a:effectLst/>
                          <a:latin typeface="+mj-lt"/>
                          <a:ea typeface="ＭＳ Ｐゴシック" charset="-128"/>
                          <a:cs typeface="Arial"/>
                        </a:rPr>
                        <a:t>Core Purpose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s-MX" sz="1000" b="0" i="0" u="none" strike="noStrike" cap="none" normalizeH="0" baseline="0" dirty="0">
                          <a:ln>
                            <a:noFill/>
                          </a:ln>
                          <a:solidFill>
                            <a:srgbClr val="AD6F47"/>
                          </a:solidFill>
                          <a:effectLst/>
                          <a:latin typeface="+mj-lt"/>
                          <a:ea typeface="ＭＳ Ｐゴシック" charset="-128"/>
                          <a:cs typeface="Arial"/>
                        </a:rPr>
                        <a:t>Being the  real premium Tequila  in small batches with an artisanal process.</a:t>
                      </a:r>
                    </a:p>
                  </a:txBody>
                  <a:tcPr marT="45727" marB="45727"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72000"/>
                      </a:schemeClr>
                    </a:solidFill>
                  </a:tcPr>
                </a:tc>
                <a:tc>
                  <a:txBody>
                    <a:bodyPr/>
                    <a:lstStyle>
                      <a:lvl1pPr eaLnBrk="0" hangingPunct="0">
                        <a:spcBef>
                          <a:spcPct val="20000"/>
                        </a:spcBef>
                        <a:defRPr sz="2800">
                          <a:solidFill>
                            <a:schemeClr val="tx1"/>
                          </a:solidFill>
                          <a:latin typeface="Arial" panose="020B0604020202020204" pitchFamily="34" charset="0"/>
                          <a:ea typeface="ＭＳ Ｐゴシック" charset="-128"/>
                        </a:defRPr>
                      </a:lvl1pPr>
                      <a:lvl2pPr marL="742950" indent="-285750" eaLnBrk="0" hangingPunct="0">
                        <a:spcBef>
                          <a:spcPct val="20000"/>
                        </a:spcBef>
                        <a:defRPr sz="2400">
                          <a:solidFill>
                            <a:schemeClr val="tx1"/>
                          </a:solidFill>
                          <a:latin typeface="Arial" panose="020B0604020202020204" pitchFamily="34" charset="0"/>
                          <a:ea typeface="ＭＳ Ｐゴシック" charset="-128"/>
                        </a:defRPr>
                      </a:lvl2pPr>
                      <a:lvl3pPr marL="1143000" indent="-228600" eaLnBrk="0" hangingPunct="0">
                        <a:spcBef>
                          <a:spcPct val="20000"/>
                        </a:spcBef>
                        <a:defRPr sz="2000">
                          <a:solidFill>
                            <a:schemeClr val="tx1"/>
                          </a:solidFill>
                          <a:latin typeface="Arial" panose="020B0604020202020204" pitchFamily="34" charset="0"/>
                          <a:ea typeface="ＭＳ Ｐゴシック" charset="-128"/>
                        </a:defRPr>
                      </a:lvl3pPr>
                      <a:lvl4pPr marL="1600200" indent="-228600" eaLnBrk="0" hangingPunct="0">
                        <a:spcBef>
                          <a:spcPct val="20000"/>
                        </a:spcBef>
                        <a:defRPr>
                          <a:solidFill>
                            <a:schemeClr val="tx1"/>
                          </a:solidFill>
                          <a:latin typeface="Arial" panose="020B0604020202020204" pitchFamily="34" charset="0"/>
                          <a:ea typeface="ＭＳ Ｐゴシック" charset="-128"/>
                        </a:defRPr>
                      </a:lvl4pPr>
                      <a:lvl5pPr marL="2057400" indent="-228600" eaLnBrk="0" hangingPunct="0">
                        <a:spcBef>
                          <a:spcPct val="20000"/>
                        </a:spcBef>
                        <a:defRPr>
                          <a:solidFill>
                            <a:schemeClr val="tx1"/>
                          </a:solidFill>
                          <a:latin typeface="Arial" panose="020B0604020202020204" pitchFamily="34" charset="0"/>
                          <a:ea typeface="ＭＳ Ｐゴシック" charset="-128"/>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ＭＳ Ｐゴシック" charset="-128"/>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s-MX" sz="1000" b="0" i="0" u="sng" strike="noStrike" cap="none" normalizeH="0" baseline="0" dirty="0">
                          <a:ln>
                            <a:noFill/>
                          </a:ln>
                          <a:solidFill>
                            <a:srgbClr val="EEECE1"/>
                          </a:solidFill>
                          <a:effectLst/>
                          <a:latin typeface="+mj-lt"/>
                          <a:ea typeface="ＭＳ Ｐゴシック" charset="-128"/>
                          <a:cs typeface="Arial"/>
                        </a:rPr>
                        <a:t>Image &amp; Description</a:t>
                      </a:r>
                      <a:r>
                        <a:rPr kumimoji="0" lang="en-US" altLang="es-MX" sz="1000" b="0" i="0" u="sng" strike="noStrike" cap="none" normalizeH="0" baseline="0" dirty="0">
                          <a:ln>
                            <a:noFill/>
                          </a:ln>
                          <a:solidFill>
                            <a:srgbClr val="AD6F47"/>
                          </a:solidFill>
                          <a:effectLst/>
                          <a:latin typeface="+mj-lt"/>
                          <a:ea typeface="ＭＳ Ｐゴシック" charset="-128"/>
                          <a:cs typeface="Arial"/>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s-MX" sz="1000" b="0" i="0" u="none" strike="noStrike" cap="none" normalizeH="0" baseline="0" dirty="0">
                          <a:ln>
                            <a:noFill/>
                          </a:ln>
                          <a:solidFill>
                            <a:srgbClr val="AD6F47"/>
                          </a:solidFill>
                          <a:effectLst/>
                          <a:latin typeface="+mj-lt"/>
                          <a:ea typeface="ＭＳ Ｐゴシック" charset="-128"/>
                          <a:cs typeface="Arial"/>
                        </a:rPr>
                        <a:t>Square art bottle made  through an artisanal glass process, with a handcrafted leather label which express the soul of the brand, and it incorporates both history and the trend to the craft and originality</a:t>
                      </a:r>
                    </a:p>
                  </a:txBody>
                  <a:tcPr marT="45727" marB="45727"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72000"/>
                      </a:schemeClr>
                    </a:solidFill>
                  </a:tcPr>
                </a:tc>
                <a:extLst>
                  <a:ext uri="{0D108BD9-81ED-4DB2-BD59-A6C34878D82A}">
                    <a16:rowId xmlns:a16="http://schemas.microsoft.com/office/drawing/2014/main" val="458206050"/>
                  </a:ext>
                </a:extLst>
              </a:tr>
            </a:tbl>
          </a:graphicData>
        </a:graphic>
      </p:graphicFrame>
    </p:spTree>
    <p:extLst>
      <p:ext uri="{BB962C8B-B14F-4D97-AF65-F5344CB8AC3E}">
        <p14:creationId xmlns:p14="http://schemas.microsoft.com/office/powerpoint/2010/main" val="1831645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0.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14926509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3"/>
          <p:cNvSpPr>
            <a:spLocks/>
          </p:cNvSpPr>
          <p:nvPr/>
        </p:nvSpPr>
        <p:spPr bwMode="auto">
          <a:xfrm>
            <a:off x="661459" y="1034317"/>
            <a:ext cx="3127375" cy="6155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Lst>
        </p:spPr>
        <p:txBody>
          <a:bodyPr wrap="square" lIns="0" tIns="0" rIns="0" bIns="0">
            <a:spAutoFit/>
          </a:bodyPr>
          <a:lstStyle/>
          <a:p>
            <a:pPr eaLnBrk="1" hangingPunct="1"/>
            <a:r>
              <a:rPr lang="en-US" sz="2000" dirty="0">
                <a:solidFill>
                  <a:srgbClr val="EEECE1"/>
                </a:solidFill>
                <a:latin typeface="Helvetica" panose="020B0604020202020204" pitchFamily="34" charset="0"/>
                <a:ea typeface="MS PGothic" charset="0"/>
                <a:cs typeface="Helvetica" panose="020B0604020202020204" pitchFamily="34" charset="0"/>
                <a:sym typeface="Helvetica" charset="0"/>
              </a:rPr>
              <a:t>Singular &amp; </a:t>
            </a:r>
            <a:r>
              <a:rPr lang="en-US" sz="2000" dirty="0" err="1">
                <a:solidFill>
                  <a:srgbClr val="EEECE1"/>
                </a:solidFill>
                <a:latin typeface="Helvetica" panose="020B0604020202020204" pitchFamily="34" charset="0"/>
                <a:ea typeface="MS PGothic" charset="0"/>
                <a:cs typeface="Helvetica" panose="020B0604020202020204" pitchFamily="34" charset="0"/>
                <a:sym typeface="Helvetica" charset="0"/>
              </a:rPr>
              <a:t>Ownable</a:t>
            </a:r>
            <a:r>
              <a:rPr lang="en-US" sz="2000" dirty="0">
                <a:solidFill>
                  <a:srgbClr val="EEECE1"/>
                </a:solidFill>
                <a:latin typeface="Helvetica" panose="020B0604020202020204" pitchFamily="34" charset="0"/>
                <a:ea typeface="MS PGothic" charset="0"/>
                <a:cs typeface="Helvetica" panose="020B0604020202020204" pitchFamily="34" charset="0"/>
                <a:sym typeface="Helvetica" charset="0"/>
              </a:rPr>
              <a:t> Brand Benefit (SOBB)</a:t>
            </a:r>
          </a:p>
        </p:txBody>
      </p:sp>
      <p:sp>
        <p:nvSpPr>
          <p:cNvPr id="4" name="Rectangle 3"/>
          <p:cNvSpPr txBox="1">
            <a:spLocks noChangeArrowheads="1"/>
          </p:cNvSpPr>
          <p:nvPr/>
        </p:nvSpPr>
        <p:spPr>
          <a:xfrm>
            <a:off x="574158" y="2158346"/>
            <a:ext cx="3807343" cy="413404"/>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nSpc>
                <a:spcPct val="80000"/>
              </a:lnSpc>
              <a:defRPr/>
            </a:pPr>
            <a:r>
              <a:rPr lang="en-US" sz="2800" b="1" dirty="0">
                <a:solidFill>
                  <a:srgbClr val="AD6F47"/>
                </a:solidFill>
                <a:latin typeface="+mj-lt"/>
                <a:cs typeface="Arial"/>
                <a:sym typeface="Calibri" panose="020F0502020204030204" pitchFamily="34" charset="0"/>
              </a:rPr>
              <a:t>“A true symbol of Mexico”</a:t>
            </a:r>
          </a:p>
        </p:txBody>
      </p:sp>
      <p:pic>
        <p:nvPicPr>
          <p:cNvPr id="5" name="Picture 2" descr="http://globalcomment.com/wp-content/uploads/2009/12/iStock_000004727876XSmall.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4450292" y="1247857"/>
            <a:ext cx="3069166" cy="197215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1511533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extLst>
      <p:ext uri="{BB962C8B-B14F-4D97-AF65-F5344CB8AC3E}">
        <p14:creationId xmlns:p14="http://schemas.microsoft.com/office/powerpoint/2010/main" val="7902940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CuadroTexto 1"/>
          <p:cNvSpPr txBox="1"/>
          <p:nvPr/>
        </p:nvSpPr>
        <p:spPr>
          <a:xfrm>
            <a:off x="1419446" y="2115529"/>
            <a:ext cx="6305107" cy="1300997"/>
          </a:xfrm>
          <a:prstGeom prst="rect">
            <a:avLst/>
          </a:prstGeom>
          <a:noFill/>
        </p:spPr>
        <p:txBody>
          <a:bodyPr wrap="square" rtlCol="0">
            <a:spAutoFit/>
          </a:bodyPr>
          <a:lstStyle/>
          <a:p>
            <a:pPr algn="ctr">
              <a:lnSpc>
                <a:spcPct val="110000"/>
              </a:lnSpc>
            </a:pPr>
            <a:r>
              <a:rPr lang="en-GB" sz="2000" b="1" i="1" dirty="0">
                <a:solidFill>
                  <a:schemeClr val="bg1"/>
                </a:solidFill>
                <a:ea typeface="ヒラギノ角ゴ ProN W3" charset="0"/>
                <a:cs typeface="Arial"/>
              </a:rPr>
              <a:t>Los </a:t>
            </a:r>
            <a:r>
              <a:rPr lang="en-GB" sz="2000" b="1" i="1" dirty="0" err="1">
                <a:solidFill>
                  <a:schemeClr val="bg1"/>
                </a:solidFill>
                <a:ea typeface="ヒラギノ角ゴ ProN W3" charset="0"/>
                <a:cs typeface="Arial"/>
              </a:rPr>
              <a:t>Arango</a:t>
            </a:r>
            <a:r>
              <a:rPr lang="en-GB" sz="2000" b="1" i="1" dirty="0">
                <a:solidFill>
                  <a:schemeClr val="bg1"/>
                </a:solidFill>
                <a:ea typeface="ヒラギノ角ゴ ProN W3" charset="0"/>
                <a:cs typeface="Arial"/>
              </a:rPr>
              <a:t> is a true symbol of Mexico. </a:t>
            </a:r>
            <a:br>
              <a:rPr lang="en-GB" sz="1400" b="1" i="1" dirty="0">
                <a:solidFill>
                  <a:srgbClr val="AD6F47"/>
                </a:solidFill>
                <a:ea typeface="ヒラギノ角ゴ ProN W3" charset="0"/>
                <a:cs typeface="Arial"/>
              </a:rPr>
            </a:br>
            <a:r>
              <a:rPr lang="en-GB" sz="1400" b="1" i="1" dirty="0">
                <a:solidFill>
                  <a:srgbClr val="AD6F47"/>
                </a:solidFill>
                <a:ea typeface="ヒラギノ角ゴ ProN W3" charset="0"/>
                <a:cs typeface="Arial"/>
              </a:rPr>
              <a:t>This authentic artisanal premium tequila with a revolutionary heritage is for seekers of quality and lovers of meaningful experiences.</a:t>
            </a:r>
            <a:endParaRPr lang="en-US" sz="1200" dirty="0">
              <a:solidFill>
                <a:srgbClr val="AD6F47"/>
              </a:solidFill>
              <a:ea typeface="ヒラギノ角ゴ ProN W3" charset="0"/>
              <a:cs typeface="Arial"/>
            </a:endParaRPr>
          </a:p>
          <a:p>
            <a:pPr algn="ctr">
              <a:lnSpc>
                <a:spcPct val="110000"/>
              </a:lnSpc>
            </a:pPr>
            <a:endParaRPr lang="en-US" sz="1200" dirty="0">
              <a:solidFill>
                <a:srgbClr val="AD6F47"/>
              </a:solidFill>
              <a:ea typeface="ヒラギノ角ゴ ProN W3" charset="0"/>
              <a:cs typeface="Arial"/>
            </a:endParaRPr>
          </a:p>
          <a:p>
            <a:pPr algn="ctr">
              <a:lnSpc>
                <a:spcPct val="110000"/>
              </a:lnSpc>
            </a:pPr>
            <a:r>
              <a:rPr lang="en-GB" sz="1200" dirty="0">
                <a:solidFill>
                  <a:srgbClr val="AD6F47"/>
                </a:solidFill>
                <a:ea typeface="ヒラギノ角ゴ ProN W3" charset="0"/>
                <a:cs typeface="Arial"/>
              </a:rPr>
              <a:t>	</a:t>
            </a:r>
          </a:p>
        </p:txBody>
      </p:sp>
      <p:sp>
        <p:nvSpPr>
          <p:cNvPr id="3" name="Título 1"/>
          <p:cNvSpPr txBox="1">
            <a:spLocks/>
          </p:cNvSpPr>
          <p:nvPr/>
        </p:nvSpPr>
        <p:spPr>
          <a:xfrm>
            <a:off x="2685803" y="1300754"/>
            <a:ext cx="3719229" cy="424101"/>
          </a:xfrm>
          <a:prstGeom prst="rect">
            <a:avLst/>
          </a:prstGeom>
        </p:spPr>
        <p:txBody>
          <a:bodyPr vert="horz" lIns="91420" tIns="45710" rIns="91420" bIns="45710" rtlCol="0" anchor="ctr">
            <a:noAutofit/>
          </a:bodyPr>
          <a:lstStyle>
            <a:lvl1pPr algn="ctr" defTabSz="457100" rtl="0" eaLnBrk="1" latinLnBrk="0" hangingPunct="1">
              <a:spcBef>
                <a:spcPct val="0"/>
              </a:spcBef>
              <a:buNone/>
              <a:defRPr sz="4400" kern="1200">
                <a:solidFill>
                  <a:schemeClr val="tx1"/>
                </a:solidFill>
                <a:latin typeface="+mj-lt"/>
                <a:ea typeface="+mj-ea"/>
                <a:cs typeface="+mj-cs"/>
              </a:defRPr>
            </a:lvl1pPr>
          </a:lstStyle>
          <a:p>
            <a:r>
              <a:rPr lang="en-GB" sz="2400" b="1" dirty="0">
                <a:solidFill>
                  <a:schemeClr val="bg2"/>
                </a:solidFill>
                <a:latin typeface="Helvetica" panose="020B0604020202020204" pitchFamily="34" charset="0"/>
                <a:ea typeface="MS PGothic" charset="0"/>
                <a:cs typeface="Helvetica" panose="020B0604020202020204" pitchFamily="34" charset="0"/>
                <a:sym typeface="Helvetica" charset="0"/>
              </a:rPr>
              <a:t>BRAND POSITIONING</a:t>
            </a:r>
            <a:endParaRPr lang="en-US" sz="2400" b="1" dirty="0">
              <a:solidFill>
                <a:schemeClr val="bg2"/>
              </a:solidFill>
              <a:latin typeface="Helvetica" panose="020B0604020202020204" pitchFamily="34" charset="0"/>
              <a:ea typeface="MS PGothic" charset="0"/>
              <a:cs typeface="Helvetica" panose="020B0604020202020204" pitchFamily="34" charset="0"/>
              <a:sym typeface="Helvetica" charset="0"/>
            </a:endParaRPr>
          </a:p>
        </p:txBody>
      </p:sp>
    </p:spTree>
    <p:extLst>
      <p:ext uri="{BB962C8B-B14F-4D97-AF65-F5344CB8AC3E}">
        <p14:creationId xmlns:p14="http://schemas.microsoft.com/office/powerpoint/2010/main" val="3313174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txBox="1">
            <a:spLocks noChangeArrowheads="1"/>
          </p:cNvSpPr>
          <p:nvPr/>
        </p:nvSpPr>
        <p:spPr>
          <a:xfrm>
            <a:off x="904875" y="1032589"/>
            <a:ext cx="3735918" cy="246221"/>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1600" dirty="0">
                <a:solidFill>
                  <a:schemeClr val="bg2"/>
                </a:solidFill>
                <a:latin typeface="Helvetica" panose="020B0604020202020204" pitchFamily="34" charset="0"/>
                <a:ea typeface="MS PGothic" charset="0"/>
                <a:cs typeface="Helvetica" panose="020B0604020202020204" pitchFamily="34" charset="0"/>
              </a:rPr>
              <a:t>Brand – Positioning Summary</a:t>
            </a:r>
          </a:p>
        </p:txBody>
      </p:sp>
      <p:graphicFrame>
        <p:nvGraphicFramePr>
          <p:cNvPr id="4" name="Group 3"/>
          <p:cNvGraphicFramePr>
            <a:graphicFrameLocks/>
          </p:cNvGraphicFramePr>
          <p:nvPr>
            <p:extLst>
              <p:ext uri="{D42A27DB-BD31-4B8C-83A1-F6EECF244321}">
                <p14:modId xmlns:p14="http://schemas.microsoft.com/office/powerpoint/2010/main" val="774490750"/>
              </p:ext>
            </p:extLst>
          </p:nvPr>
        </p:nvGraphicFramePr>
        <p:xfrm>
          <a:off x="904875" y="1439106"/>
          <a:ext cx="7395634" cy="2075676"/>
        </p:xfrm>
        <a:graphic>
          <a:graphicData uri="http://schemas.openxmlformats.org/drawingml/2006/table">
            <a:tbl>
              <a:tblPr/>
              <a:tblGrid>
                <a:gridCol w="3688292">
                  <a:extLst>
                    <a:ext uri="{9D8B030D-6E8A-4147-A177-3AD203B41FA5}">
                      <a16:colId xmlns:a16="http://schemas.microsoft.com/office/drawing/2014/main" val="20000"/>
                    </a:ext>
                  </a:extLst>
                </a:gridCol>
                <a:gridCol w="3707342">
                  <a:extLst>
                    <a:ext uri="{9D8B030D-6E8A-4147-A177-3AD203B41FA5}">
                      <a16:colId xmlns:a16="http://schemas.microsoft.com/office/drawing/2014/main" val="20001"/>
                    </a:ext>
                  </a:extLst>
                </a:gridCol>
              </a:tblGrid>
              <a:tr h="56183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Consumer Insight: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rgbClr val="AD6F47"/>
                          </a:solidFill>
                          <a:effectLst/>
                          <a:latin typeface="+mj-lt"/>
                          <a:ea typeface="ＭＳ Ｐゴシック" charset="0"/>
                          <a:cs typeface="Arial"/>
                        </a:rPr>
                        <a:t>The experiences that  connect with me are the ones I keep and look to repeat.</a:t>
                      </a: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Why is this relevant to the brand?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rgbClr val="AD6F47"/>
                          </a:solidFill>
                          <a:effectLst/>
                          <a:latin typeface="+mj-lt"/>
                          <a:ea typeface="ＭＳ Ｐゴシック" charset="0"/>
                          <a:cs typeface="Arial"/>
                        </a:rPr>
                        <a:t>Because its why I would prefer to choose tequila Los </a:t>
                      </a:r>
                      <a:r>
                        <a:rPr kumimoji="0" lang="en-US" sz="900" b="0" i="0" u="none" strike="noStrike" cap="none" normalizeH="0" baseline="0" dirty="0" err="1">
                          <a:ln>
                            <a:noFill/>
                          </a:ln>
                          <a:solidFill>
                            <a:srgbClr val="AD6F47"/>
                          </a:solidFill>
                          <a:effectLst/>
                          <a:latin typeface="+mj-lt"/>
                          <a:ea typeface="ＭＳ Ｐゴシック" charset="0"/>
                          <a:cs typeface="Arial"/>
                        </a:rPr>
                        <a:t>Arango</a:t>
                      </a:r>
                      <a:r>
                        <a:rPr kumimoji="0" lang="en-US" sz="900" b="0" i="0" u="none" strike="noStrike" cap="none" normalizeH="0" baseline="0" dirty="0">
                          <a:ln>
                            <a:noFill/>
                          </a:ln>
                          <a:solidFill>
                            <a:srgbClr val="AD6F47"/>
                          </a:solidFill>
                          <a:effectLst/>
                          <a:latin typeface="+mj-lt"/>
                          <a:ea typeface="ＭＳ Ｐゴシック" charset="0"/>
                          <a:cs typeface="Arial"/>
                        </a:rPr>
                        <a:t> before another drink</a:t>
                      </a: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extLst>
                  <a:ext uri="{0D108BD9-81ED-4DB2-BD59-A6C34878D82A}">
                    <a16:rowId xmlns:a16="http://schemas.microsoft.com/office/drawing/2014/main" val="10000"/>
                  </a:ext>
                </a:extLst>
              </a:tr>
              <a:tr h="40259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Brand Essence/ Character: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rgbClr val="AD6F47"/>
                          </a:solidFill>
                          <a:effectLst/>
                          <a:latin typeface="+mj-lt"/>
                          <a:ea typeface="ＭＳ Ｐゴシック" charset="0"/>
                          <a:cs typeface="Arial"/>
                        </a:rPr>
                        <a:t>Encourage to defend your true value</a:t>
                      </a: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SOBB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rgbClr val="AD6F47"/>
                          </a:solidFill>
                          <a:effectLst/>
                          <a:latin typeface="+mj-lt"/>
                          <a:ea typeface="ＭＳ Ｐゴシック" charset="0"/>
                          <a:cs typeface="Arial"/>
                        </a:rPr>
                        <a:t>A true symbol of the </a:t>
                      </a:r>
                      <a:r>
                        <a:rPr kumimoji="0" lang="en-US" sz="900" b="0" i="0" u="none" strike="noStrike" cap="none" normalizeH="0" baseline="0" dirty="0" err="1">
                          <a:ln>
                            <a:noFill/>
                          </a:ln>
                          <a:solidFill>
                            <a:srgbClr val="AD6F47"/>
                          </a:solidFill>
                          <a:effectLst/>
                          <a:latin typeface="+mj-lt"/>
                          <a:ea typeface="ＭＳ Ｐゴシック" charset="0"/>
                          <a:cs typeface="Arial"/>
                        </a:rPr>
                        <a:t>mexican</a:t>
                      </a:r>
                      <a:r>
                        <a:rPr kumimoji="0" lang="en-US" sz="900" b="0" i="0" u="none" strike="noStrike" cap="none" normalizeH="0" baseline="0" dirty="0">
                          <a:ln>
                            <a:noFill/>
                          </a:ln>
                          <a:solidFill>
                            <a:srgbClr val="AD6F47"/>
                          </a:solidFill>
                          <a:effectLst/>
                          <a:latin typeface="+mj-lt"/>
                          <a:ea typeface="ＭＳ Ｐゴシック" charset="0"/>
                          <a:cs typeface="Arial"/>
                        </a:rPr>
                        <a:t> land </a:t>
                      </a: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extLst>
                  <a:ext uri="{0D108BD9-81ED-4DB2-BD59-A6C34878D82A}">
                    <a16:rowId xmlns:a16="http://schemas.microsoft.com/office/drawing/2014/main" val="10001"/>
                  </a:ext>
                </a:extLst>
              </a:tr>
              <a:tr h="63935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Brand Personality:</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900" b="0" i="0" u="none" strike="noStrike" cap="none" normalizeH="0" baseline="0" dirty="0">
                          <a:ln>
                            <a:noFill/>
                          </a:ln>
                          <a:solidFill>
                            <a:srgbClr val="AD6F47"/>
                          </a:solidFill>
                          <a:effectLst/>
                          <a:latin typeface="+mj-lt"/>
                          <a:ea typeface="ＭＳ Ｐゴシック" charset="0"/>
                          <a:cs typeface="Arial"/>
                        </a:rPr>
                        <a:t>Defender, </a:t>
                      </a:r>
                      <a:r>
                        <a:rPr lang="en-US" altLang="es-MX" sz="900" dirty="0">
                          <a:solidFill>
                            <a:srgbClr val="AD6F47"/>
                          </a:solidFill>
                          <a:latin typeface="+mj-lt"/>
                          <a:ea typeface="MS PGothic" panose="020B0600070205080204" pitchFamily="34" charset="-128"/>
                          <a:cs typeface="Arial"/>
                          <a:sym typeface="Helvetica" panose="020B0604020202020204" pitchFamily="34" charset="0"/>
                        </a:rPr>
                        <a:t>Passionate, Genuine, Fearless, Self-reliant, Independent, Revolutionary</a:t>
                      </a:r>
                      <a:endParaRPr kumimoji="0" lang="en-US" sz="900" b="0" i="0" u="none" strike="noStrike" cap="none" normalizeH="0" baseline="0" dirty="0">
                        <a:ln>
                          <a:noFill/>
                        </a:ln>
                        <a:solidFill>
                          <a:srgbClr val="AD6F47"/>
                        </a:solidFill>
                        <a:effectLst/>
                        <a:latin typeface="+mj-lt"/>
                        <a:ea typeface="ＭＳ Ｐゴシック" charset="0"/>
                        <a:cs typeface="Arial"/>
                      </a:endParaRP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Brand Positioning Statement</a:t>
                      </a:r>
                    </a:p>
                    <a:p>
                      <a:pPr marL="0" marR="0" lvl="0" indent="0" algn="l" defTabSz="914400" rtl="0" eaLnBrk="1" fontAlgn="base" latinLnBrk="0" hangingPunct="1">
                        <a:lnSpc>
                          <a:spcPct val="100000"/>
                        </a:lnSpc>
                        <a:spcBef>
                          <a:spcPct val="20000"/>
                        </a:spcBef>
                        <a:spcAft>
                          <a:spcPct val="0"/>
                        </a:spcAft>
                        <a:buClrTx/>
                        <a:buSzTx/>
                        <a:buFontTx/>
                        <a:buNone/>
                        <a:tabLst/>
                      </a:pPr>
                      <a:r>
                        <a:rPr lang="en-US" sz="900" dirty="0">
                          <a:solidFill>
                            <a:srgbClr val="AD6F47"/>
                          </a:solidFill>
                          <a:latin typeface="+mj-lt"/>
                          <a:cs typeface="Arial" panose="020B0604020202020204" pitchFamily="34" charset="0"/>
                        </a:rPr>
                        <a:t>Los Arango is a true symbol of Mexico. This authentic artisanal premium tequila with a revolutionary heritage is for seekers of quality and lovers of meaningful experiences</a:t>
                      </a:r>
                      <a:endParaRPr kumimoji="0" lang="en-US" sz="900" b="1" i="0" u="none" strike="noStrike" cap="none" normalizeH="0" baseline="0" dirty="0">
                        <a:ln>
                          <a:noFill/>
                        </a:ln>
                        <a:solidFill>
                          <a:srgbClr val="AD6F47"/>
                        </a:solidFill>
                        <a:effectLst/>
                        <a:latin typeface="+mj-lt"/>
                        <a:ea typeface="ＭＳ Ｐゴシック" charset="0"/>
                        <a:cs typeface="Arial" panose="020B0604020202020204" pitchFamily="34" charset="0"/>
                      </a:endParaRP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extLst>
                  <a:ext uri="{0D108BD9-81ED-4DB2-BD59-A6C34878D82A}">
                    <a16:rowId xmlns:a16="http://schemas.microsoft.com/office/drawing/2014/main" val="10002"/>
                  </a:ext>
                </a:extLst>
              </a:tr>
              <a:tr h="44840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What do target consumers think/do now?</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altLang="es-MX" sz="900" b="0" i="0" u="none" strike="noStrike" cap="none" normalizeH="0" baseline="0" dirty="0">
                          <a:ln>
                            <a:noFill/>
                          </a:ln>
                          <a:solidFill>
                            <a:srgbClr val="AD6F47"/>
                          </a:solidFill>
                          <a:effectLst/>
                          <a:latin typeface="+mj-lt"/>
                          <a:ea typeface="MS PGothic" panose="020B0600070205080204" pitchFamily="34" charset="-128"/>
                          <a:cs typeface="Arial"/>
                        </a:rPr>
                        <a:t>Is real good for margaritas and lemon shots </a:t>
                      </a:r>
                      <a:endParaRPr kumimoji="0" lang="en-US" sz="900" b="0" i="0" u="none" strike="noStrike" cap="none" normalizeH="0" baseline="0" dirty="0">
                        <a:ln>
                          <a:noFill/>
                        </a:ln>
                        <a:solidFill>
                          <a:srgbClr val="AD6F47"/>
                        </a:solidFill>
                        <a:effectLst/>
                        <a:latin typeface="+mj-lt"/>
                        <a:ea typeface="ＭＳ Ｐゴシック" charset="0"/>
                        <a:cs typeface="Arial"/>
                      </a:endParaRP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1" i="0" u="none" strike="noStrike" cap="none" normalizeH="0" baseline="0" dirty="0">
                          <a:ln>
                            <a:noFill/>
                          </a:ln>
                          <a:solidFill>
                            <a:schemeClr val="bg1"/>
                          </a:solidFill>
                          <a:effectLst/>
                          <a:latin typeface="+mj-lt"/>
                          <a:ea typeface="ＭＳ Ｐゴシック" charset="0"/>
                          <a:cs typeface="Arial"/>
                        </a:rPr>
                        <a:t>What do we want target consumers to do in the future?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900" b="0" i="0" u="none" strike="noStrike" cap="none" normalizeH="0" baseline="0" dirty="0">
                          <a:ln>
                            <a:noFill/>
                          </a:ln>
                          <a:solidFill>
                            <a:srgbClr val="AD6F47"/>
                          </a:solidFill>
                          <a:effectLst/>
                          <a:latin typeface="+mj-lt"/>
                          <a:ea typeface="ＭＳ Ｐゴシック" charset="0"/>
                          <a:cs typeface="Arial"/>
                        </a:rPr>
                        <a:t>Los </a:t>
                      </a:r>
                      <a:r>
                        <a:rPr kumimoji="0" lang="en-US" sz="900" b="0" i="0" u="none" strike="noStrike" cap="none" normalizeH="0" baseline="0" dirty="0" err="1">
                          <a:ln>
                            <a:noFill/>
                          </a:ln>
                          <a:solidFill>
                            <a:srgbClr val="AD6F47"/>
                          </a:solidFill>
                          <a:effectLst/>
                          <a:latin typeface="+mj-lt"/>
                          <a:ea typeface="ＭＳ Ｐゴシック" charset="0"/>
                          <a:cs typeface="Arial"/>
                        </a:rPr>
                        <a:t>Arango</a:t>
                      </a:r>
                      <a:r>
                        <a:rPr kumimoji="0" lang="en-US" sz="900" b="0" i="0" u="none" strike="noStrike" cap="none" normalizeH="0" baseline="0" dirty="0">
                          <a:ln>
                            <a:noFill/>
                          </a:ln>
                          <a:solidFill>
                            <a:srgbClr val="AD6F47"/>
                          </a:solidFill>
                          <a:effectLst/>
                          <a:latin typeface="+mj-lt"/>
                          <a:ea typeface="ＭＳ Ｐゴシック" charset="0"/>
                          <a:cs typeface="Arial"/>
                        </a:rPr>
                        <a:t> as the first option to delight a premium tequila.</a:t>
                      </a:r>
                    </a:p>
                  </a:txBody>
                  <a:tcPr marL="86770" marR="86770" marT="43388" marB="43388"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56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413875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txBox="1">
            <a:spLocks noChangeArrowheads="1"/>
          </p:cNvSpPr>
          <p:nvPr/>
        </p:nvSpPr>
        <p:spPr>
          <a:xfrm>
            <a:off x="502710" y="928259"/>
            <a:ext cx="3608916" cy="215444"/>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defRPr/>
            </a:pPr>
            <a:r>
              <a:rPr lang="en-US" sz="1400" b="1" i="1" dirty="0">
                <a:solidFill>
                  <a:schemeClr val="bg2"/>
                </a:solidFill>
                <a:latin typeface="Helvetica" panose="020B0604020202020204" pitchFamily="34" charset="0"/>
                <a:ea typeface="MS PGothic" panose="020B0600070205080204" pitchFamily="34" charset="-128"/>
                <a:cs typeface="Helvetica" panose="020B0604020202020204" pitchFamily="34" charset="0"/>
                <a:sym typeface="Calibri" panose="020F0502020204030204" pitchFamily="34" charset="0"/>
              </a:rPr>
              <a:t>Brand Positioning for the Future  </a:t>
            </a:r>
          </a:p>
        </p:txBody>
      </p:sp>
      <p:graphicFrame>
        <p:nvGraphicFramePr>
          <p:cNvPr id="4" name="Group 3"/>
          <p:cNvGraphicFramePr>
            <a:graphicFrameLocks/>
          </p:cNvGraphicFramePr>
          <p:nvPr>
            <p:extLst>
              <p:ext uri="{D42A27DB-BD31-4B8C-83A1-F6EECF244321}">
                <p14:modId xmlns:p14="http://schemas.microsoft.com/office/powerpoint/2010/main" val="1849276731"/>
              </p:ext>
            </p:extLst>
          </p:nvPr>
        </p:nvGraphicFramePr>
        <p:xfrm>
          <a:off x="502709" y="1205744"/>
          <a:ext cx="8011584" cy="2450503"/>
        </p:xfrm>
        <a:graphic>
          <a:graphicData uri="http://schemas.openxmlformats.org/drawingml/2006/table">
            <a:tbl>
              <a:tblPr/>
              <a:tblGrid>
                <a:gridCol w="2799344">
                  <a:extLst>
                    <a:ext uri="{9D8B030D-6E8A-4147-A177-3AD203B41FA5}">
                      <a16:colId xmlns:a16="http://schemas.microsoft.com/office/drawing/2014/main" val="20000"/>
                    </a:ext>
                  </a:extLst>
                </a:gridCol>
                <a:gridCol w="2606120">
                  <a:extLst>
                    <a:ext uri="{9D8B030D-6E8A-4147-A177-3AD203B41FA5}">
                      <a16:colId xmlns:a16="http://schemas.microsoft.com/office/drawing/2014/main" val="20001"/>
                    </a:ext>
                  </a:extLst>
                </a:gridCol>
                <a:gridCol w="2606120">
                  <a:extLst>
                    <a:ext uri="{9D8B030D-6E8A-4147-A177-3AD203B41FA5}">
                      <a16:colId xmlns:a16="http://schemas.microsoft.com/office/drawing/2014/main" val="20002"/>
                    </a:ext>
                  </a:extLst>
                </a:gridCol>
              </a:tblGrid>
              <a:tr h="32990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bg1"/>
                          </a:solidFill>
                          <a:effectLst/>
                          <a:latin typeface="+mj-lt"/>
                          <a:ea typeface="MS PGothic" charset="0"/>
                          <a:cs typeface="Arial"/>
                          <a:sym typeface="Calibri" charset="0"/>
                        </a:rPr>
                        <a:t>Description</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bg1"/>
                          </a:solidFill>
                          <a:effectLst/>
                          <a:latin typeface="+mj-lt"/>
                          <a:ea typeface="MS PGothic" charset="0"/>
                          <a:cs typeface="Arial"/>
                          <a:sym typeface="Calibri" charset="0"/>
                        </a:rPr>
                        <a:t>Change From…</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chemeClr val="bg1"/>
                          </a:solidFill>
                          <a:effectLst/>
                          <a:latin typeface="+mj-lt"/>
                          <a:ea typeface="MS PGothic" charset="0"/>
                          <a:cs typeface="Arial"/>
                          <a:sym typeface="Calibri" charset="0"/>
                        </a:rPr>
                        <a:t>To….</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0"/>
                  </a:ext>
                </a:extLst>
              </a:tr>
              <a:tr h="33077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a:ln>
                            <a:noFill/>
                          </a:ln>
                          <a:solidFill>
                            <a:srgbClr val="AD6F47"/>
                          </a:solidFill>
                          <a:effectLst/>
                          <a:latin typeface="+mj-lt"/>
                          <a:ea typeface="MS PGothic" charset="0"/>
                          <a:cs typeface="Arial"/>
                          <a:sym typeface="Calibri" charset="0"/>
                        </a:rPr>
                        <a:t>How I would describe the product</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Good for margaritas and as mexican souvenir</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The best artisanal Premium tequila</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1"/>
                  </a:ext>
                </a:extLst>
              </a:tr>
              <a:tr h="32990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a:ln>
                            <a:noFill/>
                          </a:ln>
                          <a:solidFill>
                            <a:srgbClr val="AD6F47"/>
                          </a:solidFill>
                          <a:effectLst/>
                          <a:latin typeface="+mj-lt"/>
                          <a:ea typeface="MS PGothic" charset="0"/>
                          <a:cs typeface="Arial"/>
                          <a:sym typeface="Calibri" charset="0"/>
                        </a:rPr>
                        <a:t>What the product does for me</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Makes me pass a good time or in a relax mood</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Encourage me to make what i believe its right</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2"/>
                  </a:ext>
                </a:extLst>
              </a:tr>
              <a:tr h="39813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a:ln>
                            <a:noFill/>
                          </a:ln>
                          <a:solidFill>
                            <a:srgbClr val="AD6F47"/>
                          </a:solidFill>
                          <a:effectLst/>
                          <a:latin typeface="+mj-lt"/>
                          <a:ea typeface="MS PGothic" charset="0"/>
                          <a:cs typeface="Arial"/>
                          <a:sym typeface="Calibri" charset="0"/>
                        </a:rPr>
                        <a:t>Facts and symbols that support brand claims</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Mexican, Tequila, shots, margaritas, etc</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Leather</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label</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hand</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craft</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bottle</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metal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icon</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Premium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quality</a:t>
                      </a:r>
                      <a:endParaRPr kumimoji="0" lang="es-MX" sz="1000" b="0" i="0" u="none" strike="noStrike" cap="none" normalizeH="0" baseline="0" dirty="0">
                        <a:ln>
                          <a:noFill/>
                        </a:ln>
                        <a:solidFill>
                          <a:srgbClr val="AD6F47"/>
                        </a:solidFill>
                        <a:effectLst/>
                        <a:latin typeface="+mj-lt"/>
                        <a:ea typeface="MS PGothic" charset="0"/>
                        <a:cs typeface="Arial"/>
                        <a:sym typeface="Calibri" charset="0"/>
                      </a:endParaRP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3"/>
                  </a:ext>
                </a:extLst>
              </a:tr>
              <a:tr h="32990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a:ln>
                            <a:noFill/>
                          </a:ln>
                          <a:solidFill>
                            <a:srgbClr val="AD6F47"/>
                          </a:solidFill>
                          <a:effectLst/>
                          <a:latin typeface="+mj-lt"/>
                          <a:ea typeface="MS PGothic" charset="0"/>
                          <a:cs typeface="Arial"/>
                          <a:sym typeface="Calibri" charset="0"/>
                        </a:rPr>
                        <a:t>How the brand makes me look</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cool</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dirty="0">
                          <a:ln>
                            <a:noFill/>
                          </a:ln>
                          <a:solidFill>
                            <a:srgbClr val="AD6F47"/>
                          </a:solidFill>
                          <a:effectLst/>
                          <a:latin typeface="+mj-lt"/>
                          <a:ea typeface="MS PGothic" charset="0"/>
                          <a:cs typeface="Arial"/>
                          <a:sym typeface="Calibri" charset="0"/>
                        </a:rPr>
                        <a:t>Interesting, expert, global, etc.</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4"/>
                  </a:ext>
                </a:extLst>
              </a:tr>
              <a:tr h="33077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a:ln>
                            <a:noFill/>
                          </a:ln>
                          <a:solidFill>
                            <a:srgbClr val="AD6F47"/>
                          </a:solidFill>
                          <a:effectLst/>
                          <a:latin typeface="+mj-lt"/>
                          <a:ea typeface="MS PGothic" charset="0"/>
                          <a:cs typeface="Arial"/>
                          <a:sym typeface="Calibri" charset="0"/>
                        </a:rPr>
                        <a:t>How the brand makes me feel</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satisfy</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dirty="0">
                          <a:ln>
                            <a:noFill/>
                          </a:ln>
                          <a:solidFill>
                            <a:srgbClr val="AD6F47"/>
                          </a:solidFill>
                          <a:effectLst/>
                          <a:latin typeface="+mj-lt"/>
                          <a:ea typeface="MS PGothic" charset="0"/>
                          <a:cs typeface="Arial"/>
                          <a:sym typeface="Calibri" charset="0"/>
                        </a:rPr>
                        <a:t>Confindent, connected, encourage</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5"/>
                  </a:ext>
                </a:extLst>
              </a:tr>
              <a:tr h="40109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1" i="0" u="none" strike="noStrike" cap="none" normalizeH="0" baseline="0" dirty="0">
                          <a:ln>
                            <a:noFill/>
                          </a:ln>
                          <a:solidFill>
                            <a:srgbClr val="AD6F47"/>
                          </a:solidFill>
                          <a:effectLst/>
                          <a:latin typeface="+mj-lt"/>
                          <a:ea typeface="MS PGothic" charset="0"/>
                          <a:cs typeface="Arial"/>
                          <a:sym typeface="Calibri" charset="0"/>
                        </a:rPr>
                        <a:t>Brand Personality</a:t>
                      </a: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MX" sz="1000" b="0" i="0" u="none" strike="noStrike" cap="none" normalizeH="0" baseline="0">
                          <a:ln>
                            <a:noFill/>
                          </a:ln>
                          <a:solidFill>
                            <a:srgbClr val="AD6F47"/>
                          </a:solidFill>
                          <a:effectLst/>
                          <a:latin typeface="+mj-lt"/>
                          <a:ea typeface="MS PGothic" charset="0"/>
                          <a:cs typeface="Arial"/>
                          <a:sym typeface="Calibri" charset="0"/>
                        </a:rPr>
                        <a:t>Serious</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mexican</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old</a:t>
                      </a:r>
                      <a:r>
                        <a:rPr kumimoji="0" lang="es-MX" sz="1000" b="0" i="0" u="none" strike="noStrike" cap="none" normalizeH="0" baseline="0" dirty="0">
                          <a:ln>
                            <a:noFill/>
                          </a:ln>
                          <a:solidFill>
                            <a:srgbClr val="AD6F47"/>
                          </a:solidFill>
                          <a:effectLst/>
                          <a:latin typeface="+mj-lt"/>
                          <a:ea typeface="MS PGothic" charset="0"/>
                          <a:cs typeface="Arial"/>
                          <a:sym typeface="Calibri" charset="0"/>
                        </a:rPr>
                        <a:t> </a:t>
                      </a:r>
                      <a:r>
                        <a:rPr kumimoji="0" lang="es-MX" sz="1000" b="0" i="0" u="none" strike="noStrike" cap="none" normalizeH="0" baseline="0" dirty="0" err="1">
                          <a:ln>
                            <a:noFill/>
                          </a:ln>
                          <a:solidFill>
                            <a:srgbClr val="AD6F47"/>
                          </a:solidFill>
                          <a:effectLst/>
                          <a:latin typeface="+mj-lt"/>
                          <a:ea typeface="MS PGothic" charset="0"/>
                          <a:cs typeface="Arial"/>
                          <a:sym typeface="Calibri" charset="0"/>
                        </a:rPr>
                        <a:t>fashion</a:t>
                      </a:r>
                      <a:endParaRPr kumimoji="0" lang="es-MX" sz="1000" b="0" i="0" u="none" strike="noStrike" cap="none" normalizeH="0" baseline="0" dirty="0">
                        <a:ln>
                          <a:noFill/>
                        </a:ln>
                        <a:solidFill>
                          <a:srgbClr val="AD6F47"/>
                        </a:solidFill>
                        <a:effectLst/>
                        <a:latin typeface="+mj-lt"/>
                        <a:ea typeface="MS PGothic" charset="0"/>
                        <a:cs typeface="Arial"/>
                        <a:sym typeface="Calibri" charset="0"/>
                      </a:endParaRP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000" b="0" i="0" u="none" strike="noStrike" cap="none" normalizeH="0" baseline="0" dirty="0">
                          <a:ln>
                            <a:noFill/>
                          </a:ln>
                          <a:solidFill>
                            <a:srgbClr val="AD6F47"/>
                          </a:solidFill>
                          <a:effectLst/>
                          <a:latin typeface="+mj-lt"/>
                          <a:ea typeface="MS PGothic" charset="0"/>
                          <a:cs typeface="Arial"/>
                          <a:sym typeface="Calibri" charset="0"/>
                        </a:rPr>
                        <a:t>Defender, </a:t>
                      </a:r>
                      <a:r>
                        <a:rPr kumimoji="0" lang="en-US" sz="1000" b="0" i="0" u="none" strike="noStrike" cap="none" normalizeH="0" baseline="0" dirty="0">
                          <a:ln>
                            <a:noFill/>
                          </a:ln>
                          <a:solidFill>
                            <a:srgbClr val="AD6F47"/>
                          </a:solidFill>
                          <a:effectLst/>
                          <a:latin typeface="+mj-lt"/>
                          <a:ea typeface="MS PGothic" charset="0"/>
                          <a:cs typeface="Arial"/>
                          <a:sym typeface="Helvetica" charset="0"/>
                        </a:rPr>
                        <a:t>Passionate, Genuine, Fearless, Self-reliant, Independent, Revolutionary</a:t>
                      </a:r>
                      <a:endParaRPr kumimoji="0" lang="es-MX" sz="1000" b="0" i="0" u="none" strike="noStrike" cap="none" normalizeH="0" baseline="0" dirty="0">
                        <a:ln>
                          <a:noFill/>
                        </a:ln>
                        <a:solidFill>
                          <a:srgbClr val="AD6F47"/>
                        </a:solidFill>
                        <a:effectLst/>
                        <a:latin typeface="+mj-lt"/>
                        <a:ea typeface="MS PGothic" charset="0"/>
                        <a:cs typeface="Arial"/>
                        <a:sym typeface="Calibri" charset="0"/>
                      </a:endParaRPr>
                    </a:p>
                  </a:txBody>
                  <a:tcPr marL="86523" marR="86523" marT="43268" marB="43268" anchor="ctr" horzOverflow="overflow">
                    <a:lnL w="12700" cap="flat" cmpd="sng" algn="ctr">
                      <a:solidFill>
                        <a:srgbClr val="9C6641"/>
                      </a:solidFill>
                      <a:prstDash val="solid"/>
                      <a:round/>
                      <a:headEnd type="none" w="med" len="med"/>
                      <a:tailEnd type="none" w="med" len="med"/>
                    </a:lnL>
                    <a:lnR w="12700" cap="flat" cmpd="sng" algn="ctr">
                      <a:solidFill>
                        <a:srgbClr val="9C6641"/>
                      </a:solidFill>
                      <a:prstDash val="solid"/>
                      <a:round/>
                      <a:headEnd type="none" w="med" len="med"/>
                      <a:tailEnd type="none" w="med" len="med"/>
                    </a:lnR>
                    <a:lnT w="12700" cap="flat" cmpd="sng" algn="ctr">
                      <a:solidFill>
                        <a:srgbClr val="9C6641"/>
                      </a:solidFill>
                      <a:prstDash val="solid"/>
                      <a:round/>
                      <a:headEnd type="none" w="med" len="med"/>
                      <a:tailEnd type="none" w="med" len="med"/>
                    </a:lnT>
                    <a:lnB w="12700" cap="flat" cmpd="sng" algn="ctr">
                      <a:solidFill>
                        <a:srgbClr val="9C6641"/>
                      </a:solidFill>
                      <a:prstDash val="solid"/>
                      <a:round/>
                      <a:headEnd type="none" w="med" len="med"/>
                      <a:tailEnd type="none" w="med" len="med"/>
                    </a:lnB>
                    <a:lnTlToBr>
                      <a:noFill/>
                    </a:lnTlToBr>
                    <a:lnBlToTr>
                      <a:noFill/>
                    </a:lnBlToTr>
                    <a:solidFill>
                      <a:schemeClr val="tx1">
                        <a:alpha val="61960"/>
                      </a:schemeClr>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5229190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angle 2"/>
          <p:cNvSpPr txBox="1">
            <a:spLocks noChangeArrowheads="1"/>
          </p:cNvSpPr>
          <p:nvPr/>
        </p:nvSpPr>
        <p:spPr>
          <a:xfrm>
            <a:off x="870923" y="1237265"/>
            <a:ext cx="3691651" cy="307777"/>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defRPr/>
            </a:pPr>
            <a:r>
              <a:rPr lang="en-US" sz="2000" dirty="0">
                <a:solidFill>
                  <a:schemeClr val="bg2"/>
                </a:solidFill>
                <a:latin typeface="Times"/>
                <a:ea typeface="MS PGothic" panose="020B0600070205080204" pitchFamily="34" charset="-128"/>
                <a:cs typeface="Times"/>
                <a:sym typeface="Calibri" panose="020F0502020204030204" pitchFamily="34" charset="0"/>
              </a:rPr>
              <a:t>Pricing  Positioning</a:t>
            </a:r>
          </a:p>
        </p:txBody>
      </p:sp>
      <p:sp>
        <p:nvSpPr>
          <p:cNvPr id="4" name="Rectángulo 3">
            <a:extLst>
              <a:ext uri="{FF2B5EF4-FFF2-40B4-BE49-F238E27FC236}">
                <a16:creationId xmlns:a16="http://schemas.microsoft.com/office/drawing/2014/main" id="{F8822D68-6A5A-4A1E-BA6B-F68E3CC61BA6}"/>
              </a:ext>
            </a:extLst>
          </p:cNvPr>
          <p:cNvSpPr/>
          <p:nvPr/>
        </p:nvSpPr>
        <p:spPr>
          <a:xfrm>
            <a:off x="710588" y="2887678"/>
            <a:ext cx="1220870" cy="461665"/>
          </a:xfrm>
          <a:prstGeom prst="rect">
            <a:avLst/>
          </a:prstGeom>
        </p:spPr>
        <p:txBody>
          <a:bodyPr wrap="square">
            <a:spAutoFit/>
          </a:bodyPr>
          <a:lstStyle/>
          <a:p>
            <a:pPr algn="ctr"/>
            <a:r>
              <a:rPr lang="es-MX" sz="800" dirty="0">
                <a:solidFill>
                  <a:srgbClr val="AD6F47"/>
                </a:solidFill>
                <a:latin typeface="+mj-lt"/>
              </a:rPr>
              <a:t>Don Julio Reposado</a:t>
            </a:r>
          </a:p>
          <a:p>
            <a:pPr algn="ctr"/>
            <a:r>
              <a:rPr lang="es-MX" sz="800" dirty="0">
                <a:solidFill>
                  <a:srgbClr val="AD6F47"/>
                </a:solidFill>
                <a:latin typeface="+mj-lt"/>
              </a:rPr>
              <a:t> 750 ml</a:t>
            </a:r>
          </a:p>
          <a:p>
            <a:pPr algn="ctr"/>
            <a:r>
              <a:rPr lang="es-MX" sz="800" i="0" dirty="0">
                <a:solidFill>
                  <a:srgbClr val="AD6F47"/>
                </a:solidFill>
                <a:effectLst/>
                <a:latin typeface="+mj-lt"/>
              </a:rPr>
              <a:t>USD: $56.99</a:t>
            </a:r>
          </a:p>
        </p:txBody>
      </p:sp>
      <p:pic>
        <p:nvPicPr>
          <p:cNvPr id="5" name="Imagen 4">
            <a:extLst>
              <a:ext uri="{FF2B5EF4-FFF2-40B4-BE49-F238E27FC236}">
                <a16:creationId xmlns:a16="http://schemas.microsoft.com/office/drawing/2014/main" id="{1B3B805D-CA94-42A5-ABAA-656212C0BDB8}"/>
              </a:ext>
            </a:extLst>
          </p:cNvPr>
          <p:cNvPicPr>
            <a:picLocks noChangeAspect="1"/>
          </p:cNvPicPr>
          <p:nvPr/>
        </p:nvPicPr>
        <p:blipFill>
          <a:blip r:embed="rId3"/>
          <a:stretch>
            <a:fillRect/>
          </a:stretch>
        </p:blipFill>
        <p:spPr>
          <a:xfrm>
            <a:off x="6875783" y="1405244"/>
            <a:ext cx="1365125" cy="1766633"/>
          </a:xfrm>
          <a:prstGeom prst="rect">
            <a:avLst/>
          </a:prstGeom>
        </p:spPr>
      </p:pic>
      <p:sp>
        <p:nvSpPr>
          <p:cNvPr id="7" name="Rectángulo 6">
            <a:extLst>
              <a:ext uri="{FF2B5EF4-FFF2-40B4-BE49-F238E27FC236}">
                <a16:creationId xmlns:a16="http://schemas.microsoft.com/office/drawing/2014/main" id="{D1069ACA-F822-4A6D-B65E-4D850C30F94E}"/>
              </a:ext>
            </a:extLst>
          </p:cNvPr>
          <p:cNvSpPr/>
          <p:nvPr/>
        </p:nvSpPr>
        <p:spPr>
          <a:xfrm>
            <a:off x="1812500" y="2887678"/>
            <a:ext cx="1015582" cy="461665"/>
          </a:xfrm>
          <a:prstGeom prst="rect">
            <a:avLst/>
          </a:prstGeom>
        </p:spPr>
        <p:txBody>
          <a:bodyPr wrap="square">
            <a:spAutoFit/>
          </a:bodyPr>
          <a:lstStyle/>
          <a:p>
            <a:pPr algn="ctr"/>
            <a:r>
              <a:rPr lang="es-MX" sz="800" dirty="0">
                <a:solidFill>
                  <a:srgbClr val="AD6F47"/>
                </a:solidFill>
                <a:latin typeface="+mj-lt"/>
              </a:rPr>
              <a:t>7 Leguas</a:t>
            </a:r>
          </a:p>
          <a:p>
            <a:pPr algn="ctr"/>
            <a:r>
              <a:rPr lang="es-MX" sz="800" dirty="0">
                <a:solidFill>
                  <a:srgbClr val="AD6F47"/>
                </a:solidFill>
                <a:latin typeface="+mj-lt"/>
              </a:rPr>
              <a:t> Reposado 750 ml</a:t>
            </a:r>
          </a:p>
          <a:p>
            <a:pPr algn="ctr"/>
            <a:r>
              <a:rPr lang="es-MX" sz="800" i="0" dirty="0">
                <a:solidFill>
                  <a:srgbClr val="AD6F47"/>
                </a:solidFill>
                <a:effectLst/>
                <a:latin typeface="+mj-lt"/>
              </a:rPr>
              <a:t>USD: $56.99</a:t>
            </a:r>
          </a:p>
        </p:txBody>
      </p:sp>
      <p:sp>
        <p:nvSpPr>
          <p:cNvPr id="9" name="Rectángulo 8">
            <a:extLst>
              <a:ext uri="{FF2B5EF4-FFF2-40B4-BE49-F238E27FC236}">
                <a16:creationId xmlns:a16="http://schemas.microsoft.com/office/drawing/2014/main" id="{09E0FEC2-1C8E-49E4-BFF0-0E979E73FB5D}"/>
              </a:ext>
            </a:extLst>
          </p:cNvPr>
          <p:cNvSpPr/>
          <p:nvPr/>
        </p:nvSpPr>
        <p:spPr>
          <a:xfrm>
            <a:off x="2769500" y="2887678"/>
            <a:ext cx="1075354" cy="461665"/>
          </a:xfrm>
          <a:prstGeom prst="rect">
            <a:avLst/>
          </a:prstGeom>
        </p:spPr>
        <p:txBody>
          <a:bodyPr wrap="square">
            <a:spAutoFit/>
          </a:bodyPr>
          <a:lstStyle/>
          <a:p>
            <a:pPr algn="ctr"/>
            <a:r>
              <a:rPr lang="es-MX" sz="800" dirty="0">
                <a:solidFill>
                  <a:srgbClr val="AD6F47"/>
                </a:solidFill>
                <a:latin typeface="+mj-lt"/>
              </a:rPr>
              <a:t>Casa Amigos</a:t>
            </a:r>
          </a:p>
          <a:p>
            <a:pPr algn="ctr"/>
            <a:r>
              <a:rPr lang="es-MX" sz="800" dirty="0">
                <a:solidFill>
                  <a:srgbClr val="AD6F47"/>
                </a:solidFill>
                <a:latin typeface="+mj-lt"/>
              </a:rPr>
              <a:t> Reposado 750 ml</a:t>
            </a:r>
          </a:p>
          <a:p>
            <a:pPr algn="ctr"/>
            <a:r>
              <a:rPr lang="es-MX" sz="800" i="0" dirty="0">
                <a:solidFill>
                  <a:srgbClr val="AD6F47"/>
                </a:solidFill>
                <a:effectLst/>
                <a:latin typeface="+mj-lt"/>
              </a:rPr>
              <a:t>USD: $49.99</a:t>
            </a:r>
          </a:p>
        </p:txBody>
      </p:sp>
      <p:sp>
        <p:nvSpPr>
          <p:cNvPr id="11" name="Rectángulo 10">
            <a:extLst>
              <a:ext uri="{FF2B5EF4-FFF2-40B4-BE49-F238E27FC236}">
                <a16:creationId xmlns:a16="http://schemas.microsoft.com/office/drawing/2014/main" id="{ED34C2E6-6370-4B95-B50B-492BBE8FDCF5}"/>
              </a:ext>
            </a:extLst>
          </p:cNvPr>
          <p:cNvSpPr/>
          <p:nvPr/>
        </p:nvSpPr>
        <p:spPr>
          <a:xfrm>
            <a:off x="3755478" y="2887678"/>
            <a:ext cx="1098876" cy="461665"/>
          </a:xfrm>
          <a:prstGeom prst="rect">
            <a:avLst/>
          </a:prstGeom>
        </p:spPr>
        <p:txBody>
          <a:bodyPr wrap="square">
            <a:spAutoFit/>
          </a:bodyPr>
          <a:lstStyle/>
          <a:p>
            <a:pPr algn="ctr"/>
            <a:r>
              <a:rPr lang="es-MX" sz="800" dirty="0">
                <a:solidFill>
                  <a:srgbClr val="AD6F47"/>
                </a:solidFill>
                <a:latin typeface="+mj-lt"/>
              </a:rPr>
              <a:t>Patrón</a:t>
            </a:r>
          </a:p>
          <a:p>
            <a:pPr algn="ctr"/>
            <a:r>
              <a:rPr lang="es-MX" sz="800" dirty="0">
                <a:solidFill>
                  <a:srgbClr val="AD6F47"/>
                </a:solidFill>
                <a:latin typeface="+mj-lt"/>
              </a:rPr>
              <a:t> Reposado 750 ml</a:t>
            </a:r>
          </a:p>
          <a:p>
            <a:pPr algn="ctr"/>
            <a:r>
              <a:rPr lang="es-MX" sz="800" i="0" dirty="0">
                <a:solidFill>
                  <a:srgbClr val="AD6F47"/>
                </a:solidFill>
                <a:effectLst/>
                <a:latin typeface="+mj-lt"/>
              </a:rPr>
              <a:t>USD: $54.99</a:t>
            </a:r>
          </a:p>
        </p:txBody>
      </p:sp>
      <p:sp>
        <p:nvSpPr>
          <p:cNvPr id="13" name="Rectángulo 12">
            <a:extLst>
              <a:ext uri="{FF2B5EF4-FFF2-40B4-BE49-F238E27FC236}">
                <a16:creationId xmlns:a16="http://schemas.microsoft.com/office/drawing/2014/main" id="{D68C67BD-A8EB-4165-B297-F51ABD64EC69}"/>
              </a:ext>
            </a:extLst>
          </p:cNvPr>
          <p:cNvSpPr/>
          <p:nvPr/>
        </p:nvSpPr>
        <p:spPr>
          <a:xfrm>
            <a:off x="4797000" y="2887678"/>
            <a:ext cx="1010300" cy="461665"/>
          </a:xfrm>
          <a:prstGeom prst="rect">
            <a:avLst/>
          </a:prstGeom>
        </p:spPr>
        <p:txBody>
          <a:bodyPr wrap="square">
            <a:spAutoFit/>
          </a:bodyPr>
          <a:lstStyle/>
          <a:p>
            <a:pPr algn="ctr"/>
            <a:r>
              <a:rPr lang="es-MX" sz="800" dirty="0">
                <a:solidFill>
                  <a:srgbClr val="AD6F47"/>
                </a:solidFill>
                <a:latin typeface="+mj-lt"/>
              </a:rPr>
              <a:t>Casa Noble</a:t>
            </a:r>
          </a:p>
          <a:p>
            <a:pPr algn="ctr"/>
            <a:r>
              <a:rPr lang="es-MX" sz="800" dirty="0">
                <a:solidFill>
                  <a:srgbClr val="AD6F47"/>
                </a:solidFill>
                <a:latin typeface="+mj-lt"/>
              </a:rPr>
              <a:t> Reposado 750 ml</a:t>
            </a:r>
          </a:p>
          <a:p>
            <a:pPr algn="ctr"/>
            <a:r>
              <a:rPr lang="es-MX" sz="800" i="0" dirty="0">
                <a:solidFill>
                  <a:srgbClr val="AD6F47"/>
                </a:solidFill>
                <a:effectLst/>
                <a:latin typeface="+mj-lt"/>
              </a:rPr>
              <a:t>USD: $59.99</a:t>
            </a:r>
          </a:p>
        </p:txBody>
      </p:sp>
      <p:pic>
        <p:nvPicPr>
          <p:cNvPr id="6" name="Picture 4" descr="Siete Leguas Reposado Tequila">
            <a:extLst>
              <a:ext uri="{FF2B5EF4-FFF2-40B4-BE49-F238E27FC236}">
                <a16:creationId xmlns:a16="http://schemas.microsoft.com/office/drawing/2014/main" id="{F64EADE0-460E-429C-B5B1-D6FE3789D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1082" y="1618792"/>
            <a:ext cx="898417" cy="1196074"/>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6" descr="Casamigos Reposado Tequila">
            <a:extLst>
              <a:ext uri="{FF2B5EF4-FFF2-40B4-BE49-F238E27FC236}">
                <a16:creationId xmlns:a16="http://schemas.microsoft.com/office/drawing/2014/main" id="{AB6942D0-CB62-4AB5-9E58-81A7FBE806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8876" y="1618792"/>
            <a:ext cx="896601" cy="1196074"/>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8" descr="Patron Reposado Tequila">
            <a:extLst>
              <a:ext uri="{FF2B5EF4-FFF2-40B4-BE49-F238E27FC236}">
                <a16:creationId xmlns:a16="http://schemas.microsoft.com/office/drawing/2014/main" id="{58BBBF8D-C63F-4B98-8876-204EACD190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2343" y="1607396"/>
            <a:ext cx="905144" cy="1207470"/>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Picture 10" descr="Casa Noble Tequila Reposado">
            <a:extLst>
              <a:ext uri="{FF2B5EF4-FFF2-40B4-BE49-F238E27FC236}">
                <a16:creationId xmlns:a16="http://schemas.microsoft.com/office/drawing/2014/main" id="{09EAC27A-975B-4694-93EA-4E84594F7AC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49577" y="1607396"/>
            <a:ext cx="905144" cy="1207470"/>
          </a:xfrm>
          <a:prstGeom prst="rect">
            <a:avLst/>
          </a:prstGeom>
          <a:noFill/>
          <a:extLst>
            <a:ext uri="{909E8E84-426E-40dd-AFC4-6F175D3DCCD1}">
              <a14:hiddenFill xmlns:a14="http://schemas.microsoft.com/office/drawing/2010/main" xmlns="">
                <a:solidFill>
                  <a:srgbClr val="FFFFFF"/>
                </a:solidFill>
              </a14:hiddenFill>
            </a:ext>
          </a:extLst>
        </p:spPr>
      </p:pic>
      <p:pic>
        <p:nvPicPr>
          <p:cNvPr id="14" name="Picture 12" descr="Don Julio Reposado">
            <a:extLst>
              <a:ext uri="{FF2B5EF4-FFF2-40B4-BE49-F238E27FC236}">
                <a16:creationId xmlns:a16="http://schemas.microsoft.com/office/drawing/2014/main" id="{4F95B85B-7278-41D8-AED2-B2204626DD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923" y="1616371"/>
            <a:ext cx="898417" cy="1198495"/>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14" descr="Maestro Dobel Reposado Tequila">
            <a:extLst>
              <a:ext uri="{FF2B5EF4-FFF2-40B4-BE49-F238E27FC236}">
                <a16:creationId xmlns:a16="http://schemas.microsoft.com/office/drawing/2014/main" id="{44AEC468-88DB-42B7-A9B2-0210394E567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50429" y="1607396"/>
            <a:ext cx="905144" cy="1207470"/>
          </a:xfrm>
          <a:prstGeom prst="rect">
            <a:avLst/>
          </a:prstGeom>
          <a:noFill/>
          <a:extLst>
            <a:ext uri="{909E8E84-426E-40dd-AFC4-6F175D3DCCD1}">
              <a14:hiddenFill xmlns:a14="http://schemas.microsoft.com/office/drawing/2010/main" xmlns="">
                <a:solidFill>
                  <a:srgbClr val="FFFFFF"/>
                </a:solidFill>
              </a14:hiddenFill>
            </a:ext>
          </a:extLst>
        </p:spPr>
      </p:pic>
      <p:sp>
        <p:nvSpPr>
          <p:cNvPr id="16" name="Rectángulo 15">
            <a:extLst>
              <a:ext uri="{FF2B5EF4-FFF2-40B4-BE49-F238E27FC236}">
                <a16:creationId xmlns:a16="http://schemas.microsoft.com/office/drawing/2014/main" id="{8394EFB1-D1C7-4407-B106-719C18582D71}"/>
              </a:ext>
            </a:extLst>
          </p:cNvPr>
          <p:cNvSpPr/>
          <p:nvPr/>
        </p:nvSpPr>
        <p:spPr>
          <a:xfrm>
            <a:off x="5807301" y="2887678"/>
            <a:ext cx="991402" cy="461665"/>
          </a:xfrm>
          <a:prstGeom prst="rect">
            <a:avLst/>
          </a:prstGeom>
        </p:spPr>
        <p:txBody>
          <a:bodyPr wrap="square">
            <a:spAutoFit/>
          </a:bodyPr>
          <a:lstStyle/>
          <a:p>
            <a:pPr algn="ctr"/>
            <a:r>
              <a:rPr lang="es-MX" sz="800" dirty="0">
                <a:solidFill>
                  <a:srgbClr val="AD6F47"/>
                </a:solidFill>
                <a:latin typeface="+mj-lt"/>
              </a:rPr>
              <a:t>Maestro </a:t>
            </a:r>
            <a:r>
              <a:rPr lang="es-MX" sz="800" dirty="0" err="1">
                <a:solidFill>
                  <a:srgbClr val="AD6F47"/>
                </a:solidFill>
                <a:latin typeface="+mj-lt"/>
              </a:rPr>
              <a:t>Dobel</a:t>
            </a:r>
            <a:endParaRPr lang="es-MX" sz="800" dirty="0">
              <a:solidFill>
                <a:srgbClr val="AD6F47"/>
              </a:solidFill>
              <a:latin typeface="+mj-lt"/>
            </a:endParaRPr>
          </a:p>
          <a:p>
            <a:pPr algn="ctr"/>
            <a:r>
              <a:rPr lang="es-MX" sz="800" dirty="0">
                <a:solidFill>
                  <a:srgbClr val="AD6F47"/>
                </a:solidFill>
                <a:latin typeface="+mj-lt"/>
              </a:rPr>
              <a:t> Reposado 750 ml</a:t>
            </a:r>
          </a:p>
          <a:p>
            <a:pPr algn="ctr"/>
            <a:r>
              <a:rPr lang="es-MX" sz="800" i="0" dirty="0">
                <a:solidFill>
                  <a:srgbClr val="AD6F47"/>
                </a:solidFill>
                <a:effectLst/>
                <a:latin typeface="+mj-lt"/>
              </a:rPr>
              <a:t>USD: $49.99</a:t>
            </a:r>
          </a:p>
        </p:txBody>
      </p:sp>
      <p:sp>
        <p:nvSpPr>
          <p:cNvPr id="17" name="Rectangle 2">
            <a:extLst>
              <a:ext uri="{FF2B5EF4-FFF2-40B4-BE49-F238E27FC236}">
                <a16:creationId xmlns:a16="http://schemas.microsoft.com/office/drawing/2014/main" id="{ACA66410-600A-458F-868C-A43A8ADC80EC}"/>
              </a:ext>
            </a:extLst>
          </p:cNvPr>
          <p:cNvSpPr txBox="1">
            <a:spLocks noChangeArrowheads="1"/>
          </p:cNvSpPr>
          <p:nvPr/>
        </p:nvSpPr>
        <p:spPr>
          <a:xfrm>
            <a:off x="6875783" y="3289663"/>
            <a:ext cx="1365125" cy="461665"/>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pPr>
            <a:r>
              <a:rPr lang="en-US" sz="1000" b="1" dirty="0">
                <a:solidFill>
                  <a:srgbClr val="EEECE1"/>
                </a:solidFill>
                <a:latin typeface="+mn-lt"/>
                <a:ea typeface="MS PGothic" panose="020B0600070205080204" pitchFamily="34" charset="-128"/>
                <a:cs typeface="+mn-cs"/>
                <a:sym typeface="Calibri" panose="020F0502020204030204" pitchFamily="34" charset="0"/>
              </a:rPr>
              <a:t>LOS ARANGO REPOSADO</a:t>
            </a:r>
          </a:p>
          <a:p>
            <a:pPr>
              <a:defRPr/>
            </a:pPr>
            <a:r>
              <a:rPr lang="en-US" sz="1000" b="1" dirty="0">
                <a:solidFill>
                  <a:srgbClr val="EEECE1"/>
                </a:solidFill>
                <a:latin typeface="+mn-lt"/>
                <a:ea typeface="MS PGothic" panose="020B0600070205080204" pitchFamily="34" charset="-128"/>
                <a:cs typeface="+mn-cs"/>
                <a:sym typeface="Calibri" panose="020F0502020204030204" pitchFamily="34" charset="0"/>
              </a:rPr>
              <a:t>750 ML</a:t>
            </a:r>
          </a:p>
          <a:p>
            <a:pPr>
              <a:defRPr/>
            </a:pPr>
            <a:r>
              <a:rPr lang="en-US" sz="1000" b="1" dirty="0">
                <a:solidFill>
                  <a:srgbClr val="EEECE1"/>
                </a:solidFill>
                <a:latin typeface="+mn-lt"/>
                <a:ea typeface="MS PGothic" panose="020B0600070205080204" pitchFamily="34" charset="-128"/>
                <a:cs typeface="+mn-cs"/>
                <a:sym typeface="Calibri" panose="020F0502020204030204" pitchFamily="34" charset="0"/>
              </a:rPr>
              <a:t>UDS$ 59.99</a:t>
            </a:r>
          </a:p>
        </p:txBody>
      </p:sp>
    </p:spTree>
    <p:extLst>
      <p:ext uri="{BB962C8B-B14F-4D97-AF65-F5344CB8AC3E}">
        <p14:creationId xmlns:p14="http://schemas.microsoft.com/office/powerpoint/2010/main" val="20325086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Picture 2" descr="Maestro Dobel Silver Tequila">
            <a:extLst>
              <a:ext uri="{FF2B5EF4-FFF2-40B4-BE49-F238E27FC236}">
                <a16:creationId xmlns:a16="http://schemas.microsoft.com/office/drawing/2014/main" id="{2276FAF8-1841-43DF-8EE5-271D10A24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0429" y="1633381"/>
            <a:ext cx="905144" cy="120747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4" descr="Siete Leguas Blanco Tequila">
            <a:extLst>
              <a:ext uri="{FF2B5EF4-FFF2-40B4-BE49-F238E27FC236}">
                <a16:creationId xmlns:a16="http://schemas.microsoft.com/office/drawing/2014/main" id="{862B0ACF-2C25-4DC1-A596-E0DFFC9BF4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4374" y="1633381"/>
            <a:ext cx="906977" cy="1207470"/>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6" descr="Casamigos Blanco Tequila">
            <a:extLst>
              <a:ext uri="{FF2B5EF4-FFF2-40B4-BE49-F238E27FC236}">
                <a16:creationId xmlns:a16="http://schemas.microsoft.com/office/drawing/2014/main" id="{15248525-0CF1-4CD6-8440-6BC324DF88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8876" y="1631133"/>
            <a:ext cx="906830" cy="1209718"/>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8" descr="Don Julio Blanco Tequila">
            <a:extLst>
              <a:ext uri="{FF2B5EF4-FFF2-40B4-BE49-F238E27FC236}">
                <a16:creationId xmlns:a16="http://schemas.microsoft.com/office/drawing/2014/main" id="{E6CDAF7F-D6B2-4F91-9DDA-2A366B2D95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1366" y="1631133"/>
            <a:ext cx="906830" cy="1209718"/>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10" descr="Patron Silver Tequila ">
            <a:extLst>
              <a:ext uri="{FF2B5EF4-FFF2-40B4-BE49-F238E27FC236}">
                <a16:creationId xmlns:a16="http://schemas.microsoft.com/office/drawing/2014/main" id="{994DDE7B-C040-44F4-B435-56CDE5B32F6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44855" y="1633381"/>
            <a:ext cx="905144" cy="1207470"/>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12" descr="Casa Noble Crystal Blanco 750">
            <a:extLst>
              <a:ext uri="{FF2B5EF4-FFF2-40B4-BE49-F238E27FC236}">
                <a16:creationId xmlns:a16="http://schemas.microsoft.com/office/drawing/2014/main" id="{206D4BA5-BBCE-495D-83F4-0936CFA7AF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54355" y="1633381"/>
            <a:ext cx="905144" cy="1207470"/>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Imagen 9" descr="Imagen que contiene artículos de aseo personal&#10;&#10;Descripción generada automáticamente">
            <a:extLst>
              <a:ext uri="{FF2B5EF4-FFF2-40B4-BE49-F238E27FC236}">
                <a16:creationId xmlns:a16="http://schemas.microsoft.com/office/drawing/2014/main" id="{73552894-3862-4678-9F89-AAD9B934B960}"/>
              </a:ext>
            </a:extLst>
          </p:cNvPr>
          <p:cNvPicPr>
            <a:picLocks noChangeAspect="1"/>
          </p:cNvPicPr>
          <p:nvPr/>
        </p:nvPicPr>
        <p:blipFill>
          <a:blip r:embed="rId9"/>
          <a:stretch>
            <a:fillRect/>
          </a:stretch>
        </p:blipFill>
        <p:spPr>
          <a:xfrm>
            <a:off x="6875784" y="1405244"/>
            <a:ext cx="1365126" cy="1766633"/>
          </a:xfrm>
          <a:prstGeom prst="rect">
            <a:avLst/>
          </a:prstGeom>
        </p:spPr>
      </p:pic>
      <p:sp>
        <p:nvSpPr>
          <p:cNvPr id="11" name="Rectángulo 10">
            <a:extLst>
              <a:ext uri="{FF2B5EF4-FFF2-40B4-BE49-F238E27FC236}">
                <a16:creationId xmlns:a16="http://schemas.microsoft.com/office/drawing/2014/main" id="{F8822D68-6A5A-4A1E-BA6B-F68E3CC61BA6}"/>
              </a:ext>
            </a:extLst>
          </p:cNvPr>
          <p:cNvSpPr/>
          <p:nvPr/>
        </p:nvSpPr>
        <p:spPr>
          <a:xfrm>
            <a:off x="915841" y="2869698"/>
            <a:ext cx="805379" cy="461665"/>
          </a:xfrm>
          <a:prstGeom prst="rect">
            <a:avLst/>
          </a:prstGeom>
        </p:spPr>
        <p:txBody>
          <a:bodyPr wrap="none">
            <a:spAutoFit/>
          </a:bodyPr>
          <a:lstStyle/>
          <a:p>
            <a:pPr algn="ctr"/>
            <a:r>
              <a:rPr lang="es-MX" sz="800" b="1" dirty="0">
                <a:solidFill>
                  <a:srgbClr val="AD6F47"/>
                </a:solidFill>
                <a:latin typeface="+mj-lt"/>
              </a:rPr>
              <a:t>Don Julio </a:t>
            </a:r>
          </a:p>
          <a:p>
            <a:pPr algn="ctr"/>
            <a:r>
              <a:rPr lang="es-MX" sz="800" b="1" dirty="0">
                <a:solidFill>
                  <a:srgbClr val="AD6F47"/>
                </a:solidFill>
                <a:latin typeface="+mj-lt"/>
              </a:rPr>
              <a:t> Blanco 750 ml</a:t>
            </a:r>
          </a:p>
          <a:p>
            <a:pPr algn="ctr"/>
            <a:r>
              <a:rPr lang="es-MX" sz="800" b="1" i="0" dirty="0">
                <a:solidFill>
                  <a:srgbClr val="AD6F47"/>
                </a:solidFill>
                <a:effectLst/>
                <a:latin typeface="+mj-lt"/>
              </a:rPr>
              <a:t>USD: $49.99</a:t>
            </a:r>
          </a:p>
        </p:txBody>
      </p:sp>
      <p:sp>
        <p:nvSpPr>
          <p:cNvPr id="12" name="Rectángulo 11">
            <a:extLst>
              <a:ext uri="{FF2B5EF4-FFF2-40B4-BE49-F238E27FC236}">
                <a16:creationId xmlns:a16="http://schemas.microsoft.com/office/drawing/2014/main" id="{D1069ACA-F822-4A6D-B65E-4D850C30F94E}"/>
              </a:ext>
            </a:extLst>
          </p:cNvPr>
          <p:cNvSpPr/>
          <p:nvPr/>
        </p:nvSpPr>
        <p:spPr>
          <a:xfrm>
            <a:off x="1921221" y="2869698"/>
            <a:ext cx="805379" cy="461665"/>
          </a:xfrm>
          <a:prstGeom prst="rect">
            <a:avLst/>
          </a:prstGeom>
        </p:spPr>
        <p:txBody>
          <a:bodyPr wrap="none">
            <a:spAutoFit/>
          </a:bodyPr>
          <a:lstStyle/>
          <a:p>
            <a:pPr algn="ctr"/>
            <a:r>
              <a:rPr lang="es-MX" sz="800" b="1" dirty="0">
                <a:solidFill>
                  <a:srgbClr val="AD6F47"/>
                </a:solidFill>
                <a:latin typeface="+mj-lt"/>
              </a:rPr>
              <a:t>7 Leguas</a:t>
            </a:r>
          </a:p>
          <a:p>
            <a:pPr algn="ctr"/>
            <a:r>
              <a:rPr lang="es-MX" sz="800" b="1" dirty="0">
                <a:solidFill>
                  <a:srgbClr val="AD6F47"/>
                </a:solidFill>
                <a:latin typeface="+mj-lt"/>
              </a:rPr>
              <a:t> Blanco 750 ml</a:t>
            </a:r>
          </a:p>
          <a:p>
            <a:pPr algn="ctr"/>
            <a:r>
              <a:rPr lang="es-MX" sz="800" b="1" i="0" dirty="0">
                <a:solidFill>
                  <a:srgbClr val="AD6F47"/>
                </a:solidFill>
                <a:effectLst/>
                <a:latin typeface="+mj-lt"/>
              </a:rPr>
              <a:t>USD: $49.99</a:t>
            </a:r>
          </a:p>
        </p:txBody>
      </p:sp>
      <p:sp>
        <p:nvSpPr>
          <p:cNvPr id="13" name="Rectángulo 12">
            <a:extLst>
              <a:ext uri="{FF2B5EF4-FFF2-40B4-BE49-F238E27FC236}">
                <a16:creationId xmlns:a16="http://schemas.microsoft.com/office/drawing/2014/main" id="{09E0FEC2-1C8E-49E4-BFF0-0E979E73FB5D}"/>
              </a:ext>
            </a:extLst>
          </p:cNvPr>
          <p:cNvSpPr/>
          <p:nvPr/>
        </p:nvSpPr>
        <p:spPr>
          <a:xfrm>
            <a:off x="2942096" y="2869698"/>
            <a:ext cx="805379" cy="461665"/>
          </a:xfrm>
          <a:prstGeom prst="rect">
            <a:avLst/>
          </a:prstGeom>
        </p:spPr>
        <p:txBody>
          <a:bodyPr wrap="none">
            <a:spAutoFit/>
          </a:bodyPr>
          <a:lstStyle/>
          <a:p>
            <a:pPr algn="ctr"/>
            <a:r>
              <a:rPr lang="es-MX" sz="800" b="1" dirty="0">
                <a:solidFill>
                  <a:srgbClr val="AD6F47"/>
                </a:solidFill>
                <a:latin typeface="+mj-lt"/>
              </a:rPr>
              <a:t>Casa Amigos</a:t>
            </a:r>
          </a:p>
          <a:p>
            <a:pPr algn="ctr"/>
            <a:r>
              <a:rPr lang="es-MX" sz="800" b="1" dirty="0">
                <a:solidFill>
                  <a:srgbClr val="AD6F47"/>
                </a:solidFill>
                <a:latin typeface="+mj-lt"/>
              </a:rPr>
              <a:t> Blanco 750 ml</a:t>
            </a:r>
          </a:p>
          <a:p>
            <a:pPr algn="ctr"/>
            <a:r>
              <a:rPr lang="es-MX" sz="800" b="1" i="0" dirty="0">
                <a:solidFill>
                  <a:srgbClr val="AD6F47"/>
                </a:solidFill>
                <a:effectLst/>
                <a:latin typeface="+mj-lt"/>
              </a:rPr>
              <a:t>USD: $46.99</a:t>
            </a:r>
          </a:p>
        </p:txBody>
      </p:sp>
      <p:sp>
        <p:nvSpPr>
          <p:cNvPr id="14" name="Rectángulo 13">
            <a:extLst>
              <a:ext uri="{FF2B5EF4-FFF2-40B4-BE49-F238E27FC236}">
                <a16:creationId xmlns:a16="http://schemas.microsoft.com/office/drawing/2014/main" id="{ED34C2E6-6370-4B95-B50B-492BBE8FDCF5}"/>
              </a:ext>
            </a:extLst>
          </p:cNvPr>
          <p:cNvSpPr/>
          <p:nvPr/>
        </p:nvSpPr>
        <p:spPr>
          <a:xfrm>
            <a:off x="3844855" y="2869698"/>
            <a:ext cx="941283" cy="461665"/>
          </a:xfrm>
          <a:prstGeom prst="rect">
            <a:avLst/>
          </a:prstGeom>
        </p:spPr>
        <p:txBody>
          <a:bodyPr wrap="none">
            <a:spAutoFit/>
          </a:bodyPr>
          <a:lstStyle/>
          <a:p>
            <a:pPr algn="ctr"/>
            <a:r>
              <a:rPr lang="es-MX" sz="800" b="1" dirty="0">
                <a:solidFill>
                  <a:srgbClr val="AD6F47"/>
                </a:solidFill>
                <a:latin typeface="+mj-lt"/>
              </a:rPr>
              <a:t>Patrón</a:t>
            </a:r>
          </a:p>
          <a:p>
            <a:pPr algn="ctr"/>
            <a:r>
              <a:rPr lang="es-MX" sz="800" b="1" dirty="0">
                <a:solidFill>
                  <a:srgbClr val="AD6F47"/>
                </a:solidFill>
                <a:latin typeface="+mj-lt"/>
              </a:rPr>
              <a:t> Reposado 750 ml</a:t>
            </a:r>
          </a:p>
          <a:p>
            <a:pPr algn="ctr"/>
            <a:r>
              <a:rPr lang="es-MX" sz="800" b="1" i="0" dirty="0">
                <a:solidFill>
                  <a:srgbClr val="AD6F47"/>
                </a:solidFill>
                <a:effectLst/>
                <a:latin typeface="+mj-lt"/>
              </a:rPr>
              <a:t>USD: $54.99</a:t>
            </a:r>
          </a:p>
        </p:txBody>
      </p:sp>
      <p:sp>
        <p:nvSpPr>
          <p:cNvPr id="15" name="Rectángulo 14">
            <a:extLst>
              <a:ext uri="{FF2B5EF4-FFF2-40B4-BE49-F238E27FC236}">
                <a16:creationId xmlns:a16="http://schemas.microsoft.com/office/drawing/2014/main" id="{D68C67BD-A8EB-4165-B297-F51ABD64EC69}"/>
              </a:ext>
            </a:extLst>
          </p:cNvPr>
          <p:cNvSpPr/>
          <p:nvPr/>
        </p:nvSpPr>
        <p:spPr>
          <a:xfrm>
            <a:off x="4854355" y="2869698"/>
            <a:ext cx="954107" cy="461665"/>
          </a:xfrm>
          <a:prstGeom prst="rect">
            <a:avLst/>
          </a:prstGeom>
        </p:spPr>
        <p:txBody>
          <a:bodyPr wrap="none">
            <a:spAutoFit/>
          </a:bodyPr>
          <a:lstStyle/>
          <a:p>
            <a:pPr algn="ctr"/>
            <a:r>
              <a:rPr lang="es-MX" sz="800" b="1" dirty="0">
                <a:solidFill>
                  <a:srgbClr val="AD6F47"/>
                </a:solidFill>
                <a:latin typeface="+mj-lt"/>
              </a:rPr>
              <a:t>Casa Noble Cristal</a:t>
            </a:r>
          </a:p>
          <a:p>
            <a:pPr algn="ctr"/>
            <a:r>
              <a:rPr lang="es-MX" sz="800" b="1" dirty="0">
                <a:solidFill>
                  <a:srgbClr val="AD6F47"/>
                </a:solidFill>
                <a:latin typeface="+mj-lt"/>
              </a:rPr>
              <a:t> Blanco 750 ml</a:t>
            </a:r>
          </a:p>
          <a:p>
            <a:pPr algn="ctr"/>
            <a:r>
              <a:rPr lang="es-MX" sz="800" b="1" i="0" dirty="0">
                <a:solidFill>
                  <a:srgbClr val="AD6F47"/>
                </a:solidFill>
                <a:effectLst/>
                <a:latin typeface="+mj-lt"/>
              </a:rPr>
              <a:t>USD: $49.99</a:t>
            </a:r>
          </a:p>
        </p:txBody>
      </p:sp>
      <p:sp>
        <p:nvSpPr>
          <p:cNvPr id="16" name="Rectángulo 15">
            <a:extLst>
              <a:ext uri="{FF2B5EF4-FFF2-40B4-BE49-F238E27FC236}">
                <a16:creationId xmlns:a16="http://schemas.microsoft.com/office/drawing/2014/main" id="{8394EFB1-D1C7-4407-B106-719C18582D71}"/>
              </a:ext>
            </a:extLst>
          </p:cNvPr>
          <p:cNvSpPr/>
          <p:nvPr/>
        </p:nvSpPr>
        <p:spPr>
          <a:xfrm>
            <a:off x="5850429" y="2869698"/>
            <a:ext cx="941283" cy="461665"/>
          </a:xfrm>
          <a:prstGeom prst="rect">
            <a:avLst/>
          </a:prstGeom>
        </p:spPr>
        <p:txBody>
          <a:bodyPr wrap="none">
            <a:spAutoFit/>
          </a:bodyPr>
          <a:lstStyle/>
          <a:p>
            <a:pPr algn="ctr"/>
            <a:r>
              <a:rPr lang="es-MX" sz="800" b="1" dirty="0">
                <a:solidFill>
                  <a:srgbClr val="AD6F47"/>
                </a:solidFill>
                <a:latin typeface="+mj-lt"/>
              </a:rPr>
              <a:t>Maestro </a:t>
            </a:r>
            <a:r>
              <a:rPr lang="es-MX" sz="800" b="1" dirty="0" err="1">
                <a:solidFill>
                  <a:srgbClr val="AD6F47"/>
                </a:solidFill>
                <a:latin typeface="+mj-lt"/>
              </a:rPr>
              <a:t>Dobel</a:t>
            </a:r>
            <a:endParaRPr lang="es-MX" sz="800" b="1" dirty="0">
              <a:solidFill>
                <a:srgbClr val="AD6F47"/>
              </a:solidFill>
              <a:latin typeface="+mj-lt"/>
            </a:endParaRPr>
          </a:p>
          <a:p>
            <a:pPr algn="ctr"/>
            <a:r>
              <a:rPr lang="es-MX" sz="800" b="1" dirty="0">
                <a:solidFill>
                  <a:srgbClr val="AD6F47"/>
                </a:solidFill>
                <a:latin typeface="+mj-lt"/>
              </a:rPr>
              <a:t> Reposado 750 ml</a:t>
            </a:r>
          </a:p>
          <a:p>
            <a:pPr algn="ctr"/>
            <a:r>
              <a:rPr lang="es-MX" sz="800" b="1" i="0" dirty="0">
                <a:solidFill>
                  <a:srgbClr val="AD6F47"/>
                </a:solidFill>
                <a:effectLst/>
                <a:latin typeface="+mj-lt"/>
              </a:rPr>
              <a:t>USD: $39.99</a:t>
            </a:r>
          </a:p>
        </p:txBody>
      </p:sp>
      <p:sp>
        <p:nvSpPr>
          <p:cNvPr id="17" name="Rectangle 2">
            <a:extLst>
              <a:ext uri="{FF2B5EF4-FFF2-40B4-BE49-F238E27FC236}">
                <a16:creationId xmlns:a16="http://schemas.microsoft.com/office/drawing/2014/main" id="{ACA66410-600A-458F-868C-A43A8ADC80EC}"/>
              </a:ext>
            </a:extLst>
          </p:cNvPr>
          <p:cNvSpPr txBox="1">
            <a:spLocks noChangeArrowheads="1"/>
          </p:cNvSpPr>
          <p:nvPr/>
        </p:nvSpPr>
        <p:spPr>
          <a:xfrm>
            <a:off x="6875784" y="3220218"/>
            <a:ext cx="1365126" cy="461665"/>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pPr>
            <a:r>
              <a:rPr lang="en-US" sz="1000" b="1" dirty="0">
                <a:solidFill>
                  <a:schemeClr val="bg2"/>
                </a:solidFill>
                <a:ea typeface="MS PGothic" panose="020B0600070205080204" pitchFamily="34" charset="-128"/>
                <a:cs typeface="+mn-cs"/>
                <a:sym typeface="Calibri" panose="020F0502020204030204" pitchFamily="34" charset="0"/>
              </a:rPr>
              <a:t>LOS ARANGO BLANCO</a:t>
            </a:r>
          </a:p>
          <a:p>
            <a:pPr>
              <a:defRPr/>
            </a:pPr>
            <a:r>
              <a:rPr lang="en-US" sz="1000" b="1" dirty="0">
                <a:solidFill>
                  <a:schemeClr val="bg2"/>
                </a:solidFill>
                <a:ea typeface="MS PGothic" panose="020B0600070205080204" pitchFamily="34" charset="-128"/>
                <a:cs typeface="+mn-cs"/>
                <a:sym typeface="Calibri" panose="020F0502020204030204" pitchFamily="34" charset="0"/>
              </a:rPr>
              <a:t>750 ML</a:t>
            </a:r>
          </a:p>
          <a:p>
            <a:pPr>
              <a:defRPr/>
            </a:pPr>
            <a:r>
              <a:rPr lang="en-US" sz="1000" b="1" dirty="0">
                <a:solidFill>
                  <a:schemeClr val="bg2"/>
                </a:solidFill>
                <a:ea typeface="MS PGothic" panose="020B0600070205080204" pitchFamily="34" charset="-128"/>
                <a:cs typeface="+mn-cs"/>
                <a:sym typeface="Calibri" panose="020F0502020204030204" pitchFamily="34" charset="0"/>
              </a:rPr>
              <a:t>UDS$ 49.99</a:t>
            </a:r>
          </a:p>
        </p:txBody>
      </p:sp>
      <p:sp>
        <p:nvSpPr>
          <p:cNvPr id="26" name="Rectangle 2"/>
          <p:cNvSpPr txBox="1">
            <a:spLocks noChangeArrowheads="1"/>
          </p:cNvSpPr>
          <p:nvPr/>
        </p:nvSpPr>
        <p:spPr>
          <a:xfrm>
            <a:off x="870923" y="1237265"/>
            <a:ext cx="3691651" cy="307777"/>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defRPr/>
            </a:pPr>
            <a:r>
              <a:rPr lang="en-US" sz="2000" dirty="0">
                <a:solidFill>
                  <a:schemeClr val="bg2"/>
                </a:solidFill>
                <a:latin typeface="Times"/>
                <a:ea typeface="MS PGothic" panose="020B0600070205080204" pitchFamily="34" charset="-128"/>
                <a:cs typeface="Times"/>
                <a:sym typeface="Calibri" panose="020F0502020204030204" pitchFamily="34" charset="0"/>
              </a:rPr>
              <a:t>Pricing  Positioning</a:t>
            </a:r>
          </a:p>
        </p:txBody>
      </p:sp>
    </p:spTree>
    <p:extLst>
      <p:ext uri="{BB962C8B-B14F-4D97-AF65-F5344CB8AC3E}">
        <p14:creationId xmlns:p14="http://schemas.microsoft.com/office/powerpoint/2010/main" val="21302978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Picture 2" descr="Grand Leyenda Anejo Tequila">
            <a:extLst>
              <a:ext uri="{FF2B5EF4-FFF2-40B4-BE49-F238E27FC236}">
                <a16:creationId xmlns:a16="http://schemas.microsoft.com/office/drawing/2014/main" id="{213BBC1E-2D49-4847-BC8C-542864401F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366" y="1686343"/>
            <a:ext cx="903533" cy="1205320"/>
          </a:xfrm>
          <a:prstGeom prst="rect">
            <a:avLst/>
          </a:prstGeom>
          <a:noFill/>
          <a:extLst>
            <a:ext uri="{909E8E84-426E-40dd-AFC4-6F175D3DCCD1}">
              <a14:hiddenFill xmlns:a14="http://schemas.microsoft.com/office/drawing/2010/main" xmlns="">
                <a:solidFill>
                  <a:srgbClr val="FFFFFF"/>
                </a:solidFill>
              </a14:hiddenFill>
            </a:ext>
          </a:extLst>
        </p:spPr>
      </p:pic>
      <p:pic>
        <p:nvPicPr>
          <p:cNvPr id="4" name="Picture 4" descr="Don Julio Anejo Tequila">
            <a:extLst>
              <a:ext uri="{FF2B5EF4-FFF2-40B4-BE49-F238E27FC236}">
                <a16:creationId xmlns:a16="http://schemas.microsoft.com/office/drawing/2014/main" id="{2288EF18-A43F-4E9B-B08E-F6624D14F0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0252" y="1686343"/>
            <a:ext cx="907191" cy="1205320"/>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6" descr="PatrÃ³n Anejo Tequila">
            <a:extLst>
              <a:ext uri="{FF2B5EF4-FFF2-40B4-BE49-F238E27FC236}">
                <a16:creationId xmlns:a16="http://schemas.microsoft.com/office/drawing/2014/main" id="{916EA97C-DA00-4CE9-A499-16391EAAB3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6651" y="1686343"/>
            <a:ext cx="903532" cy="1205320"/>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8" descr="Casa Noble Crystal Anejo 2 Year Tequila">
            <a:extLst>
              <a:ext uri="{FF2B5EF4-FFF2-40B4-BE49-F238E27FC236}">
                <a16:creationId xmlns:a16="http://schemas.microsoft.com/office/drawing/2014/main" id="{52D52256-8023-4CAC-AC49-6D3DC4E0E5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6510" y="1689233"/>
            <a:ext cx="901366" cy="1202430"/>
          </a:xfrm>
          <a:prstGeom prst="rect">
            <a:avLst/>
          </a:prstGeom>
          <a:noFill/>
          <a:extLst>
            <a:ext uri="{909E8E84-426E-40dd-AFC4-6F175D3DCCD1}">
              <a14:hiddenFill xmlns:a14="http://schemas.microsoft.com/office/drawing/2010/main" xmlns="">
                <a:solidFill>
                  <a:srgbClr val="FFFFFF"/>
                </a:solidFill>
              </a14:hiddenFill>
            </a:ext>
          </a:extLst>
        </p:spPr>
      </p:pic>
      <p:pic>
        <p:nvPicPr>
          <p:cNvPr id="7" name="Picture 10" descr="Chinaco AÃ±ejo Tequila">
            <a:extLst>
              <a:ext uri="{FF2B5EF4-FFF2-40B4-BE49-F238E27FC236}">
                <a16:creationId xmlns:a16="http://schemas.microsoft.com/office/drawing/2014/main" id="{AA70344B-8692-4090-9D3E-A2B01B555AF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52781" y="1689233"/>
            <a:ext cx="903190" cy="1202430"/>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Picture 12" descr="Adictivo Anejo Tequila">
            <a:extLst>
              <a:ext uri="{FF2B5EF4-FFF2-40B4-BE49-F238E27FC236}">
                <a16:creationId xmlns:a16="http://schemas.microsoft.com/office/drawing/2014/main" id="{3300E9B4-B52E-4260-8969-4CC57CDE289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21966" y="1686343"/>
            <a:ext cx="903533" cy="1205320"/>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ángulo 8">
            <a:extLst>
              <a:ext uri="{FF2B5EF4-FFF2-40B4-BE49-F238E27FC236}">
                <a16:creationId xmlns:a16="http://schemas.microsoft.com/office/drawing/2014/main" id="{F8822D68-6A5A-4A1E-BA6B-F68E3CC61BA6}"/>
              </a:ext>
            </a:extLst>
          </p:cNvPr>
          <p:cNvSpPr/>
          <p:nvPr/>
        </p:nvSpPr>
        <p:spPr>
          <a:xfrm>
            <a:off x="927321" y="2945271"/>
            <a:ext cx="774571" cy="461665"/>
          </a:xfrm>
          <a:prstGeom prst="rect">
            <a:avLst/>
          </a:prstGeom>
        </p:spPr>
        <p:txBody>
          <a:bodyPr wrap="none">
            <a:spAutoFit/>
          </a:bodyPr>
          <a:lstStyle/>
          <a:p>
            <a:pPr algn="ctr"/>
            <a:r>
              <a:rPr lang="es-MX" sz="800" b="1" dirty="0">
                <a:solidFill>
                  <a:srgbClr val="AD6F47"/>
                </a:solidFill>
                <a:latin typeface="+mj-lt"/>
              </a:rPr>
              <a:t>Gran Leyenda</a:t>
            </a:r>
          </a:p>
          <a:p>
            <a:pPr algn="ctr"/>
            <a:r>
              <a:rPr lang="es-MX" sz="800" b="1" dirty="0">
                <a:solidFill>
                  <a:srgbClr val="AD6F47"/>
                </a:solidFill>
                <a:latin typeface="+mj-lt"/>
              </a:rPr>
              <a:t> Añejo 750 ml</a:t>
            </a:r>
          </a:p>
          <a:p>
            <a:pPr algn="ctr"/>
            <a:r>
              <a:rPr lang="es-MX" sz="800" b="1" i="0" dirty="0">
                <a:solidFill>
                  <a:srgbClr val="AD6F47"/>
                </a:solidFill>
                <a:effectLst/>
                <a:latin typeface="+mj-lt"/>
              </a:rPr>
              <a:t>USD: $74.99</a:t>
            </a:r>
          </a:p>
        </p:txBody>
      </p:sp>
      <p:sp>
        <p:nvSpPr>
          <p:cNvPr id="10" name="Rectángulo 9">
            <a:extLst>
              <a:ext uri="{FF2B5EF4-FFF2-40B4-BE49-F238E27FC236}">
                <a16:creationId xmlns:a16="http://schemas.microsoft.com/office/drawing/2014/main" id="{D1069ACA-F822-4A6D-B65E-4D850C30F94E}"/>
              </a:ext>
            </a:extLst>
          </p:cNvPr>
          <p:cNvSpPr/>
          <p:nvPr/>
        </p:nvSpPr>
        <p:spPr>
          <a:xfrm>
            <a:off x="1914243" y="2945271"/>
            <a:ext cx="774571" cy="461665"/>
          </a:xfrm>
          <a:prstGeom prst="rect">
            <a:avLst/>
          </a:prstGeom>
        </p:spPr>
        <p:txBody>
          <a:bodyPr wrap="none">
            <a:spAutoFit/>
          </a:bodyPr>
          <a:lstStyle/>
          <a:p>
            <a:pPr algn="ctr"/>
            <a:r>
              <a:rPr lang="es-MX" sz="800" b="1" dirty="0">
                <a:solidFill>
                  <a:srgbClr val="AD6F47"/>
                </a:solidFill>
                <a:latin typeface="+mj-lt"/>
              </a:rPr>
              <a:t>Don Julio</a:t>
            </a:r>
          </a:p>
          <a:p>
            <a:pPr algn="ctr"/>
            <a:r>
              <a:rPr lang="es-MX" sz="800" b="1" dirty="0">
                <a:solidFill>
                  <a:srgbClr val="AD6F47"/>
                </a:solidFill>
                <a:latin typeface="+mj-lt"/>
              </a:rPr>
              <a:t> Añejo 750 ml</a:t>
            </a:r>
          </a:p>
          <a:p>
            <a:pPr algn="ctr"/>
            <a:r>
              <a:rPr lang="es-MX" sz="800" b="1" i="0" dirty="0">
                <a:solidFill>
                  <a:srgbClr val="AD6F47"/>
                </a:solidFill>
                <a:effectLst/>
                <a:latin typeface="+mj-lt"/>
              </a:rPr>
              <a:t>USD: $69.99</a:t>
            </a:r>
          </a:p>
        </p:txBody>
      </p:sp>
      <p:sp>
        <p:nvSpPr>
          <p:cNvPr id="11" name="Rectángulo 10">
            <a:extLst>
              <a:ext uri="{FF2B5EF4-FFF2-40B4-BE49-F238E27FC236}">
                <a16:creationId xmlns:a16="http://schemas.microsoft.com/office/drawing/2014/main" id="{09E0FEC2-1C8E-49E4-BFF0-0E979E73FB5D}"/>
              </a:ext>
            </a:extLst>
          </p:cNvPr>
          <p:cNvSpPr/>
          <p:nvPr/>
        </p:nvSpPr>
        <p:spPr>
          <a:xfrm>
            <a:off x="2891813" y="2945271"/>
            <a:ext cx="774571" cy="461665"/>
          </a:xfrm>
          <a:prstGeom prst="rect">
            <a:avLst/>
          </a:prstGeom>
        </p:spPr>
        <p:txBody>
          <a:bodyPr wrap="none">
            <a:spAutoFit/>
          </a:bodyPr>
          <a:lstStyle/>
          <a:p>
            <a:pPr algn="ctr"/>
            <a:r>
              <a:rPr lang="es-MX" sz="800" b="1" dirty="0">
                <a:solidFill>
                  <a:srgbClr val="AD6F47"/>
                </a:solidFill>
                <a:latin typeface="+mj-lt"/>
              </a:rPr>
              <a:t>Adictivo</a:t>
            </a:r>
          </a:p>
          <a:p>
            <a:pPr algn="ctr"/>
            <a:r>
              <a:rPr lang="es-MX" sz="800" b="1" dirty="0">
                <a:solidFill>
                  <a:srgbClr val="AD6F47"/>
                </a:solidFill>
                <a:latin typeface="+mj-lt"/>
              </a:rPr>
              <a:t> Añejo 750 ml</a:t>
            </a:r>
          </a:p>
          <a:p>
            <a:pPr algn="ctr"/>
            <a:r>
              <a:rPr lang="es-MX" sz="800" b="1" i="0" dirty="0">
                <a:solidFill>
                  <a:srgbClr val="AD6F47"/>
                </a:solidFill>
                <a:effectLst/>
                <a:latin typeface="+mj-lt"/>
              </a:rPr>
              <a:t>USD: $79.99</a:t>
            </a:r>
          </a:p>
        </p:txBody>
      </p:sp>
      <p:sp>
        <p:nvSpPr>
          <p:cNvPr id="12" name="Rectángulo 11">
            <a:extLst>
              <a:ext uri="{FF2B5EF4-FFF2-40B4-BE49-F238E27FC236}">
                <a16:creationId xmlns:a16="http://schemas.microsoft.com/office/drawing/2014/main" id="{ED34C2E6-6370-4B95-B50B-492BBE8FDCF5}"/>
              </a:ext>
            </a:extLst>
          </p:cNvPr>
          <p:cNvSpPr/>
          <p:nvPr/>
        </p:nvSpPr>
        <p:spPr>
          <a:xfrm>
            <a:off x="3855720" y="2945271"/>
            <a:ext cx="774571" cy="461665"/>
          </a:xfrm>
          <a:prstGeom prst="rect">
            <a:avLst/>
          </a:prstGeom>
        </p:spPr>
        <p:txBody>
          <a:bodyPr wrap="none">
            <a:spAutoFit/>
          </a:bodyPr>
          <a:lstStyle/>
          <a:p>
            <a:pPr algn="ctr"/>
            <a:r>
              <a:rPr lang="es-MX" sz="800" b="1" dirty="0">
                <a:solidFill>
                  <a:srgbClr val="AD6F47"/>
                </a:solidFill>
                <a:latin typeface="+mj-lt"/>
              </a:rPr>
              <a:t>Patrón</a:t>
            </a:r>
          </a:p>
          <a:p>
            <a:pPr algn="ctr"/>
            <a:r>
              <a:rPr lang="es-MX" sz="800" b="1" dirty="0">
                <a:solidFill>
                  <a:srgbClr val="AD6F47"/>
                </a:solidFill>
                <a:latin typeface="+mj-lt"/>
              </a:rPr>
              <a:t>Añejo  750 ml</a:t>
            </a:r>
          </a:p>
          <a:p>
            <a:pPr algn="ctr"/>
            <a:r>
              <a:rPr lang="es-MX" sz="800" b="1" i="0" dirty="0">
                <a:solidFill>
                  <a:srgbClr val="AD6F47"/>
                </a:solidFill>
                <a:effectLst/>
                <a:latin typeface="+mj-lt"/>
              </a:rPr>
              <a:t>USD: $65.99</a:t>
            </a:r>
          </a:p>
        </p:txBody>
      </p:sp>
      <p:sp>
        <p:nvSpPr>
          <p:cNvPr id="13" name="Rectángulo 12">
            <a:extLst>
              <a:ext uri="{FF2B5EF4-FFF2-40B4-BE49-F238E27FC236}">
                <a16:creationId xmlns:a16="http://schemas.microsoft.com/office/drawing/2014/main" id="{D68C67BD-A8EB-4165-B297-F51ABD64EC69}"/>
              </a:ext>
            </a:extLst>
          </p:cNvPr>
          <p:cNvSpPr/>
          <p:nvPr/>
        </p:nvSpPr>
        <p:spPr>
          <a:xfrm>
            <a:off x="4817695" y="2945271"/>
            <a:ext cx="860181" cy="461665"/>
          </a:xfrm>
          <a:prstGeom prst="rect">
            <a:avLst/>
          </a:prstGeom>
        </p:spPr>
        <p:txBody>
          <a:bodyPr wrap="none">
            <a:spAutoFit/>
          </a:bodyPr>
          <a:lstStyle/>
          <a:p>
            <a:pPr algn="ctr"/>
            <a:r>
              <a:rPr lang="es-MX" sz="800" b="1" dirty="0">
                <a:solidFill>
                  <a:srgbClr val="AD6F47"/>
                </a:solidFill>
                <a:latin typeface="+mj-lt"/>
              </a:rPr>
              <a:t>Casa Noble 2yrs</a:t>
            </a:r>
          </a:p>
          <a:p>
            <a:pPr algn="ctr"/>
            <a:r>
              <a:rPr lang="es-MX" sz="800" b="1" dirty="0">
                <a:solidFill>
                  <a:srgbClr val="AD6F47"/>
                </a:solidFill>
                <a:latin typeface="+mj-lt"/>
              </a:rPr>
              <a:t> Añejo 750 ml</a:t>
            </a:r>
          </a:p>
          <a:p>
            <a:pPr algn="ctr"/>
            <a:r>
              <a:rPr lang="es-MX" sz="800" b="1" i="0" dirty="0">
                <a:solidFill>
                  <a:srgbClr val="AD6F47"/>
                </a:solidFill>
                <a:effectLst/>
                <a:latin typeface="+mj-lt"/>
              </a:rPr>
              <a:t>USD: $69.99</a:t>
            </a:r>
          </a:p>
        </p:txBody>
      </p:sp>
      <p:sp>
        <p:nvSpPr>
          <p:cNvPr id="14" name="Rectángulo 13">
            <a:extLst>
              <a:ext uri="{FF2B5EF4-FFF2-40B4-BE49-F238E27FC236}">
                <a16:creationId xmlns:a16="http://schemas.microsoft.com/office/drawing/2014/main" id="{8394EFB1-D1C7-4407-B106-719C18582D71}"/>
              </a:ext>
            </a:extLst>
          </p:cNvPr>
          <p:cNvSpPr/>
          <p:nvPr/>
        </p:nvSpPr>
        <p:spPr>
          <a:xfrm>
            <a:off x="5854198" y="2945271"/>
            <a:ext cx="774571" cy="461665"/>
          </a:xfrm>
          <a:prstGeom prst="rect">
            <a:avLst/>
          </a:prstGeom>
        </p:spPr>
        <p:txBody>
          <a:bodyPr wrap="none">
            <a:spAutoFit/>
          </a:bodyPr>
          <a:lstStyle/>
          <a:p>
            <a:pPr algn="ctr"/>
            <a:r>
              <a:rPr lang="es-MX" sz="800" b="1" dirty="0">
                <a:solidFill>
                  <a:srgbClr val="AD6F47"/>
                </a:solidFill>
                <a:latin typeface="+mj-lt"/>
              </a:rPr>
              <a:t>Chinaco</a:t>
            </a:r>
          </a:p>
          <a:p>
            <a:pPr algn="ctr"/>
            <a:r>
              <a:rPr lang="es-MX" sz="800" b="1" dirty="0">
                <a:solidFill>
                  <a:srgbClr val="AD6F47"/>
                </a:solidFill>
                <a:latin typeface="+mj-lt"/>
              </a:rPr>
              <a:t> Añejo 750 ml</a:t>
            </a:r>
          </a:p>
          <a:p>
            <a:pPr algn="ctr"/>
            <a:r>
              <a:rPr lang="es-MX" sz="800" b="1" i="0" dirty="0">
                <a:solidFill>
                  <a:srgbClr val="AD6F47"/>
                </a:solidFill>
                <a:effectLst/>
                <a:latin typeface="+mj-lt"/>
              </a:rPr>
              <a:t>USD: $72.99</a:t>
            </a:r>
          </a:p>
        </p:txBody>
      </p:sp>
      <p:pic>
        <p:nvPicPr>
          <p:cNvPr id="16" name="Imagen 15" descr="Imagen que contiene interior, perfume, sentado, mesa&#10;&#10;Descripción generada automáticamente">
            <a:extLst>
              <a:ext uri="{FF2B5EF4-FFF2-40B4-BE49-F238E27FC236}">
                <a16:creationId xmlns:a16="http://schemas.microsoft.com/office/drawing/2014/main" id="{3EADE5B5-128A-4E6F-82EB-747A59A571F6}"/>
              </a:ext>
            </a:extLst>
          </p:cNvPr>
          <p:cNvPicPr>
            <a:picLocks noChangeAspect="1"/>
          </p:cNvPicPr>
          <p:nvPr/>
        </p:nvPicPr>
        <p:blipFill>
          <a:blip r:embed="rId9"/>
          <a:stretch>
            <a:fillRect/>
          </a:stretch>
        </p:blipFill>
        <p:spPr>
          <a:xfrm>
            <a:off x="6875785" y="1405244"/>
            <a:ext cx="1365470" cy="1767079"/>
          </a:xfrm>
          <a:prstGeom prst="rect">
            <a:avLst/>
          </a:prstGeom>
        </p:spPr>
      </p:pic>
      <p:sp>
        <p:nvSpPr>
          <p:cNvPr id="17" name="Rectangle 2">
            <a:extLst>
              <a:ext uri="{FF2B5EF4-FFF2-40B4-BE49-F238E27FC236}">
                <a16:creationId xmlns:a16="http://schemas.microsoft.com/office/drawing/2014/main" id="{ACA66410-600A-458F-868C-A43A8ADC80EC}"/>
              </a:ext>
            </a:extLst>
          </p:cNvPr>
          <p:cNvSpPr txBox="1">
            <a:spLocks noChangeArrowheads="1"/>
          </p:cNvSpPr>
          <p:nvPr/>
        </p:nvSpPr>
        <p:spPr>
          <a:xfrm>
            <a:off x="6855533" y="3236600"/>
            <a:ext cx="1385722" cy="461665"/>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defRPr/>
            </a:pPr>
            <a:r>
              <a:rPr lang="en-US" sz="1000" b="1" dirty="0">
                <a:solidFill>
                  <a:schemeClr val="bg2"/>
                </a:solidFill>
                <a:ea typeface="MS PGothic" panose="020B0600070205080204" pitchFamily="34" charset="-128"/>
                <a:cs typeface="Times"/>
                <a:sym typeface="Calibri" panose="020F0502020204030204" pitchFamily="34" charset="0"/>
              </a:rPr>
              <a:t>LOS ARANGO AÑEJO</a:t>
            </a:r>
          </a:p>
          <a:p>
            <a:pPr>
              <a:defRPr/>
            </a:pPr>
            <a:r>
              <a:rPr lang="en-US" sz="1000" b="1" dirty="0">
                <a:solidFill>
                  <a:schemeClr val="bg2"/>
                </a:solidFill>
                <a:ea typeface="MS PGothic" panose="020B0600070205080204" pitchFamily="34" charset="-128"/>
                <a:cs typeface="Times"/>
                <a:sym typeface="Calibri" panose="020F0502020204030204" pitchFamily="34" charset="0"/>
              </a:rPr>
              <a:t>750 ML</a:t>
            </a:r>
          </a:p>
          <a:p>
            <a:pPr>
              <a:defRPr/>
            </a:pPr>
            <a:r>
              <a:rPr lang="en-US" sz="1000" b="1" dirty="0">
                <a:solidFill>
                  <a:schemeClr val="bg2"/>
                </a:solidFill>
                <a:ea typeface="MS PGothic" panose="020B0600070205080204" pitchFamily="34" charset="-128"/>
                <a:cs typeface="Times"/>
                <a:sym typeface="Calibri" panose="020F0502020204030204" pitchFamily="34" charset="0"/>
              </a:rPr>
              <a:t>UDS$ 74.99</a:t>
            </a:r>
          </a:p>
        </p:txBody>
      </p:sp>
      <p:sp>
        <p:nvSpPr>
          <p:cNvPr id="18" name="Rectangle 2"/>
          <p:cNvSpPr txBox="1">
            <a:spLocks noChangeArrowheads="1"/>
          </p:cNvSpPr>
          <p:nvPr/>
        </p:nvSpPr>
        <p:spPr>
          <a:xfrm>
            <a:off x="870923" y="1237265"/>
            <a:ext cx="3691651" cy="307777"/>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defRPr/>
            </a:pPr>
            <a:r>
              <a:rPr lang="en-US" sz="2000" dirty="0">
                <a:solidFill>
                  <a:schemeClr val="bg2"/>
                </a:solidFill>
                <a:latin typeface="Times"/>
                <a:ea typeface="MS PGothic" panose="020B0600070205080204" pitchFamily="34" charset="-128"/>
                <a:cs typeface="Times"/>
                <a:sym typeface="Calibri" panose="020F0502020204030204" pitchFamily="34" charset="0"/>
              </a:rPr>
              <a:t>Pricing  Positioning</a:t>
            </a:r>
          </a:p>
        </p:txBody>
      </p:sp>
    </p:spTree>
    <p:extLst>
      <p:ext uri="{BB962C8B-B14F-4D97-AF65-F5344CB8AC3E}">
        <p14:creationId xmlns:p14="http://schemas.microsoft.com/office/powerpoint/2010/main" val="16101347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Imagen 2">
            <a:extLst>
              <a:ext uri="{FF2B5EF4-FFF2-40B4-BE49-F238E27FC236}">
                <a16:creationId xmlns:a16="http://schemas.microsoft.com/office/drawing/2014/main" id="{3B5D28A5-EB9F-454D-BF9A-DC23B9C44D79}"/>
              </a:ext>
            </a:extLst>
          </p:cNvPr>
          <p:cNvPicPr>
            <a:picLocks noChangeAspect="1"/>
          </p:cNvPicPr>
          <p:nvPr/>
        </p:nvPicPr>
        <p:blipFill>
          <a:blip r:embed="rId3">
            <a:alphaModFix amt="92000"/>
          </a:blip>
          <a:stretch>
            <a:fillRect/>
          </a:stretch>
        </p:blipFill>
        <p:spPr>
          <a:xfrm>
            <a:off x="2841519" y="203051"/>
            <a:ext cx="3557620" cy="4591156"/>
          </a:xfrm>
          <a:prstGeom prst="rect">
            <a:avLst/>
          </a:prstGeom>
          <a:ln>
            <a:solidFill>
              <a:schemeClr val="bg1"/>
            </a:solidFill>
          </a:ln>
        </p:spPr>
      </p:pic>
      <p:sp>
        <p:nvSpPr>
          <p:cNvPr id="5" name="Rectangle 2"/>
          <p:cNvSpPr txBox="1">
            <a:spLocks noChangeArrowheads="1"/>
          </p:cNvSpPr>
          <p:nvPr/>
        </p:nvSpPr>
        <p:spPr>
          <a:xfrm>
            <a:off x="733097" y="2015396"/>
            <a:ext cx="1806870" cy="553998"/>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1800" dirty="0">
                <a:solidFill>
                  <a:schemeClr val="bg2"/>
                </a:solidFill>
                <a:latin typeface="Helvetica" panose="020B0604020202020204" pitchFamily="34" charset="0"/>
                <a:ea typeface="MS PGothic" charset="0"/>
                <a:cs typeface="Helvetica" panose="020B0604020202020204" pitchFamily="34" charset="0"/>
                <a:sym typeface="Helvetica" charset="0"/>
              </a:rPr>
              <a:t>Advertising</a:t>
            </a:r>
          </a:p>
          <a:p>
            <a:pPr algn="r"/>
            <a:r>
              <a:rPr lang="en-US" sz="1800" dirty="0">
                <a:solidFill>
                  <a:srgbClr val="9C6641"/>
                </a:solidFill>
                <a:latin typeface="Helvetica" panose="020B0604020202020204" pitchFamily="34" charset="0"/>
                <a:ea typeface="MS PGothic" charset="0"/>
                <a:cs typeface="Helvetica" panose="020B0604020202020204" pitchFamily="34" charset="0"/>
                <a:sym typeface="Helvetica" charset="0"/>
              </a:rPr>
              <a:t>2019</a:t>
            </a:r>
          </a:p>
        </p:txBody>
      </p:sp>
    </p:spTree>
    <p:extLst>
      <p:ext uri="{BB962C8B-B14F-4D97-AF65-F5344CB8AC3E}">
        <p14:creationId xmlns:p14="http://schemas.microsoft.com/office/powerpoint/2010/main" val="27924299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Rectangle 2"/>
          <p:cNvSpPr txBox="1">
            <a:spLocks noChangeArrowheads="1"/>
          </p:cNvSpPr>
          <p:nvPr/>
        </p:nvSpPr>
        <p:spPr>
          <a:xfrm>
            <a:off x="733097" y="2015396"/>
            <a:ext cx="1806870" cy="553998"/>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1800" dirty="0">
                <a:solidFill>
                  <a:schemeClr val="bg2"/>
                </a:solidFill>
                <a:latin typeface="Helvetica" panose="020B0604020202020204" pitchFamily="34" charset="0"/>
                <a:ea typeface="MS PGothic" charset="0"/>
                <a:cs typeface="Helvetica" panose="020B0604020202020204" pitchFamily="34" charset="0"/>
                <a:sym typeface="Helvetica" charset="0"/>
              </a:rPr>
              <a:t>Advertising</a:t>
            </a:r>
          </a:p>
          <a:p>
            <a:pPr algn="r"/>
            <a:r>
              <a:rPr lang="en-US" sz="1800" dirty="0">
                <a:solidFill>
                  <a:srgbClr val="9C6641"/>
                </a:solidFill>
                <a:latin typeface="Helvetica" panose="020B0604020202020204" pitchFamily="34" charset="0"/>
                <a:ea typeface="MS PGothic" charset="0"/>
                <a:cs typeface="Helvetica" panose="020B0604020202020204" pitchFamily="34" charset="0"/>
                <a:sym typeface="Helvetica" charset="0"/>
              </a:rPr>
              <a:t>2017</a:t>
            </a:r>
          </a:p>
        </p:txBody>
      </p:sp>
      <p:pic>
        <p:nvPicPr>
          <p:cNvPr id="6" name="Picture 2" descr="Imágenes integradas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337398" y="920525"/>
            <a:ext cx="2532532" cy="3683684"/>
          </a:xfrm>
          <a:prstGeom prst="rect">
            <a:avLst/>
          </a:prstGeom>
          <a:noFill/>
          <a:ln>
            <a:noFill/>
          </a:ln>
          <a:extLst>
            <a:ext uri="{909E8E84-426E-40dd-AFC4-6F175D3DCCD1}">
              <a14:hiddenFill xmlns:a14="http://schemas.microsoft.com/office/drawing/2010/main" xmlns="">
                <a:solidFill>
                  <a:srgbClr val="FFFFFF"/>
                </a:solidFill>
              </a14:hiddenFill>
            </a:ext>
          </a:extLst>
        </p:spPr>
      </p:pic>
      <p:pic>
        <p:nvPicPr>
          <p:cNvPr id="7" name="Picture 2" descr="Imágenes integradas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40194" y="920525"/>
            <a:ext cx="2532533" cy="3683684"/>
          </a:xfrm>
          <a:prstGeom prst="rect">
            <a:avLst/>
          </a:prstGeom>
          <a:noFill/>
          <a:ln>
            <a:noFill/>
          </a:ln>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5149789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02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Rectangle 2"/>
          <p:cNvSpPr txBox="1">
            <a:spLocks noChangeArrowheads="1"/>
          </p:cNvSpPr>
          <p:nvPr/>
        </p:nvSpPr>
        <p:spPr>
          <a:xfrm>
            <a:off x="3578253" y="1222902"/>
            <a:ext cx="1806870" cy="307777"/>
          </a:xfrm>
          <a:prstGeom prst="rect">
            <a:avLst/>
          </a:prstGeom>
          <a:extLst>
            <a:ext uri="{91240B29-F687-4f45-9708-019B960494DF}">
              <a14:hiddenLine xmlns:a14="http://schemas.microsoft.com/office/drawing/2010/main" xmlns="" w="12700">
                <a:solidFill>
                  <a:schemeClr val="tx1"/>
                </a:solidFill>
                <a:miter lim="800000"/>
                <a:headEnd/>
                <a:tailEnd/>
              </a14:hiddenLine>
            </a:ext>
          </a:extLst>
        </p:spPr>
        <p:txBody>
          <a:bodyPr vert="horz" wrap="square" lIns="0" tIns="0" rIns="0" bIns="0" rtlCol="0" anchor="ctr">
            <a:sp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000" b="1" dirty="0">
                <a:solidFill>
                  <a:schemeClr val="bg2"/>
                </a:solidFill>
                <a:latin typeface="Helvetica" panose="020B0604020202020204" pitchFamily="34" charset="0"/>
                <a:ea typeface="MS PGothic" charset="0"/>
                <a:cs typeface="Helvetica" panose="020B0604020202020204" pitchFamily="34" charset="0"/>
                <a:sym typeface="Helvetica" charset="0"/>
              </a:rPr>
              <a:t>POS</a:t>
            </a:r>
          </a:p>
        </p:txBody>
      </p:sp>
      <p:sp>
        <p:nvSpPr>
          <p:cNvPr id="5" name="Rectángulo 4">
            <a:extLst>
              <a:ext uri="{FF2B5EF4-FFF2-40B4-BE49-F238E27FC236}">
                <a16:creationId xmlns:a16="http://schemas.microsoft.com/office/drawing/2014/main" id="{F8822D68-6A5A-4A1E-BA6B-F68E3CC61BA6}"/>
              </a:ext>
            </a:extLst>
          </p:cNvPr>
          <p:cNvSpPr/>
          <p:nvPr/>
        </p:nvSpPr>
        <p:spPr>
          <a:xfrm>
            <a:off x="1398109" y="3275085"/>
            <a:ext cx="935623" cy="338554"/>
          </a:xfrm>
          <a:prstGeom prst="rect">
            <a:avLst/>
          </a:prstGeom>
        </p:spPr>
        <p:txBody>
          <a:bodyPr wrap="none">
            <a:spAutoFit/>
          </a:bodyPr>
          <a:lstStyle/>
          <a:p>
            <a:pPr algn="ctr"/>
            <a:r>
              <a:rPr lang="es-MX" sz="800" b="1" dirty="0">
                <a:solidFill>
                  <a:srgbClr val="AD6F47"/>
                </a:solidFill>
                <a:latin typeface="+mj-lt"/>
              </a:rPr>
              <a:t>40 usd</a:t>
            </a:r>
          </a:p>
          <a:p>
            <a:pPr algn="ctr"/>
            <a:r>
              <a:rPr lang="es-MX" sz="800" b="1" dirty="0">
                <a:solidFill>
                  <a:srgbClr val="AD6F47"/>
                </a:solidFill>
                <a:latin typeface="+mj-lt"/>
              </a:rPr>
              <a:t>Box 40 Unids, 5oz</a:t>
            </a:r>
            <a:endParaRPr lang="es-MX" sz="800" b="1" i="0" dirty="0">
              <a:solidFill>
                <a:srgbClr val="AD6F47"/>
              </a:solidFill>
              <a:effectLst/>
              <a:latin typeface="+mj-lt"/>
            </a:endParaRPr>
          </a:p>
        </p:txBody>
      </p:sp>
      <p:sp>
        <p:nvSpPr>
          <p:cNvPr id="6" name="Rectángulo 5">
            <a:extLst>
              <a:ext uri="{FF2B5EF4-FFF2-40B4-BE49-F238E27FC236}">
                <a16:creationId xmlns:a16="http://schemas.microsoft.com/office/drawing/2014/main" id="{F8822D68-6A5A-4A1E-BA6B-F68E3CC61BA6}"/>
              </a:ext>
            </a:extLst>
          </p:cNvPr>
          <p:cNvSpPr/>
          <p:nvPr/>
        </p:nvSpPr>
        <p:spPr>
          <a:xfrm>
            <a:off x="3332031" y="3275085"/>
            <a:ext cx="492443" cy="215444"/>
          </a:xfrm>
          <a:prstGeom prst="rect">
            <a:avLst/>
          </a:prstGeom>
        </p:spPr>
        <p:txBody>
          <a:bodyPr wrap="none">
            <a:spAutoFit/>
          </a:bodyPr>
          <a:lstStyle/>
          <a:p>
            <a:pPr algn="ctr"/>
            <a:r>
              <a:rPr lang="es-MX" sz="800" b="1" dirty="0">
                <a:solidFill>
                  <a:srgbClr val="AD6F47"/>
                </a:solidFill>
                <a:latin typeface="+mj-lt"/>
              </a:rPr>
              <a:t>1.5 usd</a:t>
            </a:r>
          </a:p>
        </p:txBody>
      </p:sp>
      <p:sp>
        <p:nvSpPr>
          <p:cNvPr id="7" name="Rectángulo 6">
            <a:extLst>
              <a:ext uri="{FF2B5EF4-FFF2-40B4-BE49-F238E27FC236}">
                <a16:creationId xmlns:a16="http://schemas.microsoft.com/office/drawing/2014/main" id="{F8822D68-6A5A-4A1E-BA6B-F68E3CC61BA6}"/>
              </a:ext>
            </a:extLst>
          </p:cNvPr>
          <p:cNvSpPr/>
          <p:nvPr/>
        </p:nvSpPr>
        <p:spPr>
          <a:xfrm>
            <a:off x="5179677" y="3275085"/>
            <a:ext cx="410890" cy="215444"/>
          </a:xfrm>
          <a:prstGeom prst="rect">
            <a:avLst/>
          </a:prstGeom>
        </p:spPr>
        <p:txBody>
          <a:bodyPr wrap="none">
            <a:spAutoFit/>
          </a:bodyPr>
          <a:lstStyle/>
          <a:p>
            <a:pPr algn="ctr"/>
            <a:r>
              <a:rPr lang="es-MX" sz="800" b="1" dirty="0">
                <a:solidFill>
                  <a:srgbClr val="AD6F47"/>
                </a:solidFill>
                <a:latin typeface="+mj-lt"/>
              </a:rPr>
              <a:t>4 usd</a:t>
            </a:r>
          </a:p>
        </p:txBody>
      </p:sp>
      <p:sp>
        <p:nvSpPr>
          <p:cNvPr id="8" name="Rectángulo 7">
            <a:extLst>
              <a:ext uri="{FF2B5EF4-FFF2-40B4-BE49-F238E27FC236}">
                <a16:creationId xmlns:a16="http://schemas.microsoft.com/office/drawing/2014/main" id="{F8822D68-6A5A-4A1E-BA6B-F68E3CC61BA6}"/>
              </a:ext>
            </a:extLst>
          </p:cNvPr>
          <p:cNvSpPr/>
          <p:nvPr/>
        </p:nvSpPr>
        <p:spPr>
          <a:xfrm>
            <a:off x="6679805" y="3275085"/>
            <a:ext cx="816950" cy="461665"/>
          </a:xfrm>
          <a:prstGeom prst="rect">
            <a:avLst/>
          </a:prstGeom>
        </p:spPr>
        <p:txBody>
          <a:bodyPr wrap="none">
            <a:spAutoFit/>
          </a:bodyPr>
          <a:lstStyle/>
          <a:p>
            <a:pPr algn="ctr"/>
            <a:r>
              <a:rPr lang="es-MX" sz="800" b="1" dirty="0">
                <a:solidFill>
                  <a:srgbClr val="AD6F47"/>
                </a:solidFill>
                <a:latin typeface="+mj-lt"/>
              </a:rPr>
              <a:t>8.5 usd</a:t>
            </a:r>
          </a:p>
          <a:p>
            <a:pPr algn="ctr"/>
            <a:r>
              <a:rPr lang="es-MX" sz="800" b="1" dirty="0">
                <a:solidFill>
                  <a:srgbClr val="AD6F47"/>
                </a:solidFill>
                <a:latin typeface="+mj-lt"/>
              </a:rPr>
              <a:t>6 Unids pack</a:t>
            </a:r>
          </a:p>
          <a:p>
            <a:pPr algn="ctr"/>
            <a:r>
              <a:rPr lang="es-MX" sz="800" b="1" dirty="0">
                <a:solidFill>
                  <a:srgbClr val="AD6F47"/>
                </a:solidFill>
                <a:latin typeface="+mj-lt"/>
              </a:rPr>
              <a:t>8.5cm x 8.5 cm</a:t>
            </a:r>
            <a:endParaRPr lang="es-MX" sz="800" b="1" i="0" dirty="0">
              <a:solidFill>
                <a:srgbClr val="AD6F47"/>
              </a:solidFill>
              <a:effectLst/>
              <a:latin typeface="+mj-lt"/>
            </a:endParaRPr>
          </a:p>
        </p:txBody>
      </p:sp>
    </p:spTree>
    <p:extLst>
      <p:ext uri="{BB962C8B-B14F-4D97-AF65-F5344CB8AC3E}">
        <p14:creationId xmlns:p14="http://schemas.microsoft.com/office/powerpoint/2010/main" val="21006768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ángulo 2"/>
          <p:cNvSpPr/>
          <p:nvPr/>
        </p:nvSpPr>
        <p:spPr>
          <a:xfrm>
            <a:off x="793358" y="2220215"/>
            <a:ext cx="1044088" cy="646331"/>
          </a:xfrm>
          <a:prstGeom prst="rect">
            <a:avLst/>
          </a:prstGeom>
        </p:spPr>
        <p:txBody>
          <a:bodyPr wrap="none">
            <a:spAutoFit/>
          </a:bodyPr>
          <a:lstStyle/>
          <a:p>
            <a:pPr algn="r"/>
            <a:r>
              <a:rPr lang="en-US" dirty="0">
                <a:solidFill>
                  <a:srgbClr val="EEECE1"/>
                </a:solidFill>
                <a:latin typeface="Times"/>
                <a:ea typeface="MS PGothic" charset="0"/>
                <a:cs typeface="Times"/>
                <a:sym typeface="Helvetica" charset="0"/>
              </a:rPr>
              <a:t>Cufflinks</a:t>
            </a:r>
          </a:p>
          <a:p>
            <a:pPr algn="r"/>
            <a:r>
              <a:rPr lang="en-US" dirty="0">
                <a:solidFill>
                  <a:srgbClr val="EEECE1"/>
                </a:solidFill>
                <a:latin typeface="Times"/>
                <a:ea typeface="MS PGothic" charset="0"/>
                <a:cs typeface="Times"/>
                <a:sym typeface="Helvetica" charset="0"/>
              </a:rPr>
              <a:t>&amp; pins</a:t>
            </a:r>
          </a:p>
        </p:txBody>
      </p:sp>
      <p:pic>
        <p:nvPicPr>
          <p:cNvPr id="4" name="Imagen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78221" y="1068204"/>
            <a:ext cx="4987558" cy="3296690"/>
          </a:xfrm>
          <a:prstGeom prst="rect">
            <a:avLst/>
          </a:prstGeom>
        </p:spPr>
      </p:pic>
    </p:spTree>
    <p:extLst>
      <p:ext uri="{BB962C8B-B14F-4D97-AF65-F5344CB8AC3E}">
        <p14:creationId xmlns:p14="http://schemas.microsoft.com/office/powerpoint/2010/main" val="36867288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ángulo 2"/>
          <p:cNvSpPr/>
          <p:nvPr/>
        </p:nvSpPr>
        <p:spPr>
          <a:xfrm>
            <a:off x="642887" y="2220215"/>
            <a:ext cx="1345027" cy="646331"/>
          </a:xfrm>
          <a:prstGeom prst="rect">
            <a:avLst/>
          </a:prstGeom>
        </p:spPr>
        <p:txBody>
          <a:bodyPr wrap="none">
            <a:spAutoFit/>
          </a:bodyPr>
          <a:lstStyle/>
          <a:p>
            <a:pPr algn="r"/>
            <a:r>
              <a:rPr lang="en-US" dirty="0">
                <a:solidFill>
                  <a:srgbClr val="EEECE1"/>
                </a:solidFill>
                <a:latin typeface="Times"/>
                <a:ea typeface="MS PGothic" charset="0"/>
                <a:cs typeface="Times"/>
                <a:sym typeface="Helvetica" charset="0"/>
              </a:rPr>
              <a:t>Ideas</a:t>
            </a:r>
          </a:p>
          <a:p>
            <a:pPr algn="r"/>
            <a:r>
              <a:rPr lang="en-US" dirty="0">
                <a:solidFill>
                  <a:srgbClr val="EEECE1"/>
                </a:solidFill>
                <a:latin typeface="Times"/>
                <a:ea typeface="MS PGothic" charset="0"/>
                <a:cs typeface="Times"/>
                <a:sym typeface="Helvetica" charset="0"/>
              </a:rPr>
              <a:t>cups holders</a:t>
            </a:r>
          </a:p>
        </p:txBody>
      </p:sp>
      <p:pic>
        <p:nvPicPr>
          <p:cNvPr id="4" name="Picture 2" descr="Imágenes integradas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78221" y="1181424"/>
            <a:ext cx="5721000" cy="29128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558006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ángulo 2"/>
          <p:cNvSpPr/>
          <p:nvPr/>
        </p:nvSpPr>
        <p:spPr>
          <a:xfrm>
            <a:off x="1117108" y="2220215"/>
            <a:ext cx="1633781" cy="646331"/>
          </a:xfrm>
          <a:prstGeom prst="rect">
            <a:avLst/>
          </a:prstGeom>
        </p:spPr>
        <p:txBody>
          <a:bodyPr wrap="none">
            <a:spAutoFit/>
          </a:bodyPr>
          <a:lstStyle/>
          <a:p>
            <a:pPr algn="r"/>
            <a:r>
              <a:rPr lang="en-US" dirty="0" err="1">
                <a:solidFill>
                  <a:srgbClr val="EEECE1"/>
                </a:solidFill>
                <a:latin typeface="Times"/>
                <a:ea typeface="MS PGothic" charset="0"/>
                <a:cs typeface="Times"/>
                <a:sym typeface="Helvetica" charset="0"/>
              </a:rPr>
              <a:t>Arango</a:t>
            </a:r>
            <a:r>
              <a:rPr lang="en-US" dirty="0">
                <a:solidFill>
                  <a:srgbClr val="EEECE1"/>
                </a:solidFill>
                <a:latin typeface="Times"/>
                <a:ea typeface="MS PGothic" charset="0"/>
                <a:cs typeface="Times"/>
                <a:sym typeface="Helvetica" charset="0"/>
              </a:rPr>
              <a:t> Tequila</a:t>
            </a:r>
          </a:p>
          <a:p>
            <a:pPr algn="r"/>
            <a:r>
              <a:rPr lang="en-US" dirty="0">
                <a:solidFill>
                  <a:srgbClr val="EEECE1"/>
                </a:solidFill>
                <a:latin typeface="Times"/>
                <a:ea typeface="MS PGothic" charset="0"/>
                <a:cs typeface="Times"/>
                <a:sym typeface="Helvetica" charset="0"/>
              </a:rPr>
              <a:t>glasses</a:t>
            </a:r>
          </a:p>
        </p:txBody>
      </p:sp>
      <p:pic>
        <p:nvPicPr>
          <p:cNvPr id="5" name="Picture 2" descr="Imágenes integradas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9526" y="1043592"/>
            <a:ext cx="3055724" cy="33894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8530147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Rectángulo 5"/>
          <p:cNvSpPr/>
          <p:nvPr/>
        </p:nvSpPr>
        <p:spPr>
          <a:xfrm>
            <a:off x="2466940" y="1603842"/>
            <a:ext cx="4013238" cy="1569660"/>
          </a:xfrm>
          <a:prstGeom prst="rect">
            <a:avLst/>
          </a:prstGeom>
        </p:spPr>
        <p:txBody>
          <a:bodyPr wrap="none">
            <a:spAutoFit/>
          </a:bodyPr>
          <a:lstStyle/>
          <a:p>
            <a:pPr algn="ctr"/>
            <a:r>
              <a:rPr lang="en-US" sz="3200" b="1" dirty="0">
                <a:solidFill>
                  <a:srgbClr val="EEECE1"/>
                </a:solidFill>
                <a:latin typeface="+mj-lt"/>
                <a:ea typeface="MS PGothic" charset="0"/>
                <a:cs typeface="MS PGothic" charset="0"/>
                <a:sym typeface="Helvetica" charset="0"/>
              </a:rPr>
              <a:t>OTHER POP </a:t>
            </a:r>
          </a:p>
          <a:p>
            <a:pPr algn="ctr"/>
            <a:r>
              <a:rPr lang="en-US" sz="3200" b="1" dirty="0">
                <a:solidFill>
                  <a:srgbClr val="EEECE1"/>
                </a:solidFill>
                <a:latin typeface="+mj-lt"/>
                <a:ea typeface="MS PGothic" charset="0"/>
                <a:cs typeface="MS PGothic" charset="0"/>
                <a:sym typeface="Helvetica" charset="0"/>
              </a:rPr>
              <a:t>IDEAS TO ADAPT </a:t>
            </a:r>
          </a:p>
          <a:p>
            <a:pPr algn="ctr"/>
            <a:r>
              <a:rPr lang="en-US" sz="3200" b="1" dirty="0">
                <a:solidFill>
                  <a:srgbClr val="EEECE1"/>
                </a:solidFill>
                <a:latin typeface="+mj-lt"/>
                <a:ea typeface="MS PGothic" charset="0"/>
                <a:cs typeface="MS PGothic" charset="0"/>
                <a:sym typeface="Helvetica" charset="0"/>
              </a:rPr>
              <a:t>THE MASTER GRAPHIC</a:t>
            </a:r>
          </a:p>
        </p:txBody>
      </p:sp>
    </p:spTree>
    <p:extLst>
      <p:ext uri="{BB962C8B-B14F-4D97-AF65-F5344CB8AC3E}">
        <p14:creationId xmlns:p14="http://schemas.microsoft.com/office/powerpoint/2010/main" val="39840975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Imagen 2" descr="Captura de pantalla 2019-01-17 a las 3.05.50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1231" y="1121916"/>
            <a:ext cx="4531546" cy="3165488"/>
          </a:xfrm>
          <a:prstGeom prst="rect">
            <a:avLst/>
          </a:prstGeom>
        </p:spPr>
      </p:pic>
      <p:sp>
        <p:nvSpPr>
          <p:cNvPr id="4" name="Rectángulo 3"/>
          <p:cNvSpPr/>
          <p:nvPr/>
        </p:nvSpPr>
        <p:spPr>
          <a:xfrm>
            <a:off x="868075" y="2343280"/>
            <a:ext cx="915485" cy="369332"/>
          </a:xfrm>
          <a:prstGeom prst="rect">
            <a:avLst/>
          </a:prstGeom>
        </p:spPr>
        <p:txBody>
          <a:bodyPr wrap="none">
            <a:spAutoFit/>
          </a:bodyPr>
          <a:lstStyle/>
          <a:p>
            <a:pPr algn="ctr"/>
            <a:r>
              <a:rPr lang="en-US" dirty="0" err="1">
                <a:solidFill>
                  <a:srgbClr val="EEECE1"/>
                </a:solidFill>
                <a:latin typeface="Times"/>
                <a:ea typeface="MS PGothic" charset="0"/>
                <a:cs typeface="Times"/>
                <a:sym typeface="Helvetica" charset="0"/>
              </a:rPr>
              <a:t>InPacks</a:t>
            </a:r>
            <a:endParaRPr lang="en-US" dirty="0">
              <a:solidFill>
                <a:srgbClr val="EEECE1"/>
              </a:solidFill>
              <a:latin typeface="Times"/>
              <a:ea typeface="MS PGothic" charset="0"/>
              <a:cs typeface="Times"/>
              <a:sym typeface="Helvetica" charset="0"/>
            </a:endParaRPr>
          </a:p>
        </p:txBody>
      </p:sp>
    </p:spTree>
    <p:extLst>
      <p:ext uri="{BB962C8B-B14F-4D97-AF65-F5344CB8AC3E}">
        <p14:creationId xmlns:p14="http://schemas.microsoft.com/office/powerpoint/2010/main" val="39215769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Imagen 2" descr="Captura de pantalla 2019-01-17 a las 3.17.19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0251" y="1237730"/>
            <a:ext cx="2835940" cy="2970663"/>
          </a:xfrm>
          <a:prstGeom prst="rect">
            <a:avLst/>
          </a:prstGeom>
        </p:spPr>
      </p:pic>
      <p:pic>
        <p:nvPicPr>
          <p:cNvPr id="4" name="Imagen 3" descr="stoper.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40103" y="1237729"/>
            <a:ext cx="2843521" cy="2971094"/>
          </a:xfrm>
          <a:prstGeom prst="rect">
            <a:avLst/>
          </a:prstGeom>
        </p:spPr>
      </p:pic>
      <p:sp>
        <p:nvSpPr>
          <p:cNvPr id="6" name="Rectángulo 5"/>
          <p:cNvSpPr/>
          <p:nvPr/>
        </p:nvSpPr>
        <p:spPr>
          <a:xfrm>
            <a:off x="548729" y="782816"/>
            <a:ext cx="2289885" cy="369332"/>
          </a:xfrm>
          <a:prstGeom prst="rect">
            <a:avLst/>
          </a:prstGeom>
        </p:spPr>
        <p:txBody>
          <a:bodyPr wrap="none">
            <a:spAutoFit/>
          </a:bodyPr>
          <a:lstStyle/>
          <a:p>
            <a:pPr algn="ctr"/>
            <a:r>
              <a:rPr lang="en-US" dirty="0">
                <a:solidFill>
                  <a:srgbClr val="EEECE1"/>
                </a:solidFill>
                <a:latin typeface="Times"/>
                <a:ea typeface="MS PGothic" charset="0"/>
                <a:cs typeface="Times"/>
                <a:sym typeface="Helvetica" charset="0"/>
              </a:rPr>
              <a:t>Off Premise / Stoppers</a:t>
            </a:r>
          </a:p>
        </p:txBody>
      </p:sp>
    </p:spTree>
    <p:extLst>
      <p:ext uri="{BB962C8B-B14F-4D97-AF65-F5344CB8AC3E}">
        <p14:creationId xmlns:p14="http://schemas.microsoft.com/office/powerpoint/2010/main" val="16669127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Imagen 2" descr="bar.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38065" y="1017715"/>
            <a:ext cx="5031302" cy="3354202"/>
          </a:xfrm>
          <a:prstGeom prst="rect">
            <a:avLst/>
          </a:prstGeom>
        </p:spPr>
      </p:pic>
      <p:sp>
        <p:nvSpPr>
          <p:cNvPr id="4" name="Rectángulo 3"/>
          <p:cNvSpPr/>
          <p:nvPr/>
        </p:nvSpPr>
        <p:spPr>
          <a:xfrm>
            <a:off x="481255" y="2550732"/>
            <a:ext cx="2456810" cy="369332"/>
          </a:xfrm>
          <a:prstGeom prst="rect">
            <a:avLst/>
          </a:prstGeom>
        </p:spPr>
        <p:txBody>
          <a:bodyPr wrap="none">
            <a:spAutoFit/>
          </a:bodyPr>
          <a:lstStyle/>
          <a:p>
            <a:pPr algn="ctr"/>
            <a:r>
              <a:rPr lang="en-US" b="1" dirty="0">
                <a:solidFill>
                  <a:srgbClr val="EEECE1"/>
                </a:solidFill>
                <a:latin typeface="Times"/>
                <a:ea typeface="MS PGothic" charset="0"/>
                <a:cs typeface="Times"/>
                <a:sym typeface="Helvetica" charset="0"/>
              </a:rPr>
              <a:t>On Premise / Billboard</a:t>
            </a:r>
          </a:p>
        </p:txBody>
      </p:sp>
    </p:spTree>
    <p:extLst>
      <p:ext uri="{BB962C8B-B14F-4D97-AF65-F5344CB8AC3E}">
        <p14:creationId xmlns:p14="http://schemas.microsoft.com/office/powerpoint/2010/main" val="17814882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3" name="Imagen 2" descr="Captura de pantalla 2019-01-17 a las 3.23.43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6791" y="1085948"/>
            <a:ext cx="3250046" cy="3266958"/>
          </a:xfrm>
          <a:prstGeom prst="rect">
            <a:avLst/>
          </a:prstGeom>
        </p:spPr>
      </p:pic>
      <p:sp>
        <p:nvSpPr>
          <p:cNvPr id="4" name="Rectángulo 3"/>
          <p:cNvSpPr/>
          <p:nvPr/>
        </p:nvSpPr>
        <p:spPr>
          <a:xfrm>
            <a:off x="542380" y="2453621"/>
            <a:ext cx="3121367" cy="369332"/>
          </a:xfrm>
          <a:prstGeom prst="rect">
            <a:avLst/>
          </a:prstGeom>
        </p:spPr>
        <p:txBody>
          <a:bodyPr wrap="none">
            <a:spAutoFit/>
          </a:bodyPr>
          <a:lstStyle/>
          <a:p>
            <a:pPr algn="ctr"/>
            <a:r>
              <a:rPr lang="en-US" b="1" dirty="0">
                <a:solidFill>
                  <a:srgbClr val="EEECE1"/>
                </a:solidFill>
                <a:latin typeface="Times"/>
                <a:ea typeface="MS PGothic" charset="0"/>
                <a:cs typeface="Times"/>
                <a:sym typeface="Helvetica" charset="0"/>
              </a:rPr>
              <a:t>On Premise / Bottle Exhibitor</a:t>
            </a:r>
          </a:p>
        </p:txBody>
      </p:sp>
    </p:spTree>
    <p:extLst>
      <p:ext uri="{BB962C8B-B14F-4D97-AF65-F5344CB8AC3E}">
        <p14:creationId xmlns:p14="http://schemas.microsoft.com/office/powerpoint/2010/main" val="397320131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00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Rectángulo 2"/>
          <p:cNvSpPr/>
          <p:nvPr/>
        </p:nvSpPr>
        <p:spPr>
          <a:xfrm>
            <a:off x="3586814" y="2033841"/>
            <a:ext cx="2258760" cy="830997"/>
          </a:xfrm>
          <a:prstGeom prst="rect">
            <a:avLst/>
          </a:prstGeom>
        </p:spPr>
        <p:txBody>
          <a:bodyPr wrap="none">
            <a:spAutoFit/>
          </a:bodyPr>
          <a:lstStyle/>
          <a:p>
            <a:pPr algn="ctr"/>
            <a:r>
              <a:rPr lang="es-ES" sz="2400" b="1" dirty="0">
                <a:solidFill>
                  <a:srgbClr val="EEECE1"/>
                </a:solidFill>
                <a:latin typeface="Helvetica" panose="020B0604020202020204" pitchFamily="34" charset="0"/>
                <a:cs typeface="Helvetica" panose="020B0604020202020204" pitchFamily="34" charset="0"/>
              </a:rPr>
              <a:t>TEQUILA</a:t>
            </a:r>
          </a:p>
          <a:p>
            <a:pPr algn="ctr"/>
            <a:r>
              <a:rPr lang="es-ES" sz="2400" b="1" dirty="0">
                <a:solidFill>
                  <a:srgbClr val="EEECE1"/>
                </a:solidFill>
                <a:latin typeface="Helvetica" panose="020B0604020202020204" pitchFamily="34" charset="0"/>
                <a:cs typeface="Helvetica" panose="020B0604020202020204" pitchFamily="34" charset="0"/>
              </a:rPr>
              <a:t>LOS ARANGO</a:t>
            </a:r>
          </a:p>
        </p:txBody>
      </p:sp>
    </p:spTree>
    <p:extLst>
      <p:ext uri="{BB962C8B-B14F-4D97-AF65-F5344CB8AC3E}">
        <p14:creationId xmlns:p14="http://schemas.microsoft.com/office/powerpoint/2010/main" val="192643040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1708</TotalTime>
  <Words>2909</Words>
  <Application>Microsoft Office PowerPoint</Application>
  <PresentationFormat>Presentación en pantalla (16:9)</PresentationFormat>
  <Paragraphs>374</Paragraphs>
  <Slides>46</Slides>
  <Notes>0</Notes>
  <HiddenSlides>1</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46</vt:i4>
      </vt:variant>
    </vt:vector>
  </HeadingPairs>
  <TitlesOfParts>
    <vt:vector size="52" baseType="lpstr">
      <vt:lpstr>Arial</vt:lpstr>
      <vt:lpstr>Calibri</vt:lpstr>
      <vt:lpstr>Helvetica</vt:lpstr>
      <vt:lpstr>Segoe UI</vt:lpstr>
      <vt:lpstr>Times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Antonio Limon</dc:creator>
  <cp:lastModifiedBy>David Fernando Guzmán del Valle</cp:lastModifiedBy>
  <cp:revision>47</cp:revision>
  <dcterms:created xsi:type="dcterms:W3CDTF">2019-01-16T19:54:43Z</dcterms:created>
  <dcterms:modified xsi:type="dcterms:W3CDTF">2020-05-06T18:12:15Z</dcterms:modified>
</cp:coreProperties>
</file>