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8" r:id="rId3"/>
    <p:sldId id="322" r:id="rId4"/>
    <p:sldId id="277" r:id="rId5"/>
    <p:sldId id="280" r:id="rId6"/>
    <p:sldId id="316" r:id="rId7"/>
    <p:sldId id="257" r:id="rId8"/>
    <p:sldId id="262" r:id="rId9"/>
    <p:sldId id="261" r:id="rId10"/>
    <p:sldId id="283" r:id="rId11"/>
    <p:sldId id="287" r:id="rId12"/>
    <p:sldId id="275" r:id="rId13"/>
    <p:sldId id="288" r:id="rId14"/>
    <p:sldId id="324" r:id="rId15"/>
    <p:sldId id="317" r:id="rId16"/>
    <p:sldId id="320" r:id="rId17"/>
    <p:sldId id="329" r:id="rId18"/>
    <p:sldId id="328" r:id="rId19"/>
    <p:sldId id="330" r:id="rId20"/>
    <p:sldId id="331" r:id="rId21"/>
    <p:sldId id="333" r:id="rId22"/>
    <p:sldId id="332" r:id="rId23"/>
    <p:sldId id="335" r:id="rId24"/>
    <p:sldId id="334" r:id="rId25"/>
    <p:sldId id="301" r:id="rId26"/>
    <p:sldId id="302" r:id="rId27"/>
    <p:sldId id="303" r:id="rId28"/>
    <p:sldId id="304" r:id="rId29"/>
    <p:sldId id="323"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23A3"/>
    <a:srgbClr val="050C15"/>
    <a:srgbClr val="FFD379"/>
    <a:srgbClr val="CABF7C"/>
    <a:srgbClr val="F1E3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38" autoAdjust="0"/>
  </p:normalViewPr>
  <p:slideViewPr>
    <p:cSldViewPr>
      <p:cViewPr varScale="1">
        <p:scale>
          <a:sx n="68" d="100"/>
          <a:sy n="68" d="100"/>
        </p:scale>
        <p:origin x="144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6004A59D-C421-4B23-99BA-9D56338D31FD}" type="datetimeFigureOut">
              <a:rPr lang="es-ES" smtClean="0"/>
              <a:pPr/>
              <a:t>06/08/2019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B87F42-110E-43B3-A333-BF13389D91B4}"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04A59D-C421-4B23-99BA-9D56338D31FD}" type="datetimeFigureOut">
              <a:rPr lang="es-ES" smtClean="0"/>
              <a:pPr/>
              <a:t>06/08/2019</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87F42-110E-43B3-A333-BF13389D91B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3.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0"/>
            <a:ext cx="9144000" cy="695439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761077" y="1268760"/>
            <a:ext cx="3179075" cy="4739759"/>
          </a:xfrm>
          <a:prstGeom prst="rect">
            <a:avLst/>
          </a:prstGeom>
        </p:spPr>
        <p:txBody>
          <a:bodyPr wrap="square">
            <a:spAutoFit/>
          </a:bodyPr>
          <a:lstStyle/>
          <a:p>
            <a:pPr algn="just"/>
            <a:r>
              <a:rPr lang="en-US" sz="1600" dirty="0"/>
              <a:t>Rives Group is a 100% Spanish owned family business, specializing in the production and distribution of distilled spirits, liqueurs and non alcoholic concentrates. </a:t>
            </a:r>
          </a:p>
          <a:p>
            <a:pPr algn="just"/>
            <a:endParaRPr lang="en-US" sz="1600" dirty="0"/>
          </a:p>
          <a:p>
            <a:pPr algn="just"/>
            <a:r>
              <a:rPr lang="en-US" sz="1600" dirty="0"/>
              <a:t>The company has a wide and varied range of own-brand products, including the Group´s flagship product, the 1880 Rives Gin, in addition to being the clear market leader in Spain with its range of non alcoholic beverages.</a:t>
            </a:r>
          </a:p>
          <a:p>
            <a:pPr algn="just"/>
            <a:endParaRPr lang="en-US" sz="1600" dirty="0"/>
          </a:p>
          <a:p>
            <a:pPr algn="just"/>
            <a:r>
              <a:rPr lang="en-US" sz="1600" dirty="0"/>
              <a:t>The Group combines traditional production processes with the most advanced technology to make all its different products.</a:t>
            </a:r>
          </a:p>
          <a:p>
            <a:pPr algn="just"/>
            <a:endParaRPr lang="en-US" sz="1400" dirty="0"/>
          </a:p>
        </p:txBody>
      </p:sp>
      <p:sp>
        <p:nvSpPr>
          <p:cNvPr id="3" name="2 CuadroTexto"/>
          <p:cNvSpPr txBox="1"/>
          <p:nvPr/>
        </p:nvSpPr>
        <p:spPr>
          <a:xfrm>
            <a:off x="4015758" y="369559"/>
            <a:ext cx="3073537" cy="523220"/>
          </a:xfrm>
          <a:prstGeom prst="rect">
            <a:avLst/>
          </a:prstGeom>
          <a:noFill/>
        </p:spPr>
        <p:txBody>
          <a:bodyPr wrap="square" rtlCol="0">
            <a:spAutoFit/>
          </a:bodyPr>
          <a:lstStyle/>
          <a:p>
            <a:pPr algn="ctr"/>
            <a:r>
              <a:rPr lang="es-ES" sz="2800" b="1" dirty="0">
                <a:effectLst>
                  <a:outerShdw blurRad="38100" dist="38100" dir="2700000" algn="tl">
                    <a:srgbClr val="000000">
                      <a:alpha val="43137"/>
                    </a:srgbClr>
                  </a:outerShdw>
                </a:effectLst>
              </a:rPr>
              <a:t>THE COMPANY</a:t>
            </a:r>
          </a:p>
        </p:txBody>
      </p:sp>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8449" y="1268760"/>
            <a:ext cx="2652081" cy="5344073"/>
          </a:xfrm>
          <a:prstGeom prst="rect">
            <a:avLst/>
          </a:prstGeom>
        </p:spPr>
      </p:pic>
      <p:pic>
        <p:nvPicPr>
          <p:cNvPr id="7" name="Picture 3">
            <a:extLst>
              <a:ext uri="{FF2B5EF4-FFF2-40B4-BE49-F238E27FC236}">
                <a16:creationId xmlns:a16="http://schemas.microsoft.com/office/drawing/2014/main" id="{C932479E-AF5D-441E-83A9-F041B186ABDD}"/>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771800" y="1124744"/>
            <a:ext cx="6191942" cy="5262979"/>
          </a:xfrm>
          <a:prstGeom prst="rect">
            <a:avLst/>
          </a:prstGeom>
        </p:spPr>
        <p:txBody>
          <a:bodyPr wrap="square">
            <a:spAutoFit/>
          </a:bodyPr>
          <a:lstStyle/>
          <a:p>
            <a:pPr algn="just"/>
            <a:r>
              <a:rPr lang="en-US" sz="1600" b="1" dirty="0"/>
              <a:t>1880</a:t>
            </a:r>
            <a:r>
              <a:rPr lang="en-US" sz="1600" dirty="0"/>
              <a:t>. Rives' history dates back to 1880 when the company was established by Don Augusto Haupold, German consul in Malaga and visionary entrepreneur. He soon built the company into one of the pioneering wineries in the Jerez area, initially focused on the production and sale of local wine and brandy.</a:t>
            </a:r>
          </a:p>
          <a:p>
            <a:pPr algn="just"/>
            <a:endParaRPr lang="en-US" sz="1600" dirty="0"/>
          </a:p>
          <a:p>
            <a:pPr algn="just"/>
            <a:r>
              <a:rPr lang="en-US" sz="1600" b="1" dirty="0"/>
              <a:t>1900</a:t>
            </a:r>
            <a:r>
              <a:rPr lang="en-US" sz="1600" dirty="0"/>
              <a:t>. Copper pot stills were brought from UK and used for the first time to make Rives Triple Sec and Rives Mint Liqueur along with other popular liqueurs of the time such as Coffee and Chocolate.</a:t>
            </a:r>
          </a:p>
          <a:p>
            <a:pPr algn="just"/>
            <a:endParaRPr lang="en-US" sz="1600" dirty="0"/>
          </a:p>
          <a:p>
            <a:pPr algn="just"/>
            <a:r>
              <a:rPr lang="en-US" sz="1600" b="1" dirty="0"/>
              <a:t>1976</a:t>
            </a:r>
            <a:r>
              <a:rPr lang="en-US" sz="1600" dirty="0"/>
              <a:t>. Rives built a new distillery, state of the art blending and bottling facilities, boiler house, laboratory etc. Also one of the tallest rectification towers of alcohol in Europe.</a:t>
            </a:r>
          </a:p>
          <a:p>
            <a:pPr algn="just"/>
            <a:endParaRPr lang="en-US" sz="1600" dirty="0"/>
          </a:p>
          <a:p>
            <a:pPr algn="just"/>
            <a:r>
              <a:rPr lang="en-US" sz="1600" b="1" dirty="0"/>
              <a:t>1980</a:t>
            </a:r>
            <a:r>
              <a:rPr lang="en-US" sz="1600" dirty="0"/>
              <a:t>. Triple Distilled Rives Special Gin is distilled for the first time.</a:t>
            </a:r>
          </a:p>
          <a:p>
            <a:pPr algn="just"/>
            <a:endParaRPr lang="en-US" sz="1600" dirty="0"/>
          </a:p>
          <a:p>
            <a:pPr algn="just"/>
            <a:r>
              <a:rPr lang="en-US" sz="1600" b="1" dirty="0"/>
              <a:t>1995</a:t>
            </a:r>
            <a:r>
              <a:rPr lang="en-US" sz="1600" dirty="0"/>
              <a:t>. Rives launches its new range of non-alcoholic liqueurs which includes Green Apple, Peach, Wild Blackberry, Hazelnut and Amaretto.</a:t>
            </a:r>
          </a:p>
          <a:p>
            <a:pPr algn="just"/>
            <a:endParaRPr lang="en-US" sz="1600" dirty="0"/>
          </a:p>
          <a:p>
            <a:pPr algn="just"/>
            <a:r>
              <a:rPr lang="en-US" sz="1600" b="1" dirty="0"/>
              <a:t>2013</a:t>
            </a:r>
            <a:r>
              <a:rPr lang="en-US" sz="1600" dirty="0"/>
              <a:t>. Super premium vodka King Peter joins the Rives family. King Peter is distilled from the exclusive "</a:t>
            </a:r>
            <a:r>
              <a:rPr lang="en-US" sz="1600" dirty="0" err="1"/>
              <a:t>Dankowskie</a:t>
            </a:r>
            <a:r>
              <a:rPr lang="en-US" sz="1600" dirty="0"/>
              <a:t>" golden rye</a:t>
            </a:r>
          </a:p>
        </p:txBody>
      </p:sp>
      <p:sp>
        <p:nvSpPr>
          <p:cNvPr id="3" name="2 CuadroTexto"/>
          <p:cNvSpPr txBox="1"/>
          <p:nvPr/>
        </p:nvSpPr>
        <p:spPr>
          <a:xfrm>
            <a:off x="4015758" y="369559"/>
            <a:ext cx="3073537" cy="523220"/>
          </a:xfrm>
          <a:prstGeom prst="rect">
            <a:avLst/>
          </a:prstGeom>
          <a:noFill/>
        </p:spPr>
        <p:txBody>
          <a:bodyPr wrap="square" rtlCol="0">
            <a:spAutoFit/>
          </a:bodyPr>
          <a:lstStyle/>
          <a:p>
            <a:pPr algn="ctr"/>
            <a:r>
              <a:rPr lang="es-ES" sz="2800" b="1" dirty="0">
                <a:effectLst>
                  <a:outerShdw blurRad="38100" dist="38100" dir="2700000" algn="tl">
                    <a:srgbClr val="000000">
                      <a:alpha val="43137"/>
                    </a:srgbClr>
                  </a:outerShdw>
                </a:effectLst>
              </a:rPr>
              <a:t>FAMILY TRADITION</a:t>
            </a:r>
          </a:p>
        </p:txBody>
      </p:sp>
      <p:pic>
        <p:nvPicPr>
          <p:cNvPr id="7" name="Picture 3">
            <a:extLst>
              <a:ext uri="{FF2B5EF4-FFF2-40B4-BE49-F238E27FC236}">
                <a16:creationId xmlns:a16="http://schemas.microsoft.com/office/drawing/2014/main" id="{34682089-5FDC-4973-8C74-370A11038F44}"/>
              </a:ext>
            </a:extLst>
          </p:cNvPr>
          <p:cNvPicPr>
            <a:picLocks noChangeAspect="1" noChangeArrowheads="1"/>
          </p:cNvPicPr>
          <p:nvPr/>
        </p:nvPicPr>
        <p:blipFill>
          <a:blip r:embed="rId2"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2246407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Gin Rives Pitman"/>
          <p:cNvPicPr>
            <a:picLocks noChangeAspect="1" noChangeArrowheads="1"/>
          </p:cNvPicPr>
          <p:nvPr/>
        </p:nvPicPr>
        <p:blipFill>
          <a:blip r:embed="rId2" cstate="print"/>
          <a:srcRect/>
          <a:stretch>
            <a:fillRect/>
          </a:stretch>
        </p:blipFill>
        <p:spPr bwMode="auto">
          <a:xfrm>
            <a:off x="2688223" y="544353"/>
            <a:ext cx="6204253" cy="2667396"/>
          </a:xfrm>
          <a:prstGeom prst="rect">
            <a:avLst/>
          </a:prstGeom>
          <a:ln>
            <a:noFill/>
          </a:ln>
          <a:effectLst>
            <a:softEdge rad="112500"/>
          </a:effectLst>
        </p:spPr>
      </p:pic>
      <p:sp>
        <p:nvSpPr>
          <p:cNvPr id="6" name="5 Rectángulo"/>
          <p:cNvSpPr/>
          <p:nvPr/>
        </p:nvSpPr>
        <p:spPr>
          <a:xfrm>
            <a:off x="2688223" y="3229137"/>
            <a:ext cx="6204253" cy="3539430"/>
          </a:xfrm>
          <a:prstGeom prst="rect">
            <a:avLst/>
          </a:prstGeom>
        </p:spPr>
        <p:txBody>
          <a:bodyPr wrap="square">
            <a:spAutoFit/>
          </a:bodyPr>
          <a:lstStyle/>
          <a:p>
            <a:pPr algn="just"/>
            <a:r>
              <a:rPr lang="en-US" sz="1600" dirty="0"/>
              <a:t>The company is located in El Puerto de Santa María in the province of Cádiz and boasts one of the most advanced distilleries in Europe with 30 m high column stills, two large hundred-year-old John Dore copper pot stills, which are used for the distillation of the botanicals and a reverse osmosis water treatment plant.</a:t>
            </a:r>
          </a:p>
          <a:p>
            <a:pPr algn="just"/>
            <a:endParaRPr lang="en-US" sz="1600" dirty="0"/>
          </a:p>
          <a:p>
            <a:pPr algn="just"/>
            <a:r>
              <a:rPr lang="en-US" sz="1600" dirty="0"/>
              <a:t>The bottling area is responsible for packaging the entire production and comprises three bottling lines with a capacity of up to 18,000 bottles per hour.</a:t>
            </a:r>
          </a:p>
          <a:p>
            <a:pPr algn="just"/>
            <a:endParaRPr lang="en-US" sz="1600" dirty="0"/>
          </a:p>
          <a:p>
            <a:pPr algn="just"/>
            <a:r>
              <a:rPr lang="en-US" sz="1600" dirty="0"/>
              <a:t>In addition, Rives has a state of the art laboratory which is responsible for quality control, research and development of new flavors and colors for future launches. This activity gives Rives the agility and creativity to continue to lead product innovation in the market.</a:t>
            </a:r>
          </a:p>
        </p:txBody>
      </p:sp>
      <p:sp>
        <p:nvSpPr>
          <p:cNvPr id="5" name="4 CuadroTexto"/>
          <p:cNvSpPr txBox="1"/>
          <p:nvPr/>
        </p:nvSpPr>
        <p:spPr>
          <a:xfrm>
            <a:off x="4206173" y="32405"/>
            <a:ext cx="3168352" cy="523220"/>
          </a:xfrm>
          <a:prstGeom prst="rect">
            <a:avLst/>
          </a:prstGeom>
          <a:noFill/>
        </p:spPr>
        <p:txBody>
          <a:bodyPr wrap="square" rtlCol="0">
            <a:spAutoFit/>
          </a:bodyPr>
          <a:lstStyle/>
          <a:p>
            <a:pPr algn="ctr"/>
            <a:r>
              <a:rPr lang="es-ES" sz="2800" b="1" dirty="0">
                <a:effectLst>
                  <a:outerShdw blurRad="38100" dist="38100" dir="2700000" algn="tl">
                    <a:srgbClr val="000000">
                      <a:alpha val="43137"/>
                    </a:srgbClr>
                  </a:outerShdw>
                </a:effectLst>
              </a:rPr>
              <a:t>RIVES DISTILLERY</a:t>
            </a:r>
          </a:p>
        </p:txBody>
      </p:sp>
      <p:pic>
        <p:nvPicPr>
          <p:cNvPr id="7" name="Picture 3">
            <a:extLst>
              <a:ext uri="{FF2B5EF4-FFF2-40B4-BE49-F238E27FC236}">
                <a16:creationId xmlns:a16="http://schemas.microsoft.com/office/drawing/2014/main" id="{38F1958B-17C2-4652-A9D7-23E66365721B}"/>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2663478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3968" y="135632"/>
            <a:ext cx="3600400" cy="523220"/>
          </a:xfrm>
          <a:prstGeom prst="rect">
            <a:avLst/>
          </a:prstGeom>
          <a:noFill/>
        </p:spPr>
        <p:txBody>
          <a:bodyPr wrap="square" rtlCol="0">
            <a:spAutoFit/>
          </a:bodyPr>
          <a:lstStyle/>
          <a:p>
            <a:r>
              <a:rPr lang="es-ES" sz="2800" b="1" dirty="0">
                <a:effectLst>
                  <a:outerShdw blurRad="38100" dist="38100" dir="2700000" algn="tl">
                    <a:srgbClr val="000000">
                      <a:alpha val="43137"/>
                    </a:srgbClr>
                  </a:outerShdw>
                </a:effectLst>
              </a:rPr>
              <a:t>LONDON DRY GIN</a:t>
            </a:r>
          </a:p>
        </p:txBody>
      </p:sp>
      <p:sp>
        <p:nvSpPr>
          <p:cNvPr id="4" name="3 CuadroTexto"/>
          <p:cNvSpPr txBox="1"/>
          <p:nvPr/>
        </p:nvSpPr>
        <p:spPr>
          <a:xfrm>
            <a:off x="2967478" y="658852"/>
            <a:ext cx="5544616" cy="3293209"/>
          </a:xfrm>
          <a:prstGeom prst="rect">
            <a:avLst/>
          </a:prstGeom>
          <a:noFill/>
        </p:spPr>
        <p:txBody>
          <a:bodyPr wrap="square" rtlCol="0">
            <a:spAutoFit/>
          </a:bodyPr>
          <a:lstStyle/>
          <a:p>
            <a:r>
              <a:rPr lang="en-US" sz="1600" dirty="0"/>
              <a:t>Rives Gin is still produced by traditional methods using top quality alcohol and botanicals to recipes passed down from master distillers of another age.</a:t>
            </a:r>
          </a:p>
          <a:p>
            <a:endParaRPr lang="en-US" altLang="es-ES" sz="1600" dirty="0"/>
          </a:p>
          <a:p>
            <a:r>
              <a:rPr lang="en-US" sz="1600" dirty="0"/>
              <a:t>True London Dry Gin is a much more refined product crafted with great care by experienced distillers.  It uses the highest quality fermentation alcohol with botanicals, dominated by Juniper. </a:t>
            </a:r>
          </a:p>
          <a:p>
            <a:br>
              <a:rPr lang="en-US" sz="1600" dirty="0"/>
            </a:br>
            <a:r>
              <a:rPr lang="en-US" sz="1600" dirty="0"/>
              <a:t>The secret of London Dry Gin lies in the purity of the alcohol and the proportion of botanicals used in each distillation. The alcohol used in our Gin is either from fermented molasses or grain with a purity of at least 96%</a:t>
            </a:r>
            <a:endParaRPr lang="en-US" altLang="es-ES" sz="1600" dirty="0"/>
          </a:p>
        </p:txBody>
      </p:sp>
      <p:sp>
        <p:nvSpPr>
          <p:cNvPr id="7" name="6 Rectángulo"/>
          <p:cNvSpPr/>
          <p:nvPr/>
        </p:nvSpPr>
        <p:spPr>
          <a:xfrm>
            <a:off x="3275856" y="6027003"/>
            <a:ext cx="5112568" cy="810478"/>
          </a:xfrm>
          <a:prstGeom prst="rect">
            <a:avLst/>
          </a:prstGeom>
        </p:spPr>
        <p:txBody>
          <a:bodyPr wrap="square">
            <a:spAutoFit/>
          </a:bodyPr>
          <a:lstStyle/>
          <a:p>
            <a:pPr algn="ctr"/>
            <a:r>
              <a:rPr lang="en-US" altLang="es-ES" sz="2000" baseline="30000" dirty="0">
                <a:latin typeface="Times" pitchFamily="1" charset="0"/>
              </a:rPr>
              <a:t>T</a:t>
            </a:r>
            <a:r>
              <a:rPr lang="en-US" altLang="es-ES" sz="2000" i="1" baseline="30000" dirty="0">
                <a:latin typeface="Times" pitchFamily="1" charset="0"/>
              </a:rPr>
              <a:t>he careful selection and a perfect combination of its</a:t>
            </a:r>
            <a:r>
              <a:rPr lang="en-US" altLang="es-ES" sz="2000" i="1" dirty="0">
                <a:latin typeface="Times" pitchFamily="1" charset="0"/>
              </a:rPr>
              <a:t> </a:t>
            </a:r>
            <a:r>
              <a:rPr lang="en-US" altLang="es-ES" sz="2000" i="1" baseline="30000" dirty="0">
                <a:latin typeface="Times" pitchFamily="1" charset="0"/>
              </a:rPr>
              <a:t>natural ingredients</a:t>
            </a:r>
            <a:r>
              <a:rPr lang="en-US" altLang="es-ES" sz="2000" baseline="30000" dirty="0">
                <a:latin typeface="Times" pitchFamily="1" charset="0"/>
              </a:rPr>
              <a:t> give these gins an exceptional</a:t>
            </a:r>
          </a:p>
          <a:p>
            <a:pPr algn="ctr"/>
            <a:r>
              <a:rPr lang="en-US" altLang="es-ES" sz="2000" baseline="30000" dirty="0">
                <a:latin typeface="Times" pitchFamily="1" charset="0"/>
              </a:rPr>
              <a:t>SMOOTHNESS</a:t>
            </a:r>
          </a:p>
        </p:txBody>
      </p:sp>
      <p:pic>
        <p:nvPicPr>
          <p:cNvPr id="2050" name="Picture 2" descr="http://i1.wp.com/www.gentedelpuerto.com/wp-content/uploads/2012/03/rives_especias_puertosantamaria.jpg?resize=500%2C24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872" y="3952061"/>
            <a:ext cx="4639828" cy="19404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3">
            <a:extLst>
              <a:ext uri="{FF2B5EF4-FFF2-40B4-BE49-F238E27FC236}">
                <a16:creationId xmlns:a16="http://schemas.microsoft.com/office/drawing/2014/main" id="{723575D5-7F3E-48D8-9C13-3E09BACDC037}"/>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3777799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448272" y="0"/>
            <a:ext cx="6732240" cy="6858000"/>
          </a:xfrm>
          <a:prstGeom prst="rect">
            <a:avLst/>
          </a:prstGeom>
          <a:noFill/>
          <a:ln w="9525">
            <a:noFill/>
            <a:miter lim="800000"/>
            <a:headEnd/>
            <a:tailEnd/>
          </a:ln>
        </p:spPr>
      </p:pic>
      <p:pic>
        <p:nvPicPr>
          <p:cNvPr id="174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476672"/>
            <a:ext cx="1457325" cy="31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6337" y="1484784"/>
            <a:ext cx="1431925"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66144" y="2420888"/>
            <a:ext cx="1500187" cy="871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66144" y="3717032"/>
            <a:ext cx="1616075" cy="665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4"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95936" y="4941168"/>
            <a:ext cx="1560513" cy="512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5"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26891" y="6157714"/>
            <a:ext cx="1395413" cy="450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6"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40152" y="474575"/>
            <a:ext cx="1620837" cy="573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7" name="Picture 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940152" y="1628800"/>
            <a:ext cx="1371600" cy="38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8" name="Picture 10"/>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887763" y="2614613"/>
            <a:ext cx="1725613" cy="542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9" name="Picture 1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40152" y="3897213"/>
            <a:ext cx="1425575"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0" name="Picture 1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940152" y="5013176"/>
            <a:ext cx="1431925" cy="512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2" name="Picture 1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958407" y="6138839"/>
            <a:ext cx="1584325" cy="53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a:extLst>
              <a:ext uri="{FF2B5EF4-FFF2-40B4-BE49-F238E27FC236}">
                <a16:creationId xmlns:a16="http://schemas.microsoft.com/office/drawing/2014/main" id="{BFE9AAB7-BB74-4C0A-8C5B-4579BEF6C5F4}"/>
              </a:ext>
            </a:extLst>
          </p:cNvPr>
          <p:cNvPicPr>
            <a:picLocks noChangeAspect="1" noChangeArrowheads="1"/>
          </p:cNvPicPr>
          <p:nvPr/>
        </p:nvPicPr>
        <p:blipFill>
          <a:blip r:embed="rId15"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3470771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p:cNvPicPr>
            <a:picLocks noChangeAspect="1" noChangeArrowheads="1"/>
          </p:cNvPicPr>
          <p:nvPr/>
        </p:nvPicPr>
        <p:blipFill>
          <a:blip r:embed="rId2" cstate="print"/>
          <a:srcRect/>
          <a:stretch>
            <a:fillRect/>
          </a:stretch>
        </p:blipFill>
        <p:spPr bwMode="auto">
          <a:xfrm>
            <a:off x="7531851" y="46705808"/>
            <a:ext cx="4218446" cy="6351368"/>
          </a:xfrm>
          <a:prstGeom prst="rect">
            <a:avLst/>
          </a:prstGeom>
          <a:noFill/>
          <a:ln w="9525">
            <a:noFill/>
            <a:miter lim="800000"/>
            <a:headEnd/>
            <a:tailEnd/>
          </a:ln>
        </p:spPr>
      </p:pic>
      <p:pic>
        <p:nvPicPr>
          <p:cNvPr id="2058" name="Picture 10"/>
          <p:cNvPicPr>
            <a:picLocks noChangeAspect="1" noChangeArrowheads="1"/>
          </p:cNvPicPr>
          <p:nvPr/>
        </p:nvPicPr>
        <p:blipFill>
          <a:blip r:embed="rId3" cstate="print"/>
          <a:srcRect/>
          <a:stretch>
            <a:fillRect/>
          </a:stretch>
        </p:blipFill>
        <p:spPr bwMode="auto">
          <a:xfrm>
            <a:off x="2865870" y="951512"/>
            <a:ext cx="5922602" cy="4277688"/>
          </a:xfrm>
          <a:prstGeom prst="rect">
            <a:avLst/>
          </a:prstGeom>
          <a:ln>
            <a:noFill/>
          </a:ln>
          <a:effectLst>
            <a:outerShdw blurRad="292100" dist="139700" dir="2700000" algn="tl" rotWithShape="0">
              <a:srgbClr val="333333">
                <a:alpha val="65000"/>
              </a:srgbClr>
            </a:outerShdw>
          </a:effectLst>
        </p:spPr>
      </p:pic>
      <p:sp>
        <p:nvSpPr>
          <p:cNvPr id="2" name="1 CuadroTexto"/>
          <p:cNvSpPr txBox="1"/>
          <p:nvPr/>
        </p:nvSpPr>
        <p:spPr>
          <a:xfrm>
            <a:off x="5749021" y="5284076"/>
            <a:ext cx="3024336" cy="400110"/>
          </a:xfrm>
          <a:prstGeom prst="rect">
            <a:avLst/>
          </a:prstGeom>
          <a:noFill/>
        </p:spPr>
        <p:txBody>
          <a:bodyPr wrap="square" rtlCol="0">
            <a:spAutoFit/>
          </a:bodyPr>
          <a:lstStyle/>
          <a:p>
            <a:pPr algn="r"/>
            <a:r>
              <a:rPr lang="es-ES" sz="2000" b="1" dirty="0">
                <a:solidFill>
                  <a:srgbClr val="0070C0"/>
                </a:solidFill>
                <a:effectLst>
                  <a:outerShdw blurRad="38100" dist="38100" dir="2700000" algn="tl">
                    <a:srgbClr val="000000">
                      <a:alpha val="43137"/>
                    </a:srgbClr>
                  </a:outerShdw>
                </a:effectLst>
              </a:rPr>
              <a:t>30 m </a:t>
            </a:r>
            <a:r>
              <a:rPr lang="es-ES" sz="2000" b="1" dirty="0" err="1">
                <a:solidFill>
                  <a:srgbClr val="0070C0"/>
                </a:solidFill>
                <a:effectLst>
                  <a:outerShdw blurRad="38100" dist="38100" dir="2700000" algn="tl">
                    <a:srgbClr val="000000">
                      <a:alpha val="43137"/>
                    </a:srgbClr>
                  </a:outerShdw>
                </a:effectLst>
              </a:rPr>
              <a:t>high</a:t>
            </a:r>
            <a:r>
              <a:rPr lang="es-ES" sz="2000" b="1" dirty="0">
                <a:solidFill>
                  <a:srgbClr val="0070C0"/>
                </a:solidFill>
                <a:effectLst>
                  <a:outerShdw blurRad="38100" dist="38100" dir="2700000" algn="tl">
                    <a:srgbClr val="000000">
                      <a:alpha val="43137"/>
                    </a:srgbClr>
                  </a:outerShdw>
                </a:effectLst>
              </a:rPr>
              <a:t> </a:t>
            </a:r>
            <a:r>
              <a:rPr lang="es-ES" sz="2000" b="1" dirty="0" err="1">
                <a:solidFill>
                  <a:srgbClr val="0070C0"/>
                </a:solidFill>
                <a:effectLst>
                  <a:outerShdw blurRad="38100" dist="38100" dir="2700000" algn="tl">
                    <a:srgbClr val="000000">
                      <a:alpha val="43137"/>
                    </a:srgbClr>
                  </a:outerShdw>
                </a:effectLst>
              </a:rPr>
              <a:t>column</a:t>
            </a:r>
            <a:r>
              <a:rPr lang="es-ES" sz="2000" b="1" dirty="0">
                <a:solidFill>
                  <a:srgbClr val="0070C0"/>
                </a:solidFill>
                <a:effectLst>
                  <a:outerShdw blurRad="38100" dist="38100" dir="2700000" algn="tl">
                    <a:srgbClr val="000000">
                      <a:alpha val="43137"/>
                    </a:srgbClr>
                  </a:outerShdw>
                </a:effectLst>
              </a:rPr>
              <a:t> </a:t>
            </a:r>
            <a:r>
              <a:rPr lang="es-ES" sz="2000" b="1" dirty="0" err="1">
                <a:solidFill>
                  <a:srgbClr val="0070C0"/>
                </a:solidFill>
                <a:effectLst>
                  <a:outerShdw blurRad="38100" dist="38100" dir="2700000" algn="tl">
                    <a:srgbClr val="000000">
                      <a:alpha val="43137"/>
                    </a:srgbClr>
                  </a:outerShdw>
                </a:effectLst>
              </a:rPr>
              <a:t>stills</a:t>
            </a:r>
            <a:endParaRPr lang="es-ES" sz="2000" b="1" dirty="0">
              <a:solidFill>
                <a:srgbClr val="0070C0"/>
              </a:solidFill>
              <a:effectLst>
                <a:outerShdw blurRad="38100" dist="38100" dir="2700000" algn="tl">
                  <a:srgbClr val="000000">
                    <a:alpha val="43137"/>
                  </a:srgbClr>
                </a:outerShdw>
              </a:effectLst>
            </a:endParaRPr>
          </a:p>
        </p:txBody>
      </p:sp>
      <p:pic>
        <p:nvPicPr>
          <p:cNvPr id="6" name="Picture 2" descr="http://us.cdn2.123rf.com/168nwm/petarg/petarg1304/petarg130400004/18850224-ethanol-ball-and-stick-model-also-known-as-ethyl-alcohol-or-drinking-alcohol-it-is-the-most-widely-a.jpg"/>
          <p:cNvPicPr>
            <a:picLocks noChangeAspect="1" noChangeArrowheads="1"/>
          </p:cNvPicPr>
          <p:nvPr/>
        </p:nvPicPr>
        <p:blipFill>
          <a:blip r:embed="rId4" cstate="print"/>
          <a:srcRect/>
          <a:stretch>
            <a:fillRect/>
          </a:stretch>
        </p:blipFill>
        <p:spPr bwMode="auto">
          <a:xfrm>
            <a:off x="3061467" y="5545686"/>
            <a:ext cx="860690" cy="691626"/>
          </a:xfrm>
          <a:prstGeom prst="rect">
            <a:avLst/>
          </a:prstGeom>
          <a:ln>
            <a:noFill/>
          </a:ln>
          <a:effectLst>
            <a:softEdge rad="112500"/>
          </a:effectLst>
        </p:spPr>
      </p:pic>
      <p:sp>
        <p:nvSpPr>
          <p:cNvPr id="7" name="6 CuadroTexto"/>
          <p:cNvSpPr txBox="1"/>
          <p:nvPr/>
        </p:nvSpPr>
        <p:spPr>
          <a:xfrm>
            <a:off x="3820815" y="5923148"/>
            <a:ext cx="974946" cy="738664"/>
          </a:xfrm>
          <a:prstGeom prst="rect">
            <a:avLst/>
          </a:prstGeom>
          <a:noFill/>
        </p:spPr>
        <p:txBody>
          <a:bodyPr wrap="none" rtlCol="0">
            <a:spAutoFit/>
          </a:bodyPr>
          <a:lstStyle/>
          <a:p>
            <a:pPr algn="ctr"/>
            <a:r>
              <a:rPr lang="es-ES_tradnl" sz="1400" b="1" i="1" dirty="0" err="1">
                <a:solidFill>
                  <a:srgbClr val="FF0000"/>
                </a:solidFill>
                <a:latin typeface="Bodoni MT" panose="02070603080606020203" pitchFamily="18" charset="0"/>
                <a:ea typeface="Champagne &amp; Limousines" pitchFamily="34" charset="0"/>
              </a:rPr>
              <a:t>Molasses</a:t>
            </a:r>
            <a:r>
              <a:rPr lang="es-ES_tradnl" sz="1400" b="1" i="1" dirty="0">
                <a:solidFill>
                  <a:srgbClr val="FF0000"/>
                </a:solidFill>
                <a:latin typeface="Bodoni MT" panose="02070603080606020203" pitchFamily="18" charset="0"/>
                <a:ea typeface="Champagne &amp; Limousines" pitchFamily="34" charset="0"/>
              </a:rPr>
              <a:t> </a:t>
            </a:r>
          </a:p>
          <a:p>
            <a:pPr algn="ctr"/>
            <a:r>
              <a:rPr lang="es-ES_tradnl" sz="1400" b="1" i="1" dirty="0" err="1">
                <a:solidFill>
                  <a:srgbClr val="FF0000"/>
                </a:solidFill>
                <a:latin typeface="Bodoni MT" panose="02070603080606020203" pitchFamily="18" charset="0"/>
                <a:ea typeface="Champagne &amp; Limousines" pitchFamily="34" charset="0"/>
              </a:rPr>
              <a:t>or</a:t>
            </a:r>
            <a:r>
              <a:rPr lang="es-ES_tradnl" sz="1400" b="1" i="1" dirty="0">
                <a:solidFill>
                  <a:srgbClr val="FF0000"/>
                </a:solidFill>
                <a:latin typeface="Bodoni MT" panose="02070603080606020203" pitchFamily="18" charset="0"/>
                <a:ea typeface="Champagne &amp; Limousines" pitchFamily="34" charset="0"/>
              </a:rPr>
              <a:t> </a:t>
            </a:r>
            <a:r>
              <a:rPr lang="es-ES_tradnl" sz="1400" b="1" i="1" dirty="0" err="1">
                <a:solidFill>
                  <a:srgbClr val="FF0000"/>
                </a:solidFill>
                <a:latin typeface="Bodoni MT" panose="02070603080606020203" pitchFamily="18" charset="0"/>
                <a:ea typeface="Champagne &amp; Limousines" pitchFamily="34" charset="0"/>
              </a:rPr>
              <a:t>Grain</a:t>
            </a:r>
            <a:r>
              <a:rPr lang="es-ES_tradnl" sz="1400" b="1" i="1" dirty="0">
                <a:solidFill>
                  <a:srgbClr val="FF0000"/>
                </a:solidFill>
                <a:latin typeface="Bodoni MT" panose="02070603080606020203" pitchFamily="18" charset="0"/>
                <a:ea typeface="Champagne &amp; Limousines" pitchFamily="34" charset="0"/>
              </a:rPr>
              <a:t> </a:t>
            </a:r>
          </a:p>
          <a:p>
            <a:pPr algn="ctr"/>
            <a:r>
              <a:rPr lang="es-ES_tradnl" sz="1400" b="1" i="1" dirty="0">
                <a:solidFill>
                  <a:srgbClr val="FF0000"/>
                </a:solidFill>
                <a:latin typeface="Bodoni MT" panose="02070603080606020203" pitchFamily="18" charset="0"/>
                <a:ea typeface="Champagne &amp; Limousines" pitchFamily="34" charset="0"/>
              </a:rPr>
              <a:t>alcohol</a:t>
            </a:r>
            <a:endParaRPr lang="es-ES" sz="1400" b="1" i="1" dirty="0">
              <a:solidFill>
                <a:srgbClr val="FF0000"/>
              </a:solidFill>
              <a:latin typeface="Bodoni MT" panose="02070603080606020203" pitchFamily="18" charset="0"/>
              <a:ea typeface="Champagne &amp; Limousines" pitchFamily="34" charset="0"/>
            </a:endParaRPr>
          </a:p>
        </p:txBody>
      </p:sp>
      <p:sp>
        <p:nvSpPr>
          <p:cNvPr id="3" name="2 CuadroTexto"/>
          <p:cNvSpPr txBox="1"/>
          <p:nvPr/>
        </p:nvSpPr>
        <p:spPr>
          <a:xfrm>
            <a:off x="3737096" y="5021887"/>
            <a:ext cx="5021145" cy="584775"/>
          </a:xfrm>
          <a:prstGeom prst="rect">
            <a:avLst/>
          </a:prstGeom>
          <a:noFill/>
        </p:spPr>
        <p:txBody>
          <a:bodyPr wrap="square" rtlCol="0">
            <a:spAutoFit/>
          </a:bodyPr>
          <a:lstStyle/>
          <a:p>
            <a:pPr marL="285750" indent="-285750"/>
            <a:endParaRPr lang="es-ES" sz="1600" dirty="0">
              <a:effectLst>
                <a:outerShdw blurRad="38100" dist="38100" dir="2700000" algn="tl">
                  <a:srgbClr val="000000">
                    <a:alpha val="43137"/>
                  </a:srgbClr>
                </a:outerShdw>
              </a:effectLst>
              <a:cs typeface="Aharoni" panose="02010803020104030203" pitchFamily="2" charset="-79"/>
            </a:endParaRPr>
          </a:p>
          <a:p>
            <a:pPr marL="285750" indent="-285750">
              <a:buFont typeface="Wingdings" panose="05000000000000000000" pitchFamily="2" charset="2"/>
              <a:buChar char="ü"/>
            </a:pPr>
            <a:endParaRPr lang="es-ES" sz="1600" dirty="0">
              <a:cs typeface="Aharoni" panose="02010803020104030203" pitchFamily="2" charset="-79"/>
            </a:endParaRPr>
          </a:p>
        </p:txBody>
      </p:sp>
      <p:sp>
        <p:nvSpPr>
          <p:cNvPr id="10" name="Text Box 4"/>
          <p:cNvSpPr txBox="1">
            <a:spLocks noChangeArrowheads="1"/>
          </p:cNvSpPr>
          <p:nvPr/>
        </p:nvSpPr>
        <p:spPr bwMode="auto">
          <a:xfrm>
            <a:off x="3943343" y="543782"/>
            <a:ext cx="4343400" cy="543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a:lstStyle>
          <a:p>
            <a:pPr algn="ctr"/>
            <a:r>
              <a:rPr lang="en-US" altLang="es-ES" sz="4400" b="1" baseline="30000" dirty="0">
                <a:solidFill>
                  <a:srgbClr val="0070C0"/>
                </a:solidFill>
                <a:effectLst>
                  <a:outerShdw blurRad="38100" dist="38100" dir="2700000" algn="tl">
                    <a:srgbClr val="000000">
                      <a:alpha val="43137"/>
                    </a:srgbClr>
                  </a:outerShdw>
                </a:effectLst>
                <a:latin typeface="Segoe Print" panose="02000600000000000000" pitchFamily="2" charset="0"/>
              </a:rPr>
              <a:t>Distillation Process</a:t>
            </a:r>
          </a:p>
        </p:txBody>
      </p:sp>
      <p:sp>
        <p:nvSpPr>
          <p:cNvPr id="4" name="CuadroTexto 3"/>
          <p:cNvSpPr txBox="1"/>
          <p:nvPr/>
        </p:nvSpPr>
        <p:spPr>
          <a:xfrm>
            <a:off x="4879526" y="5814599"/>
            <a:ext cx="4042273" cy="1077218"/>
          </a:xfrm>
          <a:prstGeom prst="rect">
            <a:avLst/>
          </a:prstGeom>
          <a:noFill/>
        </p:spPr>
        <p:txBody>
          <a:bodyPr wrap="square" rtlCol="0">
            <a:spAutoFit/>
          </a:bodyPr>
          <a:lstStyle/>
          <a:p>
            <a:pPr marL="285750" indent="-285750">
              <a:buFont typeface="Wingdings" panose="05000000000000000000" pitchFamily="2" charset="2"/>
              <a:buChar char="ü"/>
            </a:pPr>
            <a:r>
              <a:rPr lang="en-US" sz="1600" dirty="0"/>
              <a:t>A unique 30 m high column stills to rectify the alcohol and reduce any further impurities; one of the highest distilleries in Europe.</a:t>
            </a:r>
          </a:p>
        </p:txBody>
      </p:sp>
      <p:pic>
        <p:nvPicPr>
          <p:cNvPr id="11" name="Picture 3">
            <a:extLst>
              <a:ext uri="{FF2B5EF4-FFF2-40B4-BE49-F238E27FC236}">
                <a16:creationId xmlns:a16="http://schemas.microsoft.com/office/drawing/2014/main" id="{5C469C1B-310A-472B-B316-86244B95DCB9}"/>
              </a:ext>
            </a:extLst>
          </p:cNvPr>
          <p:cNvPicPr>
            <a:picLocks noChangeAspect="1" noChangeArrowheads="1"/>
          </p:cNvPicPr>
          <p:nvPr/>
        </p:nvPicPr>
        <p:blipFill>
          <a:blip r:embed="rId5"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p:cNvPicPr>
            <a:picLocks noChangeAspect="1" noChangeArrowheads="1"/>
          </p:cNvPicPr>
          <p:nvPr/>
        </p:nvPicPr>
        <p:blipFill>
          <a:blip r:embed="rId2" cstate="print"/>
          <a:srcRect/>
          <a:stretch>
            <a:fillRect/>
          </a:stretch>
        </p:blipFill>
        <p:spPr bwMode="auto">
          <a:xfrm>
            <a:off x="3231105" y="476672"/>
            <a:ext cx="5314950" cy="4968552"/>
          </a:xfrm>
          <a:prstGeom prst="rect">
            <a:avLst/>
          </a:prstGeom>
          <a:ln>
            <a:noFill/>
          </a:ln>
          <a:effectLst>
            <a:softEdge rad="112500"/>
          </a:effectLst>
        </p:spPr>
      </p:pic>
      <p:sp>
        <p:nvSpPr>
          <p:cNvPr id="2" name="CuadroTexto 1"/>
          <p:cNvSpPr txBox="1"/>
          <p:nvPr/>
        </p:nvSpPr>
        <p:spPr>
          <a:xfrm>
            <a:off x="3923928" y="5661248"/>
            <a:ext cx="4392488" cy="646331"/>
          </a:xfrm>
          <a:prstGeom prst="rect">
            <a:avLst/>
          </a:prstGeom>
          <a:noFill/>
        </p:spPr>
        <p:txBody>
          <a:bodyPr wrap="square" rtlCol="0">
            <a:spAutoFit/>
          </a:bodyPr>
          <a:lstStyle/>
          <a:p>
            <a:pPr marL="285750" indent="-285750">
              <a:buFont typeface="Wingdings" panose="05000000000000000000" pitchFamily="2" charset="2"/>
              <a:buChar char="ü"/>
            </a:pPr>
            <a:r>
              <a:rPr lang="en-US" dirty="0"/>
              <a:t>A reverse osmosis water process is made</a:t>
            </a:r>
          </a:p>
          <a:p>
            <a:r>
              <a:rPr lang="en-US" dirty="0"/>
              <a:t>to obtain a 100% pure water.</a:t>
            </a:r>
          </a:p>
        </p:txBody>
      </p:sp>
      <p:pic>
        <p:nvPicPr>
          <p:cNvPr id="5" name="Picture 3">
            <a:extLst>
              <a:ext uri="{FF2B5EF4-FFF2-40B4-BE49-F238E27FC236}">
                <a16:creationId xmlns:a16="http://schemas.microsoft.com/office/drawing/2014/main" id="{ECC87A6D-CACD-4274-997D-72C2B76D4C7D}"/>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cstate="print"/>
          <a:srcRect/>
          <a:stretch>
            <a:fillRect/>
          </a:stretch>
        </p:blipFill>
        <p:spPr bwMode="auto">
          <a:xfrm>
            <a:off x="3059832" y="886073"/>
            <a:ext cx="5472608" cy="3860126"/>
          </a:xfrm>
          <a:prstGeom prst="rect">
            <a:avLst/>
          </a:prstGeom>
          <a:noFill/>
          <a:ln w="9525">
            <a:noFill/>
            <a:miter lim="800000"/>
            <a:headEnd/>
            <a:tailEnd/>
          </a:ln>
          <a:effectLst>
            <a:outerShdw blurRad="50800" dist="152400" dir="2700000" algn="tl" rotWithShape="0">
              <a:prstClr val="black">
                <a:alpha val="40000"/>
              </a:prstClr>
            </a:outerShdw>
          </a:effectLst>
        </p:spPr>
      </p:pic>
      <p:sp>
        <p:nvSpPr>
          <p:cNvPr id="4" name="3 Rectángulo"/>
          <p:cNvSpPr/>
          <p:nvPr/>
        </p:nvSpPr>
        <p:spPr>
          <a:xfrm>
            <a:off x="2735288" y="4869160"/>
            <a:ext cx="6408712" cy="1600438"/>
          </a:xfrm>
          <a:prstGeom prst="rect">
            <a:avLst/>
          </a:prstGeom>
        </p:spPr>
        <p:txBody>
          <a:bodyPr wrap="square">
            <a:spAutoFit/>
          </a:bodyPr>
          <a:lstStyle/>
          <a:p>
            <a:endParaRPr lang="en-US" sz="1600" dirty="0"/>
          </a:p>
          <a:p>
            <a:pPr marL="285750" indent="-285750">
              <a:buFont typeface="Wingdings" panose="05000000000000000000" pitchFamily="2" charset="2"/>
              <a:buChar char="ü"/>
            </a:pPr>
            <a:r>
              <a:rPr lang="en-US" sz="1600" dirty="0"/>
              <a:t>The method used is “batch distillation” in a pot still.</a:t>
            </a:r>
            <a:endParaRPr lang="es-ES" sz="1600" dirty="0"/>
          </a:p>
          <a:p>
            <a:pPr marL="285750" indent="-285750">
              <a:buFont typeface="Wingdings" panose="05000000000000000000" pitchFamily="2" charset="2"/>
              <a:buChar char="ü"/>
            </a:pPr>
            <a:r>
              <a:rPr lang="en-US" sz="1600" dirty="0"/>
              <a:t>Two large hundred-year-old copper pot stills</a:t>
            </a:r>
          </a:p>
          <a:p>
            <a:pPr marL="285750" indent="-285750">
              <a:buFont typeface="Wingdings" panose="05000000000000000000" pitchFamily="2" charset="2"/>
              <a:buChar char="ü"/>
            </a:pPr>
            <a:r>
              <a:rPr lang="en-US" sz="1600" dirty="0"/>
              <a:t>The alcohol is charged into the pot of the still and reduced with water before the botanicals are added in carefully controlled amounts</a:t>
            </a:r>
          </a:p>
          <a:p>
            <a:pPr marL="285750" indent="-285750">
              <a:buFont typeface="Wingdings" panose="05000000000000000000" pitchFamily="2" charset="2"/>
              <a:buChar char="ü"/>
            </a:pPr>
            <a:r>
              <a:rPr lang="en-US" sz="1600" dirty="0"/>
              <a:t>The </a:t>
            </a:r>
            <a:r>
              <a:rPr lang="en-US" sz="1600" dirty="0" err="1"/>
              <a:t>botanics</a:t>
            </a:r>
            <a:r>
              <a:rPr lang="en-US" sz="1600" dirty="0"/>
              <a:t> are left to macerate for about </a:t>
            </a:r>
            <a:r>
              <a:rPr lang="en-US" sz="1600" b="1" dirty="0"/>
              <a:t>24 hours</a:t>
            </a:r>
            <a:endParaRPr lang="en-US" sz="1600" i="1" dirty="0"/>
          </a:p>
        </p:txBody>
      </p:sp>
      <p:sp>
        <p:nvSpPr>
          <p:cNvPr id="7" name="Text Box 4"/>
          <p:cNvSpPr txBox="1">
            <a:spLocks noChangeArrowheads="1"/>
          </p:cNvSpPr>
          <p:nvPr/>
        </p:nvSpPr>
        <p:spPr bwMode="auto">
          <a:xfrm>
            <a:off x="3730711" y="331456"/>
            <a:ext cx="4343400" cy="543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a:lstStyle>
          <a:p>
            <a:pPr algn="ctr"/>
            <a:r>
              <a:rPr lang="en-US" altLang="es-ES" sz="4400" b="1" baseline="30000" dirty="0">
                <a:solidFill>
                  <a:srgbClr val="0070C0"/>
                </a:solidFill>
                <a:effectLst>
                  <a:outerShdw blurRad="38100" dist="38100" dir="2700000" algn="tl">
                    <a:srgbClr val="000000">
                      <a:alpha val="43137"/>
                    </a:srgbClr>
                  </a:outerShdw>
                </a:effectLst>
                <a:latin typeface="Segoe Print" panose="02000600000000000000" pitchFamily="2" charset="0"/>
              </a:rPr>
              <a:t>Distillation Process</a:t>
            </a:r>
          </a:p>
        </p:txBody>
      </p:sp>
      <p:pic>
        <p:nvPicPr>
          <p:cNvPr id="6" name="Picture 3">
            <a:extLst>
              <a:ext uri="{FF2B5EF4-FFF2-40B4-BE49-F238E27FC236}">
                <a16:creationId xmlns:a16="http://schemas.microsoft.com/office/drawing/2014/main" id="{F2407970-447C-4E18-AC33-3BDEB37689E4}"/>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a:stretch>
            <a:fillRect/>
          </a:stretch>
        </p:blipFill>
        <p:spPr bwMode="auto">
          <a:xfrm>
            <a:off x="3641920" y="128106"/>
            <a:ext cx="1616781" cy="2359627"/>
          </a:xfrm>
          <a:prstGeom prst="rect">
            <a:avLst/>
          </a:prstGeom>
          <a:ln>
            <a:noFill/>
          </a:ln>
          <a:effectLst>
            <a:softEdge rad="112500"/>
          </a:effectLst>
        </p:spPr>
      </p:pic>
      <p:pic>
        <p:nvPicPr>
          <p:cNvPr id="22532" name="Picture 4"/>
          <p:cNvPicPr>
            <a:picLocks noChangeAspect="1" noChangeArrowheads="1"/>
          </p:cNvPicPr>
          <p:nvPr/>
        </p:nvPicPr>
        <p:blipFill>
          <a:blip r:embed="rId3" cstate="print"/>
          <a:srcRect/>
          <a:stretch>
            <a:fillRect/>
          </a:stretch>
        </p:blipFill>
        <p:spPr bwMode="auto">
          <a:xfrm>
            <a:off x="5611868" y="128106"/>
            <a:ext cx="2843314" cy="4300678"/>
          </a:xfrm>
          <a:prstGeom prst="rect">
            <a:avLst/>
          </a:prstGeom>
          <a:ln>
            <a:noFill/>
          </a:ln>
          <a:effectLst>
            <a:softEdge rad="112500"/>
          </a:effectLst>
        </p:spPr>
      </p:pic>
      <p:pic>
        <p:nvPicPr>
          <p:cNvPr id="22534" name="Picture 6"/>
          <p:cNvPicPr>
            <a:picLocks noChangeAspect="1" noChangeArrowheads="1"/>
          </p:cNvPicPr>
          <p:nvPr/>
        </p:nvPicPr>
        <p:blipFill>
          <a:blip r:embed="rId4" cstate="print"/>
          <a:srcRect/>
          <a:stretch>
            <a:fillRect/>
          </a:stretch>
        </p:blipFill>
        <p:spPr bwMode="auto">
          <a:xfrm>
            <a:off x="3636722" y="2477497"/>
            <a:ext cx="1616781" cy="1951287"/>
          </a:xfrm>
          <a:prstGeom prst="rect">
            <a:avLst/>
          </a:prstGeom>
          <a:ln>
            <a:noFill/>
          </a:ln>
          <a:effectLst>
            <a:softEdge rad="112500"/>
          </a:effectLst>
        </p:spPr>
      </p:pic>
      <p:sp>
        <p:nvSpPr>
          <p:cNvPr id="2" name="CuadroTexto 1"/>
          <p:cNvSpPr txBox="1"/>
          <p:nvPr/>
        </p:nvSpPr>
        <p:spPr>
          <a:xfrm>
            <a:off x="2987824" y="4725144"/>
            <a:ext cx="5688632" cy="2062103"/>
          </a:xfrm>
          <a:prstGeom prst="rect">
            <a:avLst/>
          </a:prstGeom>
          <a:noFill/>
        </p:spPr>
        <p:txBody>
          <a:bodyPr wrap="square" rtlCol="0">
            <a:spAutoFit/>
          </a:bodyPr>
          <a:lstStyle/>
          <a:p>
            <a:pPr marL="285750" indent="-285750">
              <a:buFont typeface="Wingdings" panose="05000000000000000000" pitchFamily="2" charset="2"/>
              <a:buChar char="ü"/>
            </a:pPr>
            <a:r>
              <a:rPr lang="en-US" sz="1600" dirty="0"/>
              <a:t> The Master Distiller throw away both the ‘heads’ and ‘tails’ of the distillate, selecting only the ‘heart’ (middle body), right at the point when the taste and the botanical concentrates are optimum. </a:t>
            </a:r>
          </a:p>
          <a:p>
            <a:endParaRPr lang="en-US" sz="1600" dirty="0"/>
          </a:p>
          <a:p>
            <a:pPr marL="285750" indent="-285750">
              <a:buFont typeface="Wingdings" panose="05000000000000000000" pitchFamily="2" charset="2"/>
              <a:buChar char="ü"/>
            </a:pPr>
            <a:r>
              <a:rPr lang="en-US" sz="1600" dirty="0"/>
              <a:t>The resulting distillate is left to settle for no less than two weeks, thus allowing the botanicals’ essentials oils to blend perfectly with the product.</a:t>
            </a:r>
          </a:p>
        </p:txBody>
      </p:sp>
      <p:pic>
        <p:nvPicPr>
          <p:cNvPr id="7" name="Picture 3">
            <a:extLst>
              <a:ext uri="{FF2B5EF4-FFF2-40B4-BE49-F238E27FC236}">
                <a16:creationId xmlns:a16="http://schemas.microsoft.com/office/drawing/2014/main" id="{37C570E0-B0EA-4F23-AF5E-3A7D2C5B4540}"/>
              </a:ext>
            </a:extLst>
          </p:cNvPr>
          <p:cNvPicPr>
            <a:picLocks noChangeAspect="1" noChangeArrowheads="1"/>
          </p:cNvPicPr>
          <p:nvPr/>
        </p:nvPicPr>
        <p:blipFill>
          <a:blip r:embed="rId5"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2984249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695520" y="3209105"/>
            <a:ext cx="2847150" cy="1200329"/>
          </a:xfrm>
          <a:prstGeom prst="rect">
            <a:avLst/>
          </a:prstGeom>
        </p:spPr>
        <p:txBody>
          <a:bodyPr wrap="square">
            <a:spAutoFit/>
          </a:bodyPr>
          <a:lstStyle/>
          <a:p>
            <a:pPr algn="ctr"/>
            <a:r>
              <a:rPr lang="en-US" altLang="es-ES" sz="2400" b="1" dirty="0">
                <a:solidFill>
                  <a:srgbClr val="0070C0"/>
                </a:solidFill>
                <a:effectLst>
                  <a:outerShdw blurRad="38100" dist="38100" dir="2700000" algn="tl">
                    <a:srgbClr val="000000">
                      <a:alpha val="43137"/>
                    </a:srgbClr>
                  </a:outerShdw>
                </a:effectLst>
                <a:latin typeface="Segoe Print" panose="02000600000000000000" pitchFamily="2" charset="0"/>
              </a:rPr>
              <a:t>Cleaning the bottles with gin before bottling</a:t>
            </a:r>
            <a:endParaRPr lang="en-US" altLang="es-ES" sz="2400" b="1" baseline="30000" dirty="0">
              <a:solidFill>
                <a:srgbClr val="0070C0"/>
              </a:solidFill>
              <a:effectLst>
                <a:outerShdw blurRad="38100" dist="38100" dir="2700000" algn="tl">
                  <a:srgbClr val="000000">
                    <a:alpha val="43137"/>
                  </a:srgbClr>
                </a:outerShdw>
              </a:effectLst>
              <a:latin typeface="Segoe Print" panose="02000600000000000000" pitchFamily="2" charset="0"/>
            </a:endParaRPr>
          </a:p>
        </p:txBody>
      </p:sp>
      <p:sp>
        <p:nvSpPr>
          <p:cNvPr id="5" name="4 Rectángulo"/>
          <p:cNvSpPr/>
          <p:nvPr/>
        </p:nvSpPr>
        <p:spPr>
          <a:xfrm>
            <a:off x="2699792" y="1124744"/>
            <a:ext cx="3744416" cy="1477328"/>
          </a:xfrm>
          <a:prstGeom prst="rect">
            <a:avLst/>
          </a:prstGeom>
        </p:spPr>
        <p:txBody>
          <a:bodyPr wrap="square">
            <a:spAutoFit/>
          </a:bodyPr>
          <a:lstStyle/>
          <a:p>
            <a:endParaRPr lang="en-US" dirty="0"/>
          </a:p>
          <a:p>
            <a:pPr algn="ctr"/>
            <a:r>
              <a:rPr lang="en-US" sz="2400" b="1" dirty="0">
                <a:solidFill>
                  <a:srgbClr val="0070C0"/>
                </a:solidFill>
                <a:effectLst>
                  <a:outerShdw blurRad="38100" dist="38100" dir="2700000" algn="tl">
                    <a:srgbClr val="000000">
                      <a:alpha val="43137"/>
                    </a:srgbClr>
                  </a:outerShdw>
                </a:effectLst>
                <a:latin typeface="Segoe Print" panose="02000600000000000000" pitchFamily="2" charset="0"/>
              </a:rPr>
              <a:t>Three bottling lines </a:t>
            </a:r>
          </a:p>
          <a:p>
            <a:pPr algn="ctr"/>
            <a:r>
              <a:rPr lang="en-US" sz="2400" b="1" dirty="0">
                <a:solidFill>
                  <a:srgbClr val="0070C0"/>
                </a:solidFill>
                <a:effectLst>
                  <a:outerShdw blurRad="38100" dist="38100" dir="2700000" algn="tl">
                    <a:srgbClr val="000000">
                      <a:alpha val="43137"/>
                    </a:srgbClr>
                  </a:outerShdw>
                </a:effectLst>
                <a:latin typeface="Segoe Print" panose="02000600000000000000" pitchFamily="2" charset="0"/>
              </a:rPr>
              <a:t>Up to 18,000 bottles</a:t>
            </a:r>
          </a:p>
          <a:p>
            <a:pPr algn="ctr"/>
            <a:r>
              <a:rPr lang="en-US" sz="2400" b="1" dirty="0">
                <a:solidFill>
                  <a:srgbClr val="0070C0"/>
                </a:solidFill>
                <a:effectLst>
                  <a:outerShdw blurRad="38100" dist="38100" dir="2700000" algn="tl">
                    <a:srgbClr val="000000">
                      <a:alpha val="43137"/>
                    </a:srgbClr>
                  </a:outerShdw>
                </a:effectLst>
                <a:latin typeface="Segoe Print" panose="02000600000000000000" pitchFamily="2" charset="0"/>
              </a:rPr>
              <a:t> per hour. </a:t>
            </a:r>
            <a:endParaRPr lang="es-ES" sz="2400" b="1" dirty="0">
              <a:solidFill>
                <a:srgbClr val="0070C0"/>
              </a:solidFill>
              <a:effectLst>
                <a:outerShdw blurRad="38100" dist="38100" dir="2700000" algn="tl">
                  <a:srgbClr val="000000">
                    <a:alpha val="43137"/>
                  </a:srgbClr>
                </a:outerShdw>
              </a:effectLst>
              <a:latin typeface="Segoe Print" panose="02000600000000000000" pitchFamily="2" charset="0"/>
            </a:endParaRPr>
          </a:p>
        </p:txBody>
      </p:sp>
      <p:pic>
        <p:nvPicPr>
          <p:cNvPr id="17409" name="Picture 1"/>
          <p:cNvPicPr>
            <a:picLocks noChangeAspect="1" noChangeArrowheads="1"/>
          </p:cNvPicPr>
          <p:nvPr/>
        </p:nvPicPr>
        <p:blipFill>
          <a:blip r:embed="rId2" cstate="print"/>
          <a:srcRect/>
          <a:stretch>
            <a:fillRect/>
          </a:stretch>
        </p:blipFill>
        <p:spPr bwMode="auto">
          <a:xfrm>
            <a:off x="2699792" y="2635620"/>
            <a:ext cx="2741846" cy="2056384"/>
          </a:xfrm>
          <a:prstGeom prst="rect">
            <a:avLst/>
          </a:prstGeom>
          <a:ln>
            <a:noFill/>
          </a:ln>
          <a:effectLst>
            <a:softEdge rad="112500"/>
          </a:effectLst>
        </p:spPr>
      </p:pic>
      <p:pic>
        <p:nvPicPr>
          <p:cNvPr id="17410" name="Picture 2" descr="C:\Users\export\AppData\Local\Microsoft\Windows\Temporary Internet Files\Content.Outlook\T2SQ0L0R\Embotellado Gin Rives5.jpg"/>
          <p:cNvPicPr>
            <a:picLocks noChangeAspect="1" noChangeArrowheads="1"/>
          </p:cNvPicPr>
          <p:nvPr/>
        </p:nvPicPr>
        <p:blipFill>
          <a:blip r:embed="rId3" cstate="print"/>
          <a:srcRect/>
          <a:stretch>
            <a:fillRect/>
          </a:stretch>
        </p:blipFill>
        <p:spPr bwMode="auto">
          <a:xfrm>
            <a:off x="5292080" y="4581128"/>
            <a:ext cx="3459460" cy="1944216"/>
          </a:xfrm>
          <a:prstGeom prst="rect">
            <a:avLst/>
          </a:prstGeom>
          <a:ln>
            <a:noFill/>
          </a:ln>
          <a:effectLst>
            <a:softEdge rad="112500"/>
          </a:effectLst>
        </p:spPr>
      </p:pic>
      <p:sp>
        <p:nvSpPr>
          <p:cNvPr id="2" name="1 Rectángulo"/>
          <p:cNvSpPr/>
          <p:nvPr/>
        </p:nvSpPr>
        <p:spPr>
          <a:xfrm>
            <a:off x="3491880" y="539969"/>
            <a:ext cx="4831772" cy="584775"/>
          </a:xfrm>
          <a:prstGeom prst="rect">
            <a:avLst/>
          </a:prstGeom>
        </p:spPr>
        <p:txBody>
          <a:bodyPr wrap="none">
            <a:spAutoFit/>
          </a:bodyPr>
          <a:lstStyle/>
          <a:p>
            <a:r>
              <a:rPr lang="en-US" sz="3200" b="1" dirty="0">
                <a:solidFill>
                  <a:srgbClr val="0070C0"/>
                </a:solidFill>
                <a:effectLst>
                  <a:outerShdw blurRad="38100" dist="38100" dir="2700000" algn="tl">
                    <a:srgbClr val="000000">
                      <a:alpha val="43137"/>
                    </a:srgbClr>
                  </a:outerShdw>
                </a:effectLst>
                <a:latin typeface="Segoe Print" panose="02000600000000000000" pitchFamily="2" charset="0"/>
              </a:rPr>
              <a:t>THE BOTTLING AREA</a:t>
            </a:r>
          </a:p>
        </p:txBody>
      </p:sp>
      <p:pic>
        <p:nvPicPr>
          <p:cNvPr id="9" name="Picture 3">
            <a:extLst>
              <a:ext uri="{FF2B5EF4-FFF2-40B4-BE49-F238E27FC236}">
                <a16:creationId xmlns:a16="http://schemas.microsoft.com/office/drawing/2014/main" id="{77063675-3EE1-40C2-AAE6-BBA1D804B4A7}"/>
              </a:ext>
            </a:extLst>
          </p:cNvPr>
          <p:cNvPicPr>
            <a:picLocks noChangeAspect="1" noChangeArrowheads="1"/>
          </p:cNvPicPr>
          <p:nvPr/>
        </p:nvPicPr>
        <p:blipFill>
          <a:blip r:embed="rId4"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35510684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a:ln>
                <a:noFill/>
              </a:ln>
              <a:solidFill>
                <a:schemeClr val="tx1"/>
              </a:solidFill>
              <a:effectLst/>
              <a:latin typeface="Arial" pitchFamily="34" charset="0"/>
              <a:cs typeface="Arial" pitchFamily="34" charset="0"/>
            </a:endParaRPr>
          </a:p>
        </p:txBody>
      </p:sp>
      <p:sp>
        <p:nvSpPr>
          <p:cNvPr id="8" name="Rectángulo redondeado 7"/>
          <p:cNvSpPr/>
          <p:nvPr/>
        </p:nvSpPr>
        <p:spPr>
          <a:xfrm>
            <a:off x="4283967" y="1266324"/>
            <a:ext cx="4608513" cy="5376245"/>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0" name="Rectángulo 9"/>
          <p:cNvSpPr/>
          <p:nvPr/>
        </p:nvSpPr>
        <p:spPr>
          <a:xfrm>
            <a:off x="4427984" y="1556792"/>
            <a:ext cx="4183732" cy="5509200"/>
          </a:xfrm>
          <a:prstGeom prst="rect">
            <a:avLst/>
          </a:prstGeom>
        </p:spPr>
        <p:txBody>
          <a:bodyPr wrap="square">
            <a:spAutoFit/>
          </a:bodyPr>
          <a:lstStyle/>
          <a:p>
            <a:pPr marL="285750" indent="-285750">
              <a:buFont typeface="Wingdings" panose="05000000000000000000" pitchFamily="2" charset="2"/>
              <a:buChar char="ü"/>
            </a:pPr>
            <a:r>
              <a:rPr lang="en-US" sz="1600" dirty="0"/>
              <a:t>Spanish Gin, internationally renowned, is distilled to the </a:t>
            </a:r>
            <a:r>
              <a:rPr lang="en-US" sz="1600" b="1" dirty="0"/>
              <a:t>London Dry Gin style.</a:t>
            </a:r>
          </a:p>
          <a:p>
            <a:endParaRPr lang="en-US" sz="1600" b="1" dirty="0"/>
          </a:p>
          <a:p>
            <a:pPr marL="285750" indent="-285750">
              <a:buFont typeface="Wingdings" panose="05000000000000000000" pitchFamily="2" charset="2"/>
              <a:buChar char="ü"/>
            </a:pPr>
            <a:r>
              <a:rPr lang="en-US" sz="1600" dirty="0"/>
              <a:t>Gin Rives has been </a:t>
            </a:r>
            <a:r>
              <a:rPr lang="en-US" sz="1600" b="1" dirty="0"/>
              <a:t>produced in El Puerto De Santa Maria since 1880</a:t>
            </a:r>
            <a:r>
              <a:rPr lang="en-US" sz="1600" dirty="0"/>
              <a:t>, with extreme refinement and care, respecting the original recipe, which distinguishes its clean dry taste. </a:t>
            </a:r>
          </a:p>
          <a:p>
            <a:endParaRPr lang="en-US" sz="1600" b="1" dirty="0"/>
          </a:p>
          <a:p>
            <a:pPr marL="285750" indent="-285750">
              <a:buFont typeface="Wingdings" panose="05000000000000000000" pitchFamily="2" charset="2"/>
              <a:buChar char="ü"/>
            </a:pPr>
            <a:r>
              <a:rPr lang="en-US" sz="1600" b="1" dirty="0"/>
              <a:t>Eight different kinds of seeds and natural plants </a:t>
            </a:r>
            <a:r>
              <a:rPr lang="en-US" sz="1600" dirty="0"/>
              <a:t>are used in the production, from many places of the world, all enhancing its own taste and aroma: Spanish Juniper, Moroccan Coriander, Belgian Angelica, Chinese Cassia, Italian </a:t>
            </a:r>
            <a:r>
              <a:rPr lang="en-US" sz="1600" dirty="0" err="1"/>
              <a:t>Orris</a:t>
            </a:r>
            <a:r>
              <a:rPr lang="en-US" sz="1600" dirty="0"/>
              <a:t>, </a:t>
            </a:r>
            <a:r>
              <a:rPr lang="en-US" sz="1600" b="1" dirty="0"/>
              <a:t>Spanish Bitter Orange,</a:t>
            </a:r>
            <a:r>
              <a:rPr lang="en-US" sz="1600" dirty="0"/>
              <a:t> Lemon and Chinese </a:t>
            </a:r>
            <a:r>
              <a:rPr lang="en-US" sz="1600" dirty="0" err="1"/>
              <a:t>Liquorice</a:t>
            </a:r>
            <a:r>
              <a:rPr lang="en-US" sz="1600" dirty="0"/>
              <a:t>. </a:t>
            </a:r>
          </a:p>
          <a:p>
            <a:endParaRPr lang="en-US" sz="1600" dirty="0"/>
          </a:p>
          <a:p>
            <a:pPr marL="285750" indent="-285750">
              <a:buFont typeface="Wingdings" panose="05000000000000000000" pitchFamily="2" charset="2"/>
              <a:buChar char="ü"/>
            </a:pPr>
            <a:endParaRPr lang="en-US" sz="1600" dirty="0"/>
          </a:p>
          <a:p>
            <a:pPr marL="285750" indent="-285750">
              <a:buFont typeface="Wingdings" panose="05000000000000000000" pitchFamily="2" charset="2"/>
              <a:buChar char="ü"/>
            </a:pPr>
            <a:r>
              <a:rPr lang="en-US" sz="1600" dirty="0"/>
              <a:t>40º alcohol content. </a:t>
            </a:r>
          </a:p>
          <a:p>
            <a:endParaRPr lang="es-ES" sz="1600" dirty="0"/>
          </a:p>
          <a:p>
            <a:endParaRPr lang="es-ES" sz="1600" dirty="0"/>
          </a:p>
          <a:p>
            <a:endParaRPr lang="en-US" sz="1600" dirty="0"/>
          </a:p>
        </p:txBody>
      </p:sp>
      <p:pic>
        <p:nvPicPr>
          <p:cNvPr id="11" name="Imagen 10" descr="MEDALLAS.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53231" y="4564436"/>
            <a:ext cx="935601" cy="1370899"/>
          </a:xfrm>
          <a:prstGeom prst="rect">
            <a:avLst/>
          </a:prstGeom>
        </p:spPr>
      </p:pic>
      <p:pic>
        <p:nvPicPr>
          <p:cNvPr id="14" name="Imagen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5404" y="4807824"/>
            <a:ext cx="884122" cy="884122"/>
          </a:xfrm>
          <a:prstGeom prst="rect">
            <a:avLst/>
          </a:prstGeom>
        </p:spPr>
      </p:pic>
      <p:sp>
        <p:nvSpPr>
          <p:cNvPr id="15" name="CuadroTexto 14"/>
          <p:cNvSpPr txBox="1"/>
          <p:nvPr/>
        </p:nvSpPr>
        <p:spPr>
          <a:xfrm>
            <a:off x="2711471" y="166983"/>
            <a:ext cx="6156573" cy="954107"/>
          </a:xfrm>
          <a:prstGeom prst="rect">
            <a:avLst/>
          </a:prstGeom>
          <a:noFill/>
        </p:spPr>
        <p:txBody>
          <a:bodyPr wrap="square" rtlCol="0">
            <a:spAutoFit/>
          </a:bodyPr>
          <a:lstStyle/>
          <a:p>
            <a:pPr algn="ctr"/>
            <a:r>
              <a:rPr lang="es-ES" sz="3200" b="1" dirty="0">
                <a:solidFill>
                  <a:schemeClr val="accent1">
                    <a:lumMod val="50000"/>
                  </a:schemeClr>
                </a:solidFill>
                <a:latin typeface="Century Gothic"/>
                <a:cs typeface="Century Gothic"/>
              </a:rPr>
              <a:t>RIVES 1880 GIN</a:t>
            </a:r>
          </a:p>
          <a:p>
            <a:pPr algn="ctr"/>
            <a:r>
              <a:rPr lang="es-ES" sz="2400" b="1" dirty="0">
                <a:solidFill>
                  <a:schemeClr val="accent1">
                    <a:lumMod val="50000"/>
                  </a:schemeClr>
                </a:solidFill>
                <a:latin typeface="Century Gothic"/>
                <a:cs typeface="Century Gothic"/>
              </a:rPr>
              <a:t> “The gin </a:t>
            </a:r>
            <a:r>
              <a:rPr lang="es-ES" sz="2400" b="1" dirty="0" err="1">
                <a:solidFill>
                  <a:schemeClr val="accent1">
                    <a:lumMod val="50000"/>
                  </a:schemeClr>
                </a:solidFill>
                <a:latin typeface="Century Gothic"/>
                <a:cs typeface="Century Gothic"/>
              </a:rPr>
              <a:t>with</a:t>
            </a:r>
            <a:r>
              <a:rPr lang="es-ES" sz="2400" b="1" dirty="0">
                <a:solidFill>
                  <a:schemeClr val="accent1">
                    <a:lumMod val="50000"/>
                  </a:schemeClr>
                </a:solidFill>
                <a:latin typeface="Century Gothic"/>
                <a:cs typeface="Century Gothic"/>
              </a:rPr>
              <a:t> </a:t>
            </a:r>
            <a:r>
              <a:rPr lang="es-ES" sz="2400" b="1" dirty="0" err="1">
                <a:solidFill>
                  <a:schemeClr val="accent1">
                    <a:lumMod val="50000"/>
                  </a:schemeClr>
                </a:solidFill>
                <a:latin typeface="Century Gothic"/>
                <a:cs typeface="Century Gothic"/>
              </a:rPr>
              <a:t>touches</a:t>
            </a:r>
            <a:r>
              <a:rPr lang="es-ES" sz="2400" b="1" dirty="0">
                <a:solidFill>
                  <a:schemeClr val="accent1">
                    <a:lumMod val="50000"/>
                  </a:schemeClr>
                </a:solidFill>
                <a:latin typeface="Century Gothic"/>
                <a:cs typeface="Century Gothic"/>
              </a:rPr>
              <a:t> of </a:t>
            </a:r>
            <a:r>
              <a:rPr lang="es-ES" sz="2400" b="1" dirty="0" err="1">
                <a:solidFill>
                  <a:schemeClr val="accent1">
                    <a:lumMod val="50000"/>
                  </a:schemeClr>
                </a:solidFill>
                <a:latin typeface="Century Gothic"/>
                <a:cs typeface="Century Gothic"/>
              </a:rPr>
              <a:t>bitter</a:t>
            </a:r>
            <a:r>
              <a:rPr lang="es-ES" sz="2400" b="1" dirty="0">
                <a:solidFill>
                  <a:schemeClr val="accent1">
                    <a:lumMod val="50000"/>
                  </a:schemeClr>
                </a:solidFill>
                <a:latin typeface="Century Gothic"/>
                <a:cs typeface="Century Gothic"/>
              </a:rPr>
              <a:t> </a:t>
            </a:r>
            <a:r>
              <a:rPr lang="es-ES" sz="2400" b="1" dirty="0" err="1">
                <a:solidFill>
                  <a:schemeClr val="accent1">
                    <a:lumMod val="50000"/>
                  </a:schemeClr>
                </a:solidFill>
                <a:latin typeface="Century Gothic"/>
                <a:cs typeface="Century Gothic"/>
              </a:rPr>
              <a:t>orange</a:t>
            </a:r>
            <a:r>
              <a:rPr lang="es-ES" sz="2400" b="1" dirty="0">
                <a:solidFill>
                  <a:schemeClr val="accent1">
                    <a:lumMod val="50000"/>
                  </a:schemeClr>
                </a:solidFill>
                <a:latin typeface="Century Gothic"/>
                <a:cs typeface="Century Gothic"/>
              </a:rPr>
              <a:t>”</a:t>
            </a:r>
          </a:p>
        </p:txBody>
      </p:sp>
      <p:pic>
        <p:nvPicPr>
          <p:cNvPr id="6" name="Imagen 5">
            <a:extLst>
              <a:ext uri="{FF2B5EF4-FFF2-40B4-BE49-F238E27FC236}">
                <a16:creationId xmlns:a16="http://schemas.microsoft.com/office/drawing/2014/main" id="{5425D2CB-DBE0-4753-B61A-9F97F3CD2E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1471" y="1761581"/>
            <a:ext cx="1294724" cy="4162136"/>
          </a:xfrm>
          <a:prstGeom prst="rect">
            <a:avLst/>
          </a:prstGeom>
        </p:spPr>
      </p:pic>
      <p:pic>
        <p:nvPicPr>
          <p:cNvPr id="13" name="Picture 3">
            <a:extLst>
              <a:ext uri="{FF2B5EF4-FFF2-40B4-BE49-F238E27FC236}">
                <a16:creationId xmlns:a16="http://schemas.microsoft.com/office/drawing/2014/main" id="{14089581-8DD8-4F9C-9AF2-CE12E612E24F}"/>
              </a:ext>
            </a:extLst>
          </p:cNvPr>
          <p:cNvPicPr>
            <a:picLocks noChangeAspect="1" noChangeArrowheads="1"/>
          </p:cNvPicPr>
          <p:nvPr/>
        </p:nvPicPr>
        <p:blipFill>
          <a:blip r:embed="rId5"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bonvivantclub.es/wp-content/uploads/2013/05/botanicos-macaronesian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5461" y="1271149"/>
            <a:ext cx="2750973" cy="16537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72000" y="3007931"/>
            <a:ext cx="4185146" cy="925125"/>
          </a:xfrm>
          <a:prstGeom prst="rect">
            <a:avLst/>
          </a:prstGeom>
        </p:spPr>
        <p:txBody>
          <a:bodyPr wrap="square">
            <a:spAutoFit/>
          </a:bodyPr>
          <a:lstStyle/>
          <a:p>
            <a:pPr algn="ctr">
              <a:lnSpc>
                <a:spcPct val="115000"/>
              </a:lnSpc>
              <a:spcAft>
                <a:spcPts val="0"/>
              </a:spcAft>
            </a:pPr>
            <a:r>
              <a:rPr lang="en-US" sz="1600" i="1" dirty="0">
                <a:solidFill>
                  <a:srgbClr val="C00000"/>
                </a:solidFill>
                <a:ea typeface="Calibri"/>
                <a:cs typeface="Times New Roman"/>
              </a:rPr>
              <a:t>Juniper berries, Coriander, Angelica Root, Cassia, </a:t>
            </a:r>
          </a:p>
          <a:p>
            <a:pPr algn="ctr">
              <a:lnSpc>
                <a:spcPct val="115000"/>
              </a:lnSpc>
              <a:spcAft>
                <a:spcPts val="0"/>
              </a:spcAft>
            </a:pPr>
            <a:r>
              <a:rPr lang="en-US" sz="1600" i="1" dirty="0" err="1">
                <a:solidFill>
                  <a:srgbClr val="C00000"/>
                </a:solidFill>
                <a:ea typeface="Calibri"/>
                <a:cs typeface="Times New Roman"/>
              </a:rPr>
              <a:t>Liquorice</a:t>
            </a:r>
            <a:r>
              <a:rPr lang="en-US" sz="1600" i="1" dirty="0">
                <a:solidFill>
                  <a:srgbClr val="C00000"/>
                </a:solidFill>
                <a:ea typeface="Calibri"/>
                <a:cs typeface="Times New Roman"/>
              </a:rPr>
              <a:t>, </a:t>
            </a:r>
            <a:r>
              <a:rPr lang="en-US" sz="1600" i="1" dirty="0" err="1">
                <a:solidFill>
                  <a:srgbClr val="C00000"/>
                </a:solidFill>
                <a:ea typeface="Calibri"/>
                <a:cs typeface="Times New Roman"/>
              </a:rPr>
              <a:t>Orris</a:t>
            </a:r>
            <a:r>
              <a:rPr lang="en-US" sz="1600" i="1" dirty="0">
                <a:solidFill>
                  <a:srgbClr val="C00000"/>
                </a:solidFill>
                <a:ea typeface="Calibri"/>
                <a:cs typeface="Times New Roman"/>
              </a:rPr>
              <a:t> root, Bitter Orange and Lemon peel.</a:t>
            </a:r>
            <a:endParaRPr lang="es-ES" sz="1600" i="1" dirty="0">
              <a:solidFill>
                <a:srgbClr val="C00000"/>
              </a:solidFill>
              <a:ea typeface="Calibri"/>
              <a:cs typeface="Times New Roman"/>
            </a:endParaRPr>
          </a:p>
        </p:txBody>
      </p:sp>
      <p:sp>
        <p:nvSpPr>
          <p:cNvPr id="6" name="5 Rectángulo"/>
          <p:cNvSpPr/>
          <p:nvPr/>
        </p:nvSpPr>
        <p:spPr>
          <a:xfrm>
            <a:off x="4369913" y="4011948"/>
            <a:ext cx="2397556" cy="492122"/>
          </a:xfrm>
          <a:prstGeom prst="rect">
            <a:avLst/>
          </a:prstGeom>
        </p:spPr>
        <p:txBody>
          <a:bodyPr wrap="square">
            <a:spAutoFit/>
          </a:bodyPr>
          <a:lstStyle/>
          <a:p>
            <a:pPr marL="342900" indent="-342900">
              <a:lnSpc>
                <a:spcPct val="115000"/>
              </a:lnSpc>
              <a:spcAft>
                <a:spcPts val="0"/>
              </a:spcAft>
              <a:buFont typeface="Wingdings" panose="05000000000000000000" pitchFamily="2" charset="2"/>
              <a:buChar char="ü"/>
            </a:pPr>
            <a:r>
              <a:rPr lang="en-US" sz="2400" b="1" dirty="0">
                <a:solidFill>
                  <a:srgbClr val="1D23A3"/>
                </a:solidFill>
                <a:latin typeface="+mj-lt"/>
                <a:ea typeface="Calibri"/>
                <a:cs typeface="Times New Roman"/>
              </a:rPr>
              <a:t>Tasting notes:</a:t>
            </a:r>
            <a:endParaRPr lang="es-ES" sz="2400" dirty="0">
              <a:solidFill>
                <a:srgbClr val="1D23A3"/>
              </a:solidFill>
              <a:latin typeface="+mj-lt"/>
              <a:ea typeface="Calibri"/>
              <a:cs typeface="Times New Roman"/>
            </a:endParaRPr>
          </a:p>
        </p:txBody>
      </p:sp>
      <p:sp>
        <p:nvSpPr>
          <p:cNvPr id="12" name="CuadroTexto 11"/>
          <p:cNvSpPr txBox="1"/>
          <p:nvPr/>
        </p:nvSpPr>
        <p:spPr>
          <a:xfrm>
            <a:off x="4211960" y="207355"/>
            <a:ext cx="3159705"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1880 GIN</a:t>
            </a:r>
          </a:p>
        </p:txBody>
      </p:sp>
      <p:sp>
        <p:nvSpPr>
          <p:cNvPr id="11" name="Rectángulo redondeado 10"/>
          <p:cNvSpPr/>
          <p:nvPr/>
        </p:nvSpPr>
        <p:spPr>
          <a:xfrm>
            <a:off x="4355976" y="1077016"/>
            <a:ext cx="4608512" cy="5592344"/>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graphicFrame>
        <p:nvGraphicFramePr>
          <p:cNvPr id="10" name="Tabla 9">
            <a:extLst>
              <a:ext uri="{FF2B5EF4-FFF2-40B4-BE49-F238E27FC236}">
                <a16:creationId xmlns:a16="http://schemas.microsoft.com/office/drawing/2014/main" id="{8D70BCE4-0B91-476C-B6FF-D7EFCDAA647A}"/>
              </a:ext>
            </a:extLst>
          </p:cNvPr>
          <p:cNvGraphicFramePr>
            <a:graphicFrameLocks noGrp="1"/>
          </p:cNvGraphicFramePr>
          <p:nvPr>
            <p:extLst>
              <p:ext uri="{D42A27DB-BD31-4B8C-83A1-F6EECF244321}">
                <p14:modId xmlns:p14="http://schemas.microsoft.com/office/powerpoint/2010/main" val="2951960482"/>
              </p:ext>
            </p:extLst>
          </p:nvPr>
        </p:nvGraphicFramePr>
        <p:xfrm>
          <a:off x="4457958" y="4634527"/>
          <a:ext cx="4608512" cy="1855670"/>
        </p:xfrm>
        <a:graphic>
          <a:graphicData uri="http://schemas.openxmlformats.org/drawingml/2006/table">
            <a:tbl>
              <a:tblPr/>
              <a:tblGrid>
                <a:gridCol w="1410186">
                  <a:extLst>
                    <a:ext uri="{9D8B030D-6E8A-4147-A177-3AD203B41FA5}">
                      <a16:colId xmlns:a16="http://schemas.microsoft.com/office/drawing/2014/main" val="3162770771"/>
                    </a:ext>
                  </a:extLst>
                </a:gridCol>
                <a:gridCol w="3198326">
                  <a:extLst>
                    <a:ext uri="{9D8B030D-6E8A-4147-A177-3AD203B41FA5}">
                      <a16:colId xmlns:a16="http://schemas.microsoft.com/office/drawing/2014/main" val="3076031228"/>
                    </a:ext>
                  </a:extLst>
                </a:gridCol>
              </a:tblGrid>
              <a:tr h="485460">
                <a:tc>
                  <a:txBody>
                    <a:bodyPr/>
                    <a:lstStyle/>
                    <a:p>
                      <a:pPr algn="ctr">
                        <a:lnSpc>
                          <a:spcPct val="115000"/>
                        </a:lnSpc>
                        <a:spcAft>
                          <a:spcPts val="0"/>
                        </a:spcAft>
                      </a:pPr>
                      <a:r>
                        <a:rPr lang="en-US" sz="1600" b="1" dirty="0">
                          <a:latin typeface="+mn-lt"/>
                          <a:ea typeface="Calibri"/>
                          <a:cs typeface="Times New Roman"/>
                        </a:rPr>
                        <a:t>Visual aspect:              </a:t>
                      </a:r>
                      <a:endParaRPr lang="es-ES" sz="1600" b="1" dirty="0">
                        <a:latin typeface="+mn-lt"/>
                        <a:ea typeface="Calibri"/>
                        <a:cs typeface="Times New Roman"/>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mn-lt"/>
                          <a:ea typeface="Calibri"/>
                          <a:cs typeface="Times New Roman"/>
                        </a:rPr>
                        <a:t>Transparent and bright</a:t>
                      </a:r>
                      <a:endParaRPr lang="es-ES" sz="1600" dirty="0">
                        <a:solidFill>
                          <a:srgbClr val="C00000"/>
                        </a:solidFill>
                        <a:latin typeface="+mn-lt"/>
                        <a:ea typeface="Calibri"/>
                        <a:cs typeface="Times New Roman"/>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28373634"/>
                  </a:ext>
                </a:extLst>
              </a:tr>
              <a:tr h="685105">
                <a:tc>
                  <a:txBody>
                    <a:bodyPr/>
                    <a:lstStyle/>
                    <a:p>
                      <a:pPr algn="ctr">
                        <a:lnSpc>
                          <a:spcPct val="115000"/>
                        </a:lnSpc>
                        <a:spcAft>
                          <a:spcPts val="0"/>
                        </a:spcAft>
                      </a:pPr>
                      <a:r>
                        <a:rPr lang="en-US" sz="1600" b="1" dirty="0">
                          <a:latin typeface="+mn-lt"/>
                          <a:ea typeface="Calibri"/>
                          <a:cs typeface="Times New Roman"/>
                        </a:rPr>
                        <a:t>On the nose:                </a:t>
                      </a:r>
                      <a:endParaRPr lang="es-ES" sz="1600" b="1" dirty="0">
                        <a:latin typeface="+mn-lt"/>
                        <a:ea typeface="Calibri"/>
                        <a:cs typeface="Times New Roman"/>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mn-lt"/>
                          <a:ea typeface="Calibri"/>
                          <a:cs typeface="Times New Roman"/>
                        </a:rPr>
                        <a:t>Aromatic, clean, juniper tones and citric base note             </a:t>
                      </a:r>
                      <a:endParaRPr lang="es-ES" sz="1600" dirty="0">
                        <a:solidFill>
                          <a:srgbClr val="C00000"/>
                        </a:solidFill>
                        <a:latin typeface="+mn-lt"/>
                        <a:ea typeface="Calibri"/>
                        <a:cs typeface="Times New Roman"/>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3809734"/>
                  </a:ext>
                </a:extLst>
              </a:tr>
              <a:tr h="685105">
                <a:tc>
                  <a:txBody>
                    <a:bodyPr/>
                    <a:lstStyle/>
                    <a:p>
                      <a:pPr algn="ctr">
                        <a:lnSpc>
                          <a:spcPct val="115000"/>
                        </a:lnSpc>
                        <a:spcAft>
                          <a:spcPts val="0"/>
                        </a:spcAft>
                      </a:pPr>
                      <a:r>
                        <a:rPr lang="en-US" sz="1600" b="1" dirty="0">
                          <a:latin typeface="+mn-lt"/>
                          <a:ea typeface="Calibri"/>
                          <a:cs typeface="Times New Roman"/>
                        </a:rPr>
                        <a:t>On the palate:              </a:t>
                      </a:r>
                      <a:endParaRPr lang="es-ES" sz="1600" b="1" dirty="0">
                        <a:latin typeface="+mn-lt"/>
                        <a:ea typeface="Calibri"/>
                        <a:cs typeface="Times New Roman"/>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mn-lt"/>
                          <a:ea typeface="Calibri"/>
                          <a:cs typeface="Times New Roman"/>
                        </a:rPr>
                        <a:t>Dry and smooth, with a fresh and citric aftertaste </a:t>
                      </a:r>
                      <a:endParaRPr lang="es-ES" sz="1600" dirty="0">
                        <a:solidFill>
                          <a:srgbClr val="C00000"/>
                        </a:solidFill>
                        <a:latin typeface="+mn-lt"/>
                        <a:ea typeface="Calibri"/>
                        <a:cs typeface="Times New Roman"/>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94021507"/>
                  </a:ext>
                </a:extLst>
              </a:tr>
            </a:tbl>
          </a:graphicData>
        </a:graphic>
      </p:graphicFrame>
      <p:pic>
        <p:nvPicPr>
          <p:cNvPr id="18" name="Picture 3">
            <a:extLst>
              <a:ext uri="{FF2B5EF4-FFF2-40B4-BE49-F238E27FC236}">
                <a16:creationId xmlns:a16="http://schemas.microsoft.com/office/drawing/2014/main" id="{2359A07A-91E6-4C1F-B025-81C73FB7AE14}"/>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pic>
        <p:nvPicPr>
          <p:cNvPr id="19" name="Imagen 18">
            <a:extLst>
              <a:ext uri="{FF2B5EF4-FFF2-40B4-BE49-F238E27FC236}">
                <a16:creationId xmlns:a16="http://schemas.microsoft.com/office/drawing/2014/main" id="{21461033-42B9-43A4-949D-236062D36C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1471" y="1761581"/>
            <a:ext cx="1294724" cy="4162136"/>
          </a:xfrm>
          <a:prstGeom prst="rect">
            <a:avLst/>
          </a:prstGeom>
        </p:spPr>
      </p:pic>
    </p:spTree>
    <p:extLst>
      <p:ext uri="{BB962C8B-B14F-4D97-AF65-F5344CB8AC3E}">
        <p14:creationId xmlns:p14="http://schemas.microsoft.com/office/powerpoint/2010/main" val="1992990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a:ln>
                <a:noFill/>
              </a:ln>
              <a:solidFill>
                <a:schemeClr val="tx1"/>
              </a:solidFill>
              <a:effectLst/>
              <a:latin typeface="Arial" pitchFamily="34" charset="0"/>
              <a:cs typeface="Arial" pitchFamily="34" charset="0"/>
            </a:endParaRPr>
          </a:p>
        </p:txBody>
      </p:sp>
      <p:sp>
        <p:nvSpPr>
          <p:cNvPr id="8" name="Rectángulo redondeado 7"/>
          <p:cNvSpPr/>
          <p:nvPr/>
        </p:nvSpPr>
        <p:spPr>
          <a:xfrm>
            <a:off x="4666826" y="1280118"/>
            <a:ext cx="3744416" cy="4754963"/>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0" name="Rectángulo 9"/>
          <p:cNvSpPr/>
          <p:nvPr/>
        </p:nvSpPr>
        <p:spPr>
          <a:xfrm>
            <a:off x="4912250" y="1385247"/>
            <a:ext cx="3253567" cy="4524315"/>
          </a:xfrm>
          <a:prstGeom prst="rect">
            <a:avLst/>
          </a:prstGeom>
        </p:spPr>
        <p:txBody>
          <a:bodyPr wrap="square">
            <a:spAutoFit/>
          </a:bodyPr>
          <a:lstStyle/>
          <a:p>
            <a:pPr marL="285750" indent="-285750">
              <a:buFont typeface="Wingdings" panose="05000000000000000000" pitchFamily="2" charset="2"/>
              <a:buChar char="ü"/>
            </a:pPr>
            <a:r>
              <a:rPr lang="en-US" dirty="0"/>
              <a:t>The bottle’s grass engraving represents the historical flagship Santa Maria, the largest of the three ships used by Christopher Columbus in his first voyage to the New World. </a:t>
            </a:r>
          </a:p>
          <a:p>
            <a:pPr marL="285750" indent="-285750">
              <a:buFont typeface="Wingdings" panose="05000000000000000000" pitchFamily="2" charset="2"/>
              <a:buChar char="ü"/>
            </a:pPr>
            <a:endParaRPr lang="en-US" dirty="0"/>
          </a:p>
          <a:p>
            <a:pPr marL="285750" indent="-285750">
              <a:buFont typeface="Wingdings" panose="05000000000000000000" pitchFamily="2" charset="2"/>
              <a:buChar char="ü"/>
            </a:pPr>
            <a:endParaRPr lang="en-US" dirty="0"/>
          </a:p>
          <a:p>
            <a:pPr marL="285750" indent="-285750">
              <a:buFont typeface="Wingdings" panose="05000000000000000000" pitchFamily="2" charset="2"/>
              <a:buChar char="ü"/>
            </a:pPr>
            <a:r>
              <a:rPr lang="en-US" dirty="0"/>
              <a:t>The expedition set off from the </a:t>
            </a:r>
            <a:r>
              <a:rPr lang="en-US" dirty="0" err="1"/>
              <a:t>Guadalete</a:t>
            </a:r>
            <a:r>
              <a:rPr lang="en-US" dirty="0"/>
              <a:t> river, next to the original distillery in El Puerto de Santa María (south of Spain), giving the bottle a symbolic connection to our city.</a:t>
            </a:r>
          </a:p>
        </p:txBody>
      </p:sp>
      <p:pic>
        <p:nvPicPr>
          <p:cNvPr id="13" name="Picture 3">
            <a:extLst>
              <a:ext uri="{FF2B5EF4-FFF2-40B4-BE49-F238E27FC236}">
                <a16:creationId xmlns:a16="http://schemas.microsoft.com/office/drawing/2014/main" id="{07C8A0B9-DE19-4673-A7C7-2D397EA4675F}"/>
              </a:ext>
            </a:extLst>
          </p:cNvPr>
          <p:cNvPicPr>
            <a:picLocks noChangeAspect="1" noChangeArrowheads="1"/>
          </p:cNvPicPr>
          <p:nvPr/>
        </p:nvPicPr>
        <p:blipFill>
          <a:blip r:embed="rId2" cstate="print"/>
          <a:srcRect/>
          <a:stretch>
            <a:fillRect/>
          </a:stretch>
        </p:blipFill>
        <p:spPr bwMode="auto">
          <a:xfrm>
            <a:off x="0" y="0"/>
            <a:ext cx="2482422" cy="6858000"/>
          </a:xfrm>
          <a:prstGeom prst="rect">
            <a:avLst/>
          </a:prstGeom>
          <a:noFill/>
          <a:ln w="9525">
            <a:noFill/>
            <a:miter lim="800000"/>
            <a:headEnd/>
            <a:tailEnd/>
          </a:ln>
        </p:spPr>
      </p:pic>
      <p:pic>
        <p:nvPicPr>
          <p:cNvPr id="14" name="Imagen 13">
            <a:extLst>
              <a:ext uri="{FF2B5EF4-FFF2-40B4-BE49-F238E27FC236}">
                <a16:creationId xmlns:a16="http://schemas.microsoft.com/office/drawing/2014/main" id="{D1EBB275-1163-4E86-B2D5-E8C7706BE0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11471" y="1761581"/>
            <a:ext cx="1294724" cy="4162136"/>
          </a:xfrm>
          <a:prstGeom prst="rect">
            <a:avLst/>
          </a:prstGeom>
        </p:spPr>
      </p:pic>
      <p:sp>
        <p:nvSpPr>
          <p:cNvPr id="15" name="CuadroTexto 14">
            <a:extLst>
              <a:ext uri="{FF2B5EF4-FFF2-40B4-BE49-F238E27FC236}">
                <a16:creationId xmlns:a16="http://schemas.microsoft.com/office/drawing/2014/main" id="{9738B7CF-10DB-47C8-ABF8-EA69592DECA9}"/>
              </a:ext>
            </a:extLst>
          </p:cNvPr>
          <p:cNvSpPr txBox="1"/>
          <p:nvPr/>
        </p:nvSpPr>
        <p:spPr>
          <a:xfrm>
            <a:off x="4211960" y="207355"/>
            <a:ext cx="3159705"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1880 GIN</a:t>
            </a:r>
          </a:p>
        </p:txBody>
      </p:sp>
    </p:spTree>
    <p:extLst>
      <p:ext uri="{BB962C8B-B14F-4D97-AF65-F5344CB8AC3E}">
        <p14:creationId xmlns:p14="http://schemas.microsoft.com/office/powerpoint/2010/main" val="737913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572000" y="1348682"/>
            <a:ext cx="3960440" cy="1938992"/>
          </a:xfrm>
          <a:prstGeom prst="rect">
            <a:avLst/>
          </a:prstGeom>
          <a:noFill/>
        </p:spPr>
        <p:txBody>
          <a:bodyPr wrap="square" rtlCol="0">
            <a:spAutoFit/>
          </a:bodyPr>
          <a:lstStyle/>
          <a:p>
            <a:pPr marL="285750" indent="-285750">
              <a:buFont typeface="Wingdings" panose="05000000000000000000" pitchFamily="2" charset="2"/>
              <a:buChar char="ü"/>
            </a:pPr>
            <a:r>
              <a:rPr lang="en-US" i="1" dirty="0"/>
              <a:t>Rives </a:t>
            </a:r>
            <a:r>
              <a:rPr lang="en-US" i="1" dirty="0" err="1"/>
              <a:t>Dsitillery</a:t>
            </a:r>
            <a:r>
              <a:rPr lang="en-US" i="1" dirty="0"/>
              <a:t> is the most awarded spirits, liquors &amp; beverages company in Spain. </a:t>
            </a:r>
          </a:p>
          <a:p>
            <a:endParaRPr lang="en-US" dirty="0"/>
          </a:p>
          <a:p>
            <a:pPr marL="285750" indent="-285750">
              <a:buFont typeface="Wingdings" panose="05000000000000000000" pitchFamily="2" charset="2"/>
              <a:buChar char="ü"/>
            </a:pPr>
            <a:r>
              <a:rPr lang="en-US" sz="1600" dirty="0"/>
              <a:t>Some latest awards:</a:t>
            </a:r>
          </a:p>
          <a:p>
            <a:pPr marL="285750" indent="-285750">
              <a:buFontTx/>
              <a:buChar char="-"/>
            </a:pPr>
            <a:r>
              <a:rPr lang="en-US" sz="1600" dirty="0"/>
              <a:t>Gold Medal at London IWSC </a:t>
            </a:r>
          </a:p>
          <a:p>
            <a:pPr marL="285750" indent="-285750">
              <a:buFontTx/>
              <a:buChar char="-"/>
            </a:pPr>
            <a:r>
              <a:rPr lang="en-US" sz="1600" dirty="0"/>
              <a:t>Gold Medal at San Francisco WSC </a:t>
            </a:r>
          </a:p>
        </p:txBody>
      </p:sp>
      <p:pic>
        <p:nvPicPr>
          <p:cNvPr id="9" name="8 Imagen" descr="Boz_coallarines_RIVES USA-6-02.jpg"/>
          <p:cNvPicPr>
            <a:picLocks noChangeAspect="1"/>
          </p:cNvPicPr>
          <p:nvPr/>
        </p:nvPicPr>
        <p:blipFill>
          <a:blip r:embed="rId2" cstate="print"/>
          <a:stretch>
            <a:fillRect/>
          </a:stretch>
        </p:blipFill>
        <p:spPr>
          <a:xfrm>
            <a:off x="4677072" y="3601168"/>
            <a:ext cx="3622249" cy="2658538"/>
          </a:xfrm>
          <a:prstGeom prst="rect">
            <a:avLst/>
          </a:prstGeom>
        </p:spPr>
      </p:pic>
      <p:sp>
        <p:nvSpPr>
          <p:cNvPr id="6" name="Rectángulo redondeado 7">
            <a:extLst>
              <a:ext uri="{FF2B5EF4-FFF2-40B4-BE49-F238E27FC236}">
                <a16:creationId xmlns:a16="http://schemas.microsoft.com/office/drawing/2014/main" id="{3263E674-81A6-435C-BE97-69AF0E72F8A6}"/>
              </a:ext>
            </a:extLst>
          </p:cNvPr>
          <p:cNvSpPr/>
          <p:nvPr/>
        </p:nvSpPr>
        <p:spPr>
          <a:xfrm>
            <a:off x="4309281" y="1181161"/>
            <a:ext cx="4357832" cy="5322975"/>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2" name="Picture 3">
            <a:extLst>
              <a:ext uri="{FF2B5EF4-FFF2-40B4-BE49-F238E27FC236}">
                <a16:creationId xmlns:a16="http://schemas.microsoft.com/office/drawing/2014/main" id="{BAFD82B0-6975-496F-84A3-49D25283E3B6}"/>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pic>
        <p:nvPicPr>
          <p:cNvPr id="13" name="Imagen 12">
            <a:extLst>
              <a:ext uri="{FF2B5EF4-FFF2-40B4-BE49-F238E27FC236}">
                <a16:creationId xmlns:a16="http://schemas.microsoft.com/office/drawing/2014/main" id="{F5A8E5FA-1827-432F-BACB-89548873E8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1471" y="1761581"/>
            <a:ext cx="1294724" cy="4162136"/>
          </a:xfrm>
          <a:prstGeom prst="rect">
            <a:avLst/>
          </a:prstGeom>
        </p:spPr>
      </p:pic>
      <p:sp>
        <p:nvSpPr>
          <p:cNvPr id="14" name="CuadroTexto 13">
            <a:extLst>
              <a:ext uri="{FF2B5EF4-FFF2-40B4-BE49-F238E27FC236}">
                <a16:creationId xmlns:a16="http://schemas.microsoft.com/office/drawing/2014/main" id="{3A53E7B4-056A-4AE6-8B2E-040EED2CBDDD}"/>
              </a:ext>
            </a:extLst>
          </p:cNvPr>
          <p:cNvSpPr txBox="1"/>
          <p:nvPr/>
        </p:nvSpPr>
        <p:spPr>
          <a:xfrm>
            <a:off x="4211960" y="207355"/>
            <a:ext cx="3159705"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1880 GIN</a:t>
            </a:r>
          </a:p>
        </p:txBody>
      </p:sp>
    </p:spTree>
    <p:extLst>
      <p:ext uri="{BB962C8B-B14F-4D97-AF65-F5344CB8AC3E}">
        <p14:creationId xmlns:p14="http://schemas.microsoft.com/office/powerpoint/2010/main" val="265480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988D42B-ACA8-4110-AAA5-07926AEC41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6124" y="1023079"/>
            <a:ext cx="6661578" cy="3330877"/>
          </a:xfrm>
          <a:prstGeom prst="rect">
            <a:avLst/>
          </a:prstGeom>
        </p:spPr>
      </p:pic>
      <p:pic>
        <p:nvPicPr>
          <p:cNvPr id="8" name="Imagen 7">
            <a:extLst>
              <a:ext uri="{FF2B5EF4-FFF2-40B4-BE49-F238E27FC236}">
                <a16:creationId xmlns:a16="http://schemas.microsoft.com/office/drawing/2014/main" id="{7A6E8EFD-0EEE-47E1-B89C-50CCF946C2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448172">
            <a:off x="5158802" y="3432673"/>
            <a:ext cx="1294724" cy="4162136"/>
          </a:xfrm>
          <a:prstGeom prst="rect">
            <a:avLst/>
          </a:prstGeom>
        </p:spPr>
      </p:pic>
      <p:pic>
        <p:nvPicPr>
          <p:cNvPr id="9" name="Picture 3">
            <a:extLst>
              <a:ext uri="{FF2B5EF4-FFF2-40B4-BE49-F238E27FC236}">
                <a16:creationId xmlns:a16="http://schemas.microsoft.com/office/drawing/2014/main" id="{535436A8-4E80-483D-87C4-E1172473B6BE}"/>
              </a:ext>
            </a:extLst>
          </p:cNvPr>
          <p:cNvPicPr>
            <a:picLocks noChangeAspect="1" noChangeArrowheads="1"/>
          </p:cNvPicPr>
          <p:nvPr/>
        </p:nvPicPr>
        <p:blipFill>
          <a:blip r:embed="rId4" cstate="print"/>
          <a:srcRect/>
          <a:stretch>
            <a:fillRect/>
          </a:stretch>
        </p:blipFill>
        <p:spPr bwMode="auto">
          <a:xfrm>
            <a:off x="0" y="0"/>
            <a:ext cx="2482422" cy="6858000"/>
          </a:xfrm>
          <a:prstGeom prst="rect">
            <a:avLst/>
          </a:prstGeom>
          <a:noFill/>
          <a:ln w="9525">
            <a:noFill/>
            <a:miter lim="800000"/>
            <a:headEnd/>
            <a:tailEnd/>
          </a:ln>
        </p:spPr>
      </p:pic>
      <p:sp>
        <p:nvSpPr>
          <p:cNvPr id="10" name="CuadroTexto 9">
            <a:extLst>
              <a:ext uri="{FF2B5EF4-FFF2-40B4-BE49-F238E27FC236}">
                <a16:creationId xmlns:a16="http://schemas.microsoft.com/office/drawing/2014/main" id="{29DB40EC-FEF0-48D1-BE34-2EF8AF4FF466}"/>
              </a:ext>
            </a:extLst>
          </p:cNvPr>
          <p:cNvSpPr txBox="1"/>
          <p:nvPr/>
        </p:nvSpPr>
        <p:spPr>
          <a:xfrm>
            <a:off x="4211960" y="207355"/>
            <a:ext cx="3159705"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1880 GIN</a:t>
            </a:r>
          </a:p>
        </p:txBody>
      </p:sp>
    </p:spTree>
    <p:extLst>
      <p:ext uri="{BB962C8B-B14F-4D97-AF65-F5344CB8AC3E}">
        <p14:creationId xmlns:p14="http://schemas.microsoft.com/office/powerpoint/2010/main" val="3753619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7">
            <a:extLst>
              <a:ext uri="{FF2B5EF4-FFF2-40B4-BE49-F238E27FC236}">
                <a16:creationId xmlns:a16="http://schemas.microsoft.com/office/drawing/2014/main" id="{59517AED-A9D6-4182-BE33-CBE0238B6B47}"/>
              </a:ext>
            </a:extLst>
          </p:cNvPr>
          <p:cNvSpPr/>
          <p:nvPr/>
        </p:nvSpPr>
        <p:spPr>
          <a:xfrm>
            <a:off x="4296599" y="1441178"/>
            <a:ext cx="4595881" cy="4294839"/>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 name="Rectángulo 1">
            <a:extLst>
              <a:ext uri="{FF2B5EF4-FFF2-40B4-BE49-F238E27FC236}">
                <a16:creationId xmlns:a16="http://schemas.microsoft.com/office/drawing/2014/main" id="{3A3DC6CF-677D-4EB7-8F36-8615DD8617EB}"/>
              </a:ext>
            </a:extLst>
          </p:cNvPr>
          <p:cNvSpPr/>
          <p:nvPr/>
        </p:nvSpPr>
        <p:spPr>
          <a:xfrm>
            <a:off x="4499992" y="1859340"/>
            <a:ext cx="4248472" cy="3416320"/>
          </a:xfrm>
          <a:prstGeom prst="rect">
            <a:avLst/>
          </a:prstGeom>
        </p:spPr>
        <p:txBody>
          <a:bodyPr wrap="square">
            <a:spAutoFit/>
          </a:bodyPr>
          <a:lstStyle/>
          <a:p>
            <a:pPr marL="285750" indent="-285750" fontAlgn="base">
              <a:buFont typeface="Wingdings" panose="05000000000000000000" pitchFamily="2" charset="2"/>
              <a:buChar char="ü"/>
            </a:pPr>
            <a:r>
              <a:rPr lang="en-US" dirty="0"/>
              <a:t>Our Pink Rives Gin is made with our 1880 Gin and the maceration of the best Strawberries from  South of Spain.</a:t>
            </a:r>
          </a:p>
          <a:p>
            <a:pPr marL="285750" indent="-285750" fontAlgn="base">
              <a:buFont typeface="Wingdings" panose="05000000000000000000" pitchFamily="2" charset="2"/>
              <a:buChar char="ü"/>
            </a:pPr>
            <a:endParaRPr lang="es-ES" dirty="0"/>
          </a:p>
          <a:p>
            <a:pPr marL="285750" indent="-285750" fontAlgn="base">
              <a:buFont typeface="Wingdings" panose="05000000000000000000" pitchFamily="2" charset="2"/>
              <a:buChar char="ü"/>
            </a:pPr>
            <a:r>
              <a:rPr lang="en-US" dirty="0"/>
              <a:t>This is an authentic hand-crafted gin with delicious hints of strawberry.</a:t>
            </a:r>
          </a:p>
          <a:p>
            <a:pPr marL="285750" indent="-285750" fontAlgn="base">
              <a:buFont typeface="Wingdings" panose="05000000000000000000" pitchFamily="2" charset="2"/>
              <a:buChar char="ü"/>
            </a:pPr>
            <a:endParaRPr lang="en-US" dirty="0"/>
          </a:p>
          <a:p>
            <a:pPr marL="285750" indent="-285750" fontAlgn="base">
              <a:buFont typeface="Wingdings" panose="05000000000000000000" pitchFamily="2" charset="2"/>
              <a:buChar char="ü"/>
            </a:pPr>
            <a:r>
              <a:rPr lang="en-US" dirty="0"/>
              <a:t>Using this new recipe , it </a:t>
            </a:r>
            <a:r>
              <a:rPr lang="en-US" b="1" dirty="0"/>
              <a:t>guarantees a smooth, fresh flavor and an attractive pink color.</a:t>
            </a:r>
            <a:endParaRPr lang="en-US" dirty="0"/>
          </a:p>
          <a:p>
            <a:pPr marL="285750" indent="-285750" fontAlgn="base">
              <a:buFont typeface="Wingdings" panose="05000000000000000000" pitchFamily="2" charset="2"/>
              <a:buChar char="ü"/>
            </a:pPr>
            <a:endParaRPr lang="es-ES" dirty="0"/>
          </a:p>
          <a:p>
            <a:pPr marL="285750" indent="-285750" fontAlgn="base">
              <a:buFont typeface="Wingdings" panose="05000000000000000000" pitchFamily="2" charset="2"/>
              <a:buChar char="ü"/>
            </a:pPr>
            <a:r>
              <a:rPr lang="en-US" dirty="0"/>
              <a:t>Alcohol content: 40%</a:t>
            </a:r>
          </a:p>
        </p:txBody>
      </p:sp>
      <p:sp>
        <p:nvSpPr>
          <p:cNvPr id="8" name="CuadroTexto 7">
            <a:extLst>
              <a:ext uri="{FF2B5EF4-FFF2-40B4-BE49-F238E27FC236}">
                <a16:creationId xmlns:a16="http://schemas.microsoft.com/office/drawing/2014/main" id="{3A1EF5C1-B9E2-4BD3-AFB3-EEF420A33993}"/>
              </a:ext>
            </a:extLst>
          </p:cNvPr>
          <p:cNvSpPr txBox="1"/>
          <p:nvPr/>
        </p:nvSpPr>
        <p:spPr>
          <a:xfrm>
            <a:off x="3995936" y="224066"/>
            <a:ext cx="3336581"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PINK GIN</a:t>
            </a:r>
          </a:p>
        </p:txBody>
      </p:sp>
      <p:pic>
        <p:nvPicPr>
          <p:cNvPr id="10" name="Imagen 9">
            <a:extLst>
              <a:ext uri="{FF2B5EF4-FFF2-40B4-BE49-F238E27FC236}">
                <a16:creationId xmlns:a16="http://schemas.microsoft.com/office/drawing/2014/main" id="{431B850A-8514-4DA4-9EEA-A5DB130949C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3085" y="1557145"/>
            <a:ext cx="1212851" cy="4162137"/>
          </a:xfrm>
          <a:prstGeom prst="rect">
            <a:avLst/>
          </a:prstGeom>
        </p:spPr>
      </p:pic>
      <p:pic>
        <p:nvPicPr>
          <p:cNvPr id="11" name="Picture 3">
            <a:extLst>
              <a:ext uri="{FF2B5EF4-FFF2-40B4-BE49-F238E27FC236}">
                <a16:creationId xmlns:a16="http://schemas.microsoft.com/office/drawing/2014/main" id="{0E665BB4-35E8-438A-9DCE-41E0E4D3B189}"/>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12339618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458116" y="1273211"/>
            <a:ext cx="3336581" cy="1877437"/>
          </a:xfrm>
          <a:prstGeom prst="rect">
            <a:avLst/>
          </a:prstGeom>
        </p:spPr>
        <p:txBody>
          <a:bodyPr wrap="square">
            <a:spAutoFit/>
          </a:bodyPr>
          <a:lstStyle/>
          <a:p>
            <a:r>
              <a:rPr lang="en-US" sz="1600" b="1" dirty="0">
                <a:latin typeface="Times New Roman" pitchFamily="18" charset="0"/>
                <a:cs typeface="Times New Roman" pitchFamily="18" charset="0"/>
              </a:rPr>
              <a:t>Product type </a:t>
            </a:r>
            <a:r>
              <a:rPr lang="en-US" sz="1600" dirty="0">
                <a:latin typeface="Times New Roman" pitchFamily="18" charset="0"/>
                <a:cs typeface="Times New Roman" pitchFamily="18" charset="0"/>
              </a:rPr>
              <a:t>Triple distilled </a:t>
            </a:r>
          </a:p>
          <a:p>
            <a:r>
              <a:rPr lang="en-US" sz="1600" dirty="0">
                <a:latin typeface="Times New Roman" pitchFamily="18" charset="0"/>
                <a:cs typeface="Times New Roman" pitchFamily="18" charset="0"/>
              </a:rPr>
              <a:t>Gin &amp; strawberry concentrate</a:t>
            </a:r>
          </a:p>
          <a:p>
            <a:r>
              <a:rPr lang="es-ES" sz="1600" b="1" dirty="0">
                <a:latin typeface="Times New Roman" pitchFamily="18" charset="0"/>
                <a:cs typeface="Times New Roman" pitchFamily="18" charset="0"/>
              </a:rPr>
              <a:t>Alcohol </a:t>
            </a:r>
            <a:r>
              <a:rPr lang="es-ES" sz="1600" dirty="0">
                <a:latin typeface="Times New Roman" pitchFamily="18" charset="0"/>
                <a:cs typeface="Times New Roman" pitchFamily="18" charset="0"/>
              </a:rPr>
              <a:t>	40º G.L. 	</a:t>
            </a:r>
          </a:p>
          <a:p>
            <a:r>
              <a:rPr lang="en-US" sz="1600" b="1" dirty="0">
                <a:latin typeface="Times New Roman" pitchFamily="18" charset="0"/>
                <a:cs typeface="Times New Roman" pitchFamily="18" charset="0"/>
              </a:rPr>
              <a:t>System elaboration</a:t>
            </a:r>
            <a:r>
              <a:rPr lang="en-US" sz="1600" dirty="0">
                <a:latin typeface="Times New Roman" pitchFamily="18" charset="0"/>
                <a:cs typeface="Times New Roman" pitchFamily="18" charset="0"/>
              </a:rPr>
              <a:t>	Distillation in </a:t>
            </a:r>
          </a:p>
          <a:p>
            <a:r>
              <a:rPr lang="en-US" sz="1600" dirty="0">
                <a:latin typeface="Times New Roman" pitchFamily="18" charset="0"/>
                <a:cs typeface="Times New Roman" pitchFamily="18" charset="0"/>
              </a:rPr>
              <a:t>original alembics using the </a:t>
            </a:r>
          </a:p>
          <a:p>
            <a:r>
              <a:rPr lang="en-US" sz="1600" dirty="0">
                <a:latin typeface="Times New Roman" pitchFamily="18" charset="0"/>
                <a:cs typeface="Times New Roman" pitchFamily="18" charset="0"/>
              </a:rPr>
              <a:t>traditional method </a:t>
            </a:r>
            <a:r>
              <a:rPr lang="en-US" dirty="0"/>
              <a:t>	</a:t>
            </a:r>
          </a:p>
          <a:p>
            <a:endParaRPr lang="en-US" dirty="0"/>
          </a:p>
        </p:txBody>
      </p:sp>
      <p:sp>
        <p:nvSpPr>
          <p:cNvPr id="8" name="7 Rectángulo"/>
          <p:cNvSpPr/>
          <p:nvPr/>
        </p:nvSpPr>
        <p:spPr>
          <a:xfrm>
            <a:off x="4483624" y="3638214"/>
            <a:ext cx="1881925" cy="390684"/>
          </a:xfrm>
          <a:prstGeom prst="rect">
            <a:avLst/>
          </a:prstGeom>
        </p:spPr>
        <p:txBody>
          <a:bodyPr wrap="none">
            <a:spAutoFit/>
          </a:bodyPr>
          <a:lstStyle/>
          <a:p>
            <a:pPr marL="285750" indent="-285750">
              <a:lnSpc>
                <a:spcPct val="115000"/>
              </a:lnSpc>
              <a:spcAft>
                <a:spcPts val="0"/>
              </a:spcAft>
              <a:buFont typeface="Wingdings" panose="05000000000000000000" pitchFamily="2" charset="2"/>
              <a:buChar char="ü"/>
            </a:pPr>
            <a:r>
              <a:rPr lang="en-US" b="1" dirty="0">
                <a:solidFill>
                  <a:srgbClr val="1D23A3"/>
                </a:solidFill>
                <a:latin typeface="Times New Roman"/>
                <a:ea typeface="Calibri"/>
                <a:cs typeface="Times New Roman"/>
              </a:rPr>
              <a:t>Tasting Notes:</a:t>
            </a:r>
            <a:endParaRPr lang="es-ES" dirty="0">
              <a:solidFill>
                <a:srgbClr val="1D23A3"/>
              </a:solidFill>
              <a:ea typeface="Calibri"/>
              <a:cs typeface="Times New Roman"/>
            </a:endParaRPr>
          </a:p>
        </p:txBody>
      </p:sp>
      <p:graphicFrame>
        <p:nvGraphicFramePr>
          <p:cNvPr id="9" name="8 Tabla"/>
          <p:cNvGraphicFramePr>
            <a:graphicFrameLocks noGrp="1"/>
          </p:cNvGraphicFramePr>
          <p:nvPr>
            <p:extLst>
              <p:ext uri="{D42A27DB-BD31-4B8C-83A1-F6EECF244321}">
                <p14:modId xmlns:p14="http://schemas.microsoft.com/office/powerpoint/2010/main" val="1686403368"/>
              </p:ext>
            </p:extLst>
          </p:nvPr>
        </p:nvGraphicFramePr>
        <p:xfrm>
          <a:off x="4483624" y="4365170"/>
          <a:ext cx="4141808" cy="2268764"/>
        </p:xfrm>
        <a:graphic>
          <a:graphicData uri="http://schemas.openxmlformats.org/drawingml/2006/table">
            <a:tbl>
              <a:tblPr/>
              <a:tblGrid>
                <a:gridCol w="1405504">
                  <a:extLst>
                    <a:ext uri="{9D8B030D-6E8A-4147-A177-3AD203B41FA5}">
                      <a16:colId xmlns:a16="http://schemas.microsoft.com/office/drawing/2014/main" val="20000"/>
                    </a:ext>
                  </a:extLst>
                </a:gridCol>
                <a:gridCol w="2736304">
                  <a:extLst>
                    <a:ext uri="{9D8B030D-6E8A-4147-A177-3AD203B41FA5}">
                      <a16:colId xmlns:a16="http://schemas.microsoft.com/office/drawing/2014/main" val="20001"/>
                    </a:ext>
                  </a:extLst>
                </a:gridCol>
              </a:tblGrid>
              <a:tr h="453343">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Visual aspect: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Times New Roman" panose="02020603050405020304" pitchFamily="18" charset="0"/>
                          <a:cs typeface="Times New Roman" panose="02020603050405020304" pitchFamily="18" charset="0"/>
                        </a:rPr>
                        <a:t>Pink, transparent and bright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0080">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nose: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Aromatic, clean, rich in nuances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95341">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palate: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Sweet and fresh; aftertaste which is reminiscent of sweet strawberries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pic>
        <p:nvPicPr>
          <p:cNvPr id="1026" name="Picture 2" descr="https://encrypted-tbn1.gstatic.com/images?q=tbn:ANd9GcR5B-LdAMZMvx4GAJjEUWsZsubFIuQn1Ete2jZbw4ULNVPHgRP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65549" y="3465575"/>
            <a:ext cx="1265986" cy="7314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6" name="Picture 10"/>
          <p:cNvPicPr>
            <a:picLocks noChangeAspect="1" noChangeArrowheads="1"/>
          </p:cNvPicPr>
          <p:nvPr/>
        </p:nvPicPr>
        <p:blipFill>
          <a:blip r:embed="rId3" cstate="print"/>
          <a:srcRect/>
          <a:stretch>
            <a:fillRect/>
          </a:stretch>
        </p:blipFill>
        <p:spPr bwMode="auto">
          <a:xfrm>
            <a:off x="7663750" y="1273211"/>
            <a:ext cx="1106438" cy="2513160"/>
          </a:xfrm>
          <a:prstGeom prst="rect">
            <a:avLst/>
          </a:prstGeom>
          <a:noFill/>
          <a:ln w="9525">
            <a:noFill/>
            <a:miter lim="800000"/>
            <a:headEnd/>
            <a:tailEnd/>
          </a:ln>
          <a:effectLst/>
        </p:spPr>
      </p:pic>
      <p:sp>
        <p:nvSpPr>
          <p:cNvPr id="10" name="CuadroTexto 9"/>
          <p:cNvSpPr txBox="1"/>
          <p:nvPr/>
        </p:nvSpPr>
        <p:spPr>
          <a:xfrm>
            <a:off x="3995936" y="224066"/>
            <a:ext cx="3336581"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PINK GIN</a:t>
            </a:r>
          </a:p>
        </p:txBody>
      </p:sp>
      <p:pic>
        <p:nvPicPr>
          <p:cNvPr id="3" name="Imagen 2">
            <a:extLst>
              <a:ext uri="{FF2B5EF4-FFF2-40B4-BE49-F238E27FC236}">
                <a16:creationId xmlns:a16="http://schemas.microsoft.com/office/drawing/2014/main" id="{34B47722-70CC-4413-BA34-E25EDCEB6E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3085" y="1557145"/>
            <a:ext cx="1212851" cy="4162137"/>
          </a:xfrm>
          <a:prstGeom prst="rect">
            <a:avLst/>
          </a:prstGeom>
        </p:spPr>
      </p:pic>
      <p:pic>
        <p:nvPicPr>
          <p:cNvPr id="13" name="Picture 3">
            <a:extLst>
              <a:ext uri="{FF2B5EF4-FFF2-40B4-BE49-F238E27FC236}">
                <a16:creationId xmlns:a16="http://schemas.microsoft.com/office/drawing/2014/main" id="{25D30916-11D0-41B6-AC7E-A018B4B472F8}"/>
              </a:ext>
            </a:extLst>
          </p:cNvPr>
          <p:cNvPicPr>
            <a:picLocks noChangeAspect="1" noChangeArrowheads="1"/>
          </p:cNvPicPr>
          <p:nvPr/>
        </p:nvPicPr>
        <p:blipFill>
          <a:blip r:embed="rId5"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509538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7">
            <a:extLst>
              <a:ext uri="{FF2B5EF4-FFF2-40B4-BE49-F238E27FC236}">
                <a16:creationId xmlns:a16="http://schemas.microsoft.com/office/drawing/2014/main" id="{59517AED-A9D6-4182-BE33-CBE0238B6B47}"/>
              </a:ext>
            </a:extLst>
          </p:cNvPr>
          <p:cNvSpPr/>
          <p:nvPr/>
        </p:nvSpPr>
        <p:spPr>
          <a:xfrm>
            <a:off x="4253644" y="1858382"/>
            <a:ext cx="4649840" cy="3558958"/>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 name="Rectángulo 1">
            <a:extLst>
              <a:ext uri="{FF2B5EF4-FFF2-40B4-BE49-F238E27FC236}">
                <a16:creationId xmlns:a16="http://schemas.microsoft.com/office/drawing/2014/main" id="{3A3DC6CF-677D-4EB7-8F36-8615DD8617EB}"/>
              </a:ext>
            </a:extLst>
          </p:cNvPr>
          <p:cNvSpPr/>
          <p:nvPr/>
        </p:nvSpPr>
        <p:spPr>
          <a:xfrm>
            <a:off x="4353597" y="2206700"/>
            <a:ext cx="4449934" cy="2862322"/>
          </a:xfrm>
          <a:prstGeom prst="rect">
            <a:avLst/>
          </a:prstGeom>
        </p:spPr>
        <p:txBody>
          <a:bodyPr wrap="square">
            <a:spAutoFit/>
          </a:bodyPr>
          <a:lstStyle/>
          <a:p>
            <a:pPr marL="285750" indent="-285750" fontAlgn="base">
              <a:buFont typeface="Wingdings" panose="05000000000000000000" pitchFamily="2" charset="2"/>
              <a:buChar char="ü"/>
            </a:pPr>
            <a:r>
              <a:rPr lang="en-US" dirty="0"/>
              <a:t>Artisanal Mild and fresh gin, elaborated according to the 1880 formula with a selection of botanic, sweets and aromatic Oranges from Valencia and South of Andalucía.</a:t>
            </a:r>
          </a:p>
          <a:p>
            <a:pPr marL="285750" indent="-285750" fontAlgn="base">
              <a:buFont typeface="Wingdings" panose="05000000000000000000" pitchFamily="2" charset="2"/>
              <a:buChar char="ü"/>
            </a:pPr>
            <a:endParaRPr lang="en-US" dirty="0"/>
          </a:p>
          <a:p>
            <a:pPr marL="285750" indent="-285750" fontAlgn="base">
              <a:buFont typeface="Wingdings" panose="05000000000000000000" pitchFamily="2" charset="2"/>
              <a:buChar char="ü"/>
            </a:pPr>
            <a:r>
              <a:rPr lang="en-US" dirty="0"/>
              <a:t>This is an authentic hand-crafted gin with delicious hints of Spanish oranges.</a:t>
            </a:r>
          </a:p>
          <a:p>
            <a:pPr marL="285750" indent="-285750" fontAlgn="base">
              <a:buFont typeface="Wingdings" panose="05000000000000000000" pitchFamily="2" charset="2"/>
              <a:buChar char="ü"/>
            </a:pPr>
            <a:endParaRPr lang="en-US" dirty="0"/>
          </a:p>
          <a:p>
            <a:pPr marL="285750" indent="-285750" fontAlgn="base">
              <a:buFont typeface="Wingdings" panose="05000000000000000000" pitchFamily="2" charset="2"/>
              <a:buChar char="ü"/>
            </a:pPr>
            <a:r>
              <a:rPr lang="en-US" dirty="0"/>
              <a:t>Alcohol content: 40%</a:t>
            </a:r>
          </a:p>
        </p:txBody>
      </p:sp>
      <p:sp>
        <p:nvSpPr>
          <p:cNvPr id="8" name="CuadroTexto 7">
            <a:extLst>
              <a:ext uri="{FF2B5EF4-FFF2-40B4-BE49-F238E27FC236}">
                <a16:creationId xmlns:a16="http://schemas.microsoft.com/office/drawing/2014/main" id="{8FE9BF05-5032-4429-964E-072B9844B67F}"/>
              </a:ext>
            </a:extLst>
          </p:cNvPr>
          <p:cNvSpPr txBox="1"/>
          <p:nvPr/>
        </p:nvSpPr>
        <p:spPr>
          <a:xfrm>
            <a:off x="3954842" y="260648"/>
            <a:ext cx="4166913"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ORANGE GIN</a:t>
            </a:r>
          </a:p>
        </p:txBody>
      </p:sp>
      <p:pic>
        <p:nvPicPr>
          <p:cNvPr id="9" name="Imagen 8">
            <a:extLst>
              <a:ext uri="{FF2B5EF4-FFF2-40B4-BE49-F238E27FC236}">
                <a16:creationId xmlns:a16="http://schemas.microsoft.com/office/drawing/2014/main" id="{4FCFAC8F-EFBE-4F5D-B964-02B972AC30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7621" y="1556792"/>
            <a:ext cx="1187221" cy="4162138"/>
          </a:xfrm>
          <a:prstGeom prst="rect">
            <a:avLst/>
          </a:prstGeom>
        </p:spPr>
      </p:pic>
      <p:pic>
        <p:nvPicPr>
          <p:cNvPr id="14" name="Picture 3">
            <a:extLst>
              <a:ext uri="{FF2B5EF4-FFF2-40B4-BE49-F238E27FC236}">
                <a16:creationId xmlns:a16="http://schemas.microsoft.com/office/drawing/2014/main" id="{8C6F4BDB-A9D3-4439-A695-3135E2813BB0}"/>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3875871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458116" y="1273211"/>
            <a:ext cx="3336581" cy="1877437"/>
          </a:xfrm>
          <a:prstGeom prst="rect">
            <a:avLst/>
          </a:prstGeom>
        </p:spPr>
        <p:txBody>
          <a:bodyPr wrap="square">
            <a:spAutoFit/>
          </a:bodyPr>
          <a:lstStyle/>
          <a:p>
            <a:r>
              <a:rPr lang="en-US" sz="1600" b="1" dirty="0">
                <a:latin typeface="Times New Roman" pitchFamily="18" charset="0"/>
                <a:cs typeface="Times New Roman" pitchFamily="18" charset="0"/>
              </a:rPr>
              <a:t>Product type </a:t>
            </a:r>
            <a:r>
              <a:rPr lang="en-US" sz="1600" dirty="0">
                <a:latin typeface="Times New Roman" pitchFamily="18" charset="0"/>
                <a:cs typeface="Times New Roman" pitchFamily="18" charset="0"/>
              </a:rPr>
              <a:t>Triple distilled </a:t>
            </a:r>
          </a:p>
          <a:p>
            <a:r>
              <a:rPr lang="en-US" sz="1600" dirty="0">
                <a:latin typeface="Times New Roman" pitchFamily="18" charset="0"/>
                <a:cs typeface="Times New Roman" pitchFamily="18" charset="0"/>
              </a:rPr>
              <a:t>Gin &amp; orange concentrate</a:t>
            </a:r>
          </a:p>
          <a:p>
            <a:r>
              <a:rPr lang="es-ES" sz="1600" b="1" dirty="0">
                <a:latin typeface="Times New Roman" pitchFamily="18" charset="0"/>
                <a:cs typeface="Times New Roman" pitchFamily="18" charset="0"/>
              </a:rPr>
              <a:t>Alcohol </a:t>
            </a:r>
            <a:r>
              <a:rPr lang="es-ES" sz="1600" dirty="0">
                <a:latin typeface="Times New Roman" pitchFamily="18" charset="0"/>
                <a:cs typeface="Times New Roman" pitchFamily="18" charset="0"/>
              </a:rPr>
              <a:t>	40º G.L. 	</a:t>
            </a:r>
          </a:p>
          <a:p>
            <a:r>
              <a:rPr lang="en-US" sz="1600" b="1" dirty="0">
                <a:latin typeface="Times New Roman" pitchFamily="18" charset="0"/>
                <a:cs typeface="Times New Roman" pitchFamily="18" charset="0"/>
              </a:rPr>
              <a:t>System elaboration</a:t>
            </a:r>
            <a:r>
              <a:rPr lang="en-US" sz="1600" dirty="0">
                <a:latin typeface="Times New Roman" pitchFamily="18" charset="0"/>
                <a:cs typeface="Times New Roman" pitchFamily="18" charset="0"/>
              </a:rPr>
              <a:t>	Distillation in </a:t>
            </a:r>
          </a:p>
          <a:p>
            <a:r>
              <a:rPr lang="en-US" sz="1600" dirty="0">
                <a:latin typeface="Times New Roman" pitchFamily="18" charset="0"/>
                <a:cs typeface="Times New Roman" pitchFamily="18" charset="0"/>
              </a:rPr>
              <a:t>original alembics using the </a:t>
            </a:r>
          </a:p>
          <a:p>
            <a:r>
              <a:rPr lang="en-US" sz="1600" dirty="0">
                <a:latin typeface="Times New Roman" pitchFamily="18" charset="0"/>
                <a:cs typeface="Times New Roman" pitchFamily="18" charset="0"/>
              </a:rPr>
              <a:t>traditional method </a:t>
            </a:r>
            <a:r>
              <a:rPr lang="en-US" dirty="0"/>
              <a:t>	</a:t>
            </a:r>
          </a:p>
          <a:p>
            <a:endParaRPr lang="en-US" dirty="0"/>
          </a:p>
        </p:txBody>
      </p:sp>
      <p:sp>
        <p:nvSpPr>
          <p:cNvPr id="8" name="7 Rectángulo"/>
          <p:cNvSpPr/>
          <p:nvPr/>
        </p:nvSpPr>
        <p:spPr>
          <a:xfrm>
            <a:off x="4452396" y="4002915"/>
            <a:ext cx="1881925" cy="390684"/>
          </a:xfrm>
          <a:prstGeom prst="rect">
            <a:avLst/>
          </a:prstGeom>
        </p:spPr>
        <p:txBody>
          <a:bodyPr wrap="none">
            <a:spAutoFit/>
          </a:bodyPr>
          <a:lstStyle/>
          <a:p>
            <a:pPr marL="285750" indent="-285750">
              <a:lnSpc>
                <a:spcPct val="115000"/>
              </a:lnSpc>
              <a:spcAft>
                <a:spcPts val="0"/>
              </a:spcAft>
              <a:buFont typeface="Wingdings" panose="05000000000000000000" pitchFamily="2" charset="2"/>
              <a:buChar char="ü"/>
            </a:pPr>
            <a:r>
              <a:rPr lang="en-US" b="1" dirty="0">
                <a:solidFill>
                  <a:srgbClr val="1D23A3"/>
                </a:solidFill>
                <a:latin typeface="Times New Roman"/>
                <a:ea typeface="Calibri"/>
                <a:cs typeface="Times New Roman"/>
              </a:rPr>
              <a:t>Tasting Notes:</a:t>
            </a:r>
            <a:endParaRPr lang="es-ES" dirty="0">
              <a:solidFill>
                <a:srgbClr val="1D23A3"/>
              </a:solidFill>
              <a:ea typeface="Calibri"/>
              <a:cs typeface="Times New Roman"/>
            </a:endParaRPr>
          </a:p>
        </p:txBody>
      </p:sp>
      <p:graphicFrame>
        <p:nvGraphicFramePr>
          <p:cNvPr id="9" name="8 Tabla"/>
          <p:cNvGraphicFramePr>
            <a:graphicFrameLocks noGrp="1"/>
          </p:cNvGraphicFramePr>
          <p:nvPr>
            <p:extLst>
              <p:ext uri="{D42A27DB-BD31-4B8C-83A1-F6EECF244321}">
                <p14:modId xmlns:p14="http://schemas.microsoft.com/office/powerpoint/2010/main" val="3271865570"/>
              </p:ext>
            </p:extLst>
          </p:nvPr>
        </p:nvGraphicFramePr>
        <p:xfrm>
          <a:off x="4458116" y="4632231"/>
          <a:ext cx="4141808" cy="2268764"/>
        </p:xfrm>
        <a:graphic>
          <a:graphicData uri="http://schemas.openxmlformats.org/drawingml/2006/table">
            <a:tbl>
              <a:tblPr/>
              <a:tblGrid>
                <a:gridCol w="1405504">
                  <a:extLst>
                    <a:ext uri="{9D8B030D-6E8A-4147-A177-3AD203B41FA5}">
                      <a16:colId xmlns:a16="http://schemas.microsoft.com/office/drawing/2014/main" val="20000"/>
                    </a:ext>
                  </a:extLst>
                </a:gridCol>
                <a:gridCol w="2736304">
                  <a:extLst>
                    <a:ext uri="{9D8B030D-6E8A-4147-A177-3AD203B41FA5}">
                      <a16:colId xmlns:a16="http://schemas.microsoft.com/office/drawing/2014/main" val="20001"/>
                    </a:ext>
                  </a:extLst>
                </a:gridCol>
              </a:tblGrid>
              <a:tr h="453343">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Visual aspect: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Times New Roman" panose="02020603050405020304" pitchFamily="18" charset="0"/>
                          <a:cs typeface="Times New Roman" panose="02020603050405020304" pitchFamily="18" charset="0"/>
                        </a:rPr>
                        <a:t>Orange, transparent and bright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0080">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nose: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Aromatic, clean, rich in nuances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95341">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palate: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Sweet and fresh; aftertaste which is reminiscent of sweet Oranges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pic>
        <p:nvPicPr>
          <p:cNvPr id="12" name="Imagen 11">
            <a:extLst>
              <a:ext uri="{FF2B5EF4-FFF2-40B4-BE49-F238E27FC236}">
                <a16:creationId xmlns:a16="http://schemas.microsoft.com/office/drawing/2014/main" id="{EA1DF26A-FC20-4530-B9B4-F02E557D06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7621" y="1556792"/>
            <a:ext cx="1187221" cy="4162138"/>
          </a:xfrm>
          <a:prstGeom prst="rect">
            <a:avLst/>
          </a:prstGeom>
        </p:spPr>
      </p:pic>
      <p:sp>
        <p:nvSpPr>
          <p:cNvPr id="13" name="CuadroTexto 12">
            <a:extLst>
              <a:ext uri="{FF2B5EF4-FFF2-40B4-BE49-F238E27FC236}">
                <a16:creationId xmlns:a16="http://schemas.microsoft.com/office/drawing/2014/main" id="{7697196B-9E6A-49E8-A6CB-468C61BC17A0}"/>
              </a:ext>
            </a:extLst>
          </p:cNvPr>
          <p:cNvSpPr txBox="1"/>
          <p:nvPr/>
        </p:nvSpPr>
        <p:spPr>
          <a:xfrm>
            <a:off x="3954842" y="260648"/>
            <a:ext cx="4166913"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ORANGE GIN</a:t>
            </a:r>
          </a:p>
        </p:txBody>
      </p:sp>
      <p:pic>
        <p:nvPicPr>
          <p:cNvPr id="4" name="Imagen 3">
            <a:extLst>
              <a:ext uri="{FF2B5EF4-FFF2-40B4-BE49-F238E27FC236}">
                <a16:creationId xmlns:a16="http://schemas.microsoft.com/office/drawing/2014/main" id="{22220488-5C75-4F13-B703-28D14C8F06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9020" y="2760954"/>
            <a:ext cx="2370259" cy="1336092"/>
          </a:xfrm>
          <a:prstGeom prst="rect">
            <a:avLst/>
          </a:prstGeom>
        </p:spPr>
      </p:pic>
      <p:pic>
        <p:nvPicPr>
          <p:cNvPr id="14" name="Picture 3">
            <a:extLst>
              <a:ext uri="{FF2B5EF4-FFF2-40B4-BE49-F238E27FC236}">
                <a16:creationId xmlns:a16="http://schemas.microsoft.com/office/drawing/2014/main" id="{F340F761-D9CB-4B9B-A7E2-F5860365F1C5}"/>
              </a:ext>
            </a:extLst>
          </p:cNvPr>
          <p:cNvPicPr>
            <a:picLocks noChangeAspect="1" noChangeArrowheads="1"/>
          </p:cNvPicPr>
          <p:nvPr/>
        </p:nvPicPr>
        <p:blipFill>
          <a:blip r:embed="rId4" cstate="print"/>
          <a:srcRect/>
          <a:stretch>
            <a:fillRect/>
          </a:stretch>
        </p:blipFill>
        <p:spPr bwMode="auto">
          <a:xfrm>
            <a:off x="0" y="0"/>
            <a:ext cx="2482422" cy="6858000"/>
          </a:xfrm>
          <a:prstGeom prst="rect">
            <a:avLst/>
          </a:prstGeom>
          <a:noFill/>
          <a:ln w="9525">
            <a:noFill/>
            <a:miter lim="800000"/>
            <a:headEnd/>
            <a:tailEnd/>
          </a:ln>
        </p:spPr>
      </p:pic>
    </p:spTree>
    <p:extLst>
      <p:ext uri="{BB962C8B-B14F-4D97-AF65-F5344CB8AC3E}">
        <p14:creationId xmlns:p14="http://schemas.microsoft.com/office/powerpoint/2010/main" val="3965116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7">
            <a:extLst>
              <a:ext uri="{FF2B5EF4-FFF2-40B4-BE49-F238E27FC236}">
                <a16:creationId xmlns:a16="http://schemas.microsoft.com/office/drawing/2014/main" id="{59517AED-A9D6-4182-BE33-CBE0238B6B47}"/>
              </a:ext>
            </a:extLst>
          </p:cNvPr>
          <p:cNvSpPr/>
          <p:nvPr/>
        </p:nvSpPr>
        <p:spPr>
          <a:xfrm>
            <a:off x="4615094" y="1556792"/>
            <a:ext cx="4176464" cy="5040560"/>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2" name="Picture 3">
            <a:extLst>
              <a:ext uri="{FF2B5EF4-FFF2-40B4-BE49-F238E27FC236}">
                <a16:creationId xmlns:a16="http://schemas.microsoft.com/office/drawing/2014/main" id="{969FB484-368E-4DA5-B06D-96B56B4DFE96}"/>
              </a:ext>
            </a:extLst>
          </p:cNvPr>
          <p:cNvPicPr>
            <a:picLocks noChangeAspect="1" noChangeArrowheads="1"/>
          </p:cNvPicPr>
          <p:nvPr/>
        </p:nvPicPr>
        <p:blipFill>
          <a:blip r:embed="rId2" cstate="print"/>
          <a:srcRect/>
          <a:stretch>
            <a:fillRect/>
          </a:stretch>
        </p:blipFill>
        <p:spPr bwMode="auto">
          <a:xfrm>
            <a:off x="0" y="0"/>
            <a:ext cx="2482422" cy="6858000"/>
          </a:xfrm>
          <a:prstGeom prst="rect">
            <a:avLst/>
          </a:prstGeom>
          <a:noFill/>
          <a:ln w="9525">
            <a:noFill/>
            <a:miter lim="800000"/>
            <a:headEnd/>
            <a:tailEnd/>
          </a:ln>
        </p:spPr>
      </p:pic>
      <p:sp>
        <p:nvSpPr>
          <p:cNvPr id="13" name="CuadroTexto 12">
            <a:extLst>
              <a:ext uri="{FF2B5EF4-FFF2-40B4-BE49-F238E27FC236}">
                <a16:creationId xmlns:a16="http://schemas.microsoft.com/office/drawing/2014/main" id="{41145521-5239-4FA4-87F8-68E3DFE4C532}"/>
              </a:ext>
            </a:extLst>
          </p:cNvPr>
          <p:cNvSpPr txBox="1"/>
          <p:nvPr/>
        </p:nvSpPr>
        <p:spPr>
          <a:xfrm>
            <a:off x="3419872" y="260648"/>
            <a:ext cx="5180052"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EL ALAMBIQUE GIN</a:t>
            </a:r>
          </a:p>
        </p:txBody>
      </p:sp>
      <p:pic>
        <p:nvPicPr>
          <p:cNvPr id="14" name="Imagen 13">
            <a:extLst>
              <a:ext uri="{FF2B5EF4-FFF2-40B4-BE49-F238E27FC236}">
                <a16:creationId xmlns:a16="http://schemas.microsoft.com/office/drawing/2014/main" id="{A512E9C4-F1E0-4278-8AE6-A90EDC2C26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4257" y="1844824"/>
            <a:ext cx="1769001" cy="4213671"/>
          </a:xfrm>
          <a:prstGeom prst="rect">
            <a:avLst/>
          </a:prstGeom>
        </p:spPr>
      </p:pic>
      <p:sp>
        <p:nvSpPr>
          <p:cNvPr id="17" name="Rectángulo 16">
            <a:extLst>
              <a:ext uri="{FF2B5EF4-FFF2-40B4-BE49-F238E27FC236}">
                <a16:creationId xmlns:a16="http://schemas.microsoft.com/office/drawing/2014/main" id="{2803D4F0-A876-48B0-A872-E5F1462CA5C6}"/>
              </a:ext>
            </a:extLst>
          </p:cNvPr>
          <p:cNvSpPr/>
          <p:nvPr/>
        </p:nvSpPr>
        <p:spPr>
          <a:xfrm>
            <a:off x="4783500" y="1556792"/>
            <a:ext cx="3816424" cy="5293757"/>
          </a:xfrm>
          <a:prstGeom prst="rect">
            <a:avLst/>
          </a:prstGeom>
        </p:spPr>
        <p:txBody>
          <a:bodyPr wrap="square">
            <a:spAutoFit/>
          </a:bodyPr>
          <a:lstStyle/>
          <a:p>
            <a:endParaRPr lang="es-ES" dirty="0"/>
          </a:p>
          <a:p>
            <a:r>
              <a:rPr lang="es-ES" dirty="0" err="1"/>
              <a:t>We</a:t>
            </a:r>
            <a:r>
              <a:rPr lang="es-ES" dirty="0"/>
              <a:t> </a:t>
            </a:r>
            <a:r>
              <a:rPr lang="es-ES" dirty="0" err="1"/>
              <a:t>elaborate</a:t>
            </a:r>
            <a:r>
              <a:rPr lang="es-ES" dirty="0"/>
              <a:t> </a:t>
            </a:r>
            <a:r>
              <a:rPr lang="es-ES" b="1" dirty="0"/>
              <a:t>“El Alambique” </a:t>
            </a:r>
            <a:r>
              <a:rPr lang="es-ES" b="1" dirty="0" err="1"/>
              <a:t>artisanal</a:t>
            </a:r>
            <a:r>
              <a:rPr lang="es-ES" b="1" dirty="0"/>
              <a:t> gin </a:t>
            </a:r>
            <a:r>
              <a:rPr lang="es-ES" dirty="0" err="1"/>
              <a:t>with</a:t>
            </a:r>
            <a:r>
              <a:rPr lang="es-ES" dirty="0"/>
              <a:t> 100% </a:t>
            </a:r>
            <a:r>
              <a:rPr lang="es-ES" dirty="0" err="1"/>
              <a:t>botanicals</a:t>
            </a:r>
            <a:r>
              <a:rPr lang="es-ES" dirty="0"/>
              <a:t> from </a:t>
            </a:r>
            <a:r>
              <a:rPr lang="es-ES" dirty="0" err="1"/>
              <a:t>south</a:t>
            </a:r>
            <a:r>
              <a:rPr lang="es-ES" dirty="0"/>
              <a:t> </a:t>
            </a:r>
            <a:r>
              <a:rPr lang="es-ES" dirty="0" err="1"/>
              <a:t>of</a:t>
            </a:r>
            <a:r>
              <a:rPr lang="es-ES" dirty="0"/>
              <a:t> </a:t>
            </a:r>
            <a:r>
              <a:rPr lang="es-ES" dirty="0" err="1"/>
              <a:t>Spain</a:t>
            </a:r>
            <a:r>
              <a:rPr lang="es-ES" dirty="0"/>
              <a:t>, </a:t>
            </a:r>
            <a:r>
              <a:rPr lang="es-ES" dirty="0" err="1"/>
              <a:t>among</a:t>
            </a:r>
            <a:r>
              <a:rPr lang="es-ES" dirty="0"/>
              <a:t> </a:t>
            </a:r>
            <a:r>
              <a:rPr lang="es-ES" dirty="0" err="1"/>
              <a:t>them</a:t>
            </a:r>
            <a:r>
              <a:rPr lang="es-ES" dirty="0"/>
              <a:t>, </a:t>
            </a:r>
            <a:r>
              <a:rPr lang="es-ES" dirty="0" err="1"/>
              <a:t>the</a:t>
            </a:r>
            <a:r>
              <a:rPr lang="es-ES" dirty="0"/>
              <a:t> </a:t>
            </a:r>
            <a:r>
              <a:rPr lang="es-ES" b="1" dirty="0" err="1"/>
              <a:t>freshest</a:t>
            </a:r>
            <a:r>
              <a:rPr lang="es-ES" b="1" dirty="0"/>
              <a:t> MANDARIN </a:t>
            </a:r>
            <a:r>
              <a:rPr lang="es-ES" b="1" dirty="0" err="1"/>
              <a:t>peel</a:t>
            </a:r>
            <a:r>
              <a:rPr lang="es-ES" b="1" dirty="0"/>
              <a:t> </a:t>
            </a:r>
            <a:r>
              <a:rPr lang="es-ES" dirty="0"/>
              <a:t>from </a:t>
            </a:r>
            <a:r>
              <a:rPr lang="es-ES" dirty="0" err="1"/>
              <a:t>Seville</a:t>
            </a:r>
            <a:r>
              <a:rPr lang="es-ES" dirty="0"/>
              <a:t>.</a:t>
            </a:r>
          </a:p>
          <a:p>
            <a:endParaRPr lang="es-ES" dirty="0"/>
          </a:p>
          <a:p>
            <a:endParaRPr lang="es-ES" dirty="0"/>
          </a:p>
          <a:p>
            <a:r>
              <a:rPr lang="es-ES" dirty="0" err="1"/>
              <a:t>This</a:t>
            </a:r>
            <a:r>
              <a:rPr lang="es-ES" dirty="0"/>
              <a:t> </a:t>
            </a:r>
            <a:r>
              <a:rPr lang="es-ES" dirty="0" err="1"/>
              <a:t>limited</a:t>
            </a:r>
            <a:r>
              <a:rPr lang="es-ES" dirty="0"/>
              <a:t> </a:t>
            </a:r>
            <a:r>
              <a:rPr lang="es-ES" dirty="0" err="1"/>
              <a:t>edition</a:t>
            </a:r>
            <a:r>
              <a:rPr lang="es-ES" dirty="0"/>
              <a:t> </a:t>
            </a:r>
            <a:r>
              <a:rPr lang="es-ES" dirty="0" err="1"/>
              <a:t>is</a:t>
            </a:r>
            <a:r>
              <a:rPr lang="es-ES" dirty="0"/>
              <a:t> a tribute </a:t>
            </a:r>
            <a:r>
              <a:rPr lang="es-ES" dirty="0" err="1"/>
              <a:t>to</a:t>
            </a:r>
            <a:r>
              <a:rPr lang="es-ES" dirty="0"/>
              <a:t> </a:t>
            </a:r>
            <a:r>
              <a:rPr lang="es-ES" dirty="0" err="1"/>
              <a:t>the</a:t>
            </a:r>
            <a:r>
              <a:rPr lang="es-ES" dirty="0"/>
              <a:t> 5 </a:t>
            </a:r>
            <a:r>
              <a:rPr lang="es-ES" dirty="0" err="1"/>
              <a:t>generations</a:t>
            </a:r>
            <a:r>
              <a:rPr lang="es-ES" dirty="0"/>
              <a:t> </a:t>
            </a:r>
            <a:r>
              <a:rPr lang="es-ES" dirty="0" err="1"/>
              <a:t>of</a:t>
            </a:r>
            <a:r>
              <a:rPr lang="es-ES" dirty="0"/>
              <a:t> </a:t>
            </a:r>
            <a:r>
              <a:rPr lang="es-ES" dirty="0" err="1"/>
              <a:t>distillers</a:t>
            </a:r>
            <a:r>
              <a:rPr lang="es-ES" dirty="0"/>
              <a:t> from </a:t>
            </a:r>
            <a:r>
              <a:rPr lang="es-ES" dirty="0" err="1"/>
              <a:t>the</a:t>
            </a:r>
            <a:r>
              <a:rPr lang="es-ES" dirty="0"/>
              <a:t> Romero-</a:t>
            </a:r>
            <a:r>
              <a:rPr lang="es-ES" dirty="0" err="1"/>
              <a:t>Haupold</a:t>
            </a:r>
            <a:r>
              <a:rPr lang="es-ES" dirty="0"/>
              <a:t> </a:t>
            </a:r>
            <a:r>
              <a:rPr lang="es-ES" dirty="0" err="1"/>
              <a:t>family</a:t>
            </a:r>
            <a:r>
              <a:rPr lang="es-ES" dirty="0"/>
              <a:t>, </a:t>
            </a:r>
            <a:r>
              <a:rPr lang="es-ES" dirty="0" err="1"/>
              <a:t>specially</a:t>
            </a:r>
            <a:r>
              <a:rPr lang="es-ES" dirty="0"/>
              <a:t> </a:t>
            </a:r>
            <a:r>
              <a:rPr lang="es-ES" dirty="0" err="1"/>
              <a:t>to</a:t>
            </a:r>
            <a:r>
              <a:rPr lang="es-ES" dirty="0"/>
              <a:t> Don Augusto, </a:t>
            </a:r>
            <a:r>
              <a:rPr lang="es-ES" dirty="0" err="1"/>
              <a:t>who</a:t>
            </a:r>
            <a:r>
              <a:rPr lang="es-ES" dirty="0"/>
              <a:t> in 1880 </a:t>
            </a:r>
            <a:r>
              <a:rPr lang="es-ES" dirty="0" err="1"/>
              <a:t>founded</a:t>
            </a:r>
            <a:r>
              <a:rPr lang="es-ES" dirty="0"/>
              <a:t> </a:t>
            </a:r>
            <a:r>
              <a:rPr lang="es-ES" dirty="0" err="1"/>
              <a:t>our</a:t>
            </a:r>
            <a:r>
              <a:rPr lang="es-ES" dirty="0"/>
              <a:t> </a:t>
            </a:r>
            <a:r>
              <a:rPr lang="es-ES" dirty="0" err="1"/>
              <a:t>company</a:t>
            </a:r>
            <a:r>
              <a:rPr lang="es-ES" dirty="0"/>
              <a:t> </a:t>
            </a:r>
            <a:r>
              <a:rPr lang="es-ES" dirty="0" err="1"/>
              <a:t>with</a:t>
            </a:r>
            <a:r>
              <a:rPr lang="es-ES" dirty="0"/>
              <a:t> </a:t>
            </a:r>
            <a:r>
              <a:rPr lang="es-ES" b="1" dirty="0" err="1"/>
              <a:t>the</a:t>
            </a:r>
            <a:r>
              <a:rPr lang="es-ES" b="1" dirty="0"/>
              <a:t> </a:t>
            </a:r>
            <a:r>
              <a:rPr lang="es-ES" b="1" dirty="0" err="1"/>
              <a:t>same</a:t>
            </a:r>
            <a:r>
              <a:rPr lang="es-ES" b="1" dirty="0"/>
              <a:t> </a:t>
            </a:r>
            <a:r>
              <a:rPr lang="es-ES" b="1" dirty="0" err="1"/>
              <a:t>copper</a:t>
            </a:r>
            <a:r>
              <a:rPr lang="es-ES" b="1" dirty="0"/>
              <a:t> </a:t>
            </a:r>
            <a:r>
              <a:rPr lang="es-ES" b="1" dirty="0" err="1"/>
              <a:t>pot</a:t>
            </a:r>
            <a:r>
              <a:rPr lang="es-ES" b="1" dirty="0"/>
              <a:t> </a:t>
            </a:r>
            <a:r>
              <a:rPr lang="es-ES" b="1" dirty="0" err="1"/>
              <a:t>still</a:t>
            </a:r>
            <a:r>
              <a:rPr lang="es-ES" b="1" dirty="0"/>
              <a:t> </a:t>
            </a:r>
            <a:r>
              <a:rPr lang="es-ES" b="1" dirty="0" err="1"/>
              <a:t>that</a:t>
            </a:r>
            <a:r>
              <a:rPr lang="es-ES" b="1" dirty="0"/>
              <a:t> </a:t>
            </a:r>
            <a:r>
              <a:rPr lang="es-ES" b="1" dirty="0" err="1"/>
              <a:t>even</a:t>
            </a:r>
            <a:r>
              <a:rPr lang="es-ES" b="1" dirty="0"/>
              <a:t> </a:t>
            </a:r>
            <a:r>
              <a:rPr lang="es-ES" b="1" dirty="0" err="1"/>
              <a:t>today</a:t>
            </a:r>
            <a:r>
              <a:rPr lang="es-ES" b="1" dirty="0"/>
              <a:t> </a:t>
            </a:r>
            <a:r>
              <a:rPr lang="es-ES" b="1" dirty="0" err="1"/>
              <a:t>we</a:t>
            </a:r>
            <a:r>
              <a:rPr lang="es-ES" b="1" dirty="0"/>
              <a:t> use. </a:t>
            </a:r>
            <a:r>
              <a:rPr lang="es-ES" b="1" dirty="0" err="1"/>
              <a:t>This</a:t>
            </a:r>
            <a:r>
              <a:rPr lang="es-ES" b="1" dirty="0"/>
              <a:t> </a:t>
            </a:r>
            <a:r>
              <a:rPr lang="es-ES" b="1" dirty="0" err="1"/>
              <a:t>bottle</a:t>
            </a:r>
            <a:r>
              <a:rPr lang="es-ES" b="1" dirty="0"/>
              <a:t> </a:t>
            </a:r>
            <a:r>
              <a:rPr lang="es-ES" b="1" dirty="0" err="1"/>
              <a:t>is</a:t>
            </a:r>
            <a:r>
              <a:rPr lang="es-ES" b="1" dirty="0"/>
              <a:t> a replica.</a:t>
            </a:r>
          </a:p>
          <a:p>
            <a:endParaRPr lang="es-ES" dirty="0"/>
          </a:p>
          <a:p>
            <a:pPr fontAlgn="base"/>
            <a:endParaRPr lang="es-ES" dirty="0"/>
          </a:p>
          <a:p>
            <a:pPr fontAlgn="base"/>
            <a:r>
              <a:rPr lang="en-US" dirty="0"/>
              <a:t>Alcohol content: 42%</a:t>
            </a:r>
          </a:p>
          <a:p>
            <a:endParaRPr lang="en-US" sz="1600" dirty="0"/>
          </a:p>
          <a:p>
            <a:endParaRPr lang="en-US" sz="1600" dirty="0"/>
          </a:p>
        </p:txBody>
      </p:sp>
    </p:spTree>
    <p:extLst>
      <p:ext uri="{BB962C8B-B14F-4D97-AF65-F5344CB8AC3E}">
        <p14:creationId xmlns:p14="http://schemas.microsoft.com/office/powerpoint/2010/main" val="3504152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993289" y="1699428"/>
            <a:ext cx="3336581" cy="1877437"/>
          </a:xfrm>
          <a:prstGeom prst="rect">
            <a:avLst/>
          </a:prstGeom>
        </p:spPr>
        <p:txBody>
          <a:bodyPr wrap="square">
            <a:spAutoFit/>
          </a:bodyPr>
          <a:lstStyle/>
          <a:p>
            <a:r>
              <a:rPr lang="en-US" sz="1600" b="1" dirty="0">
                <a:latin typeface="Times New Roman" pitchFamily="18" charset="0"/>
                <a:cs typeface="Times New Roman" pitchFamily="18" charset="0"/>
              </a:rPr>
              <a:t>Product type </a:t>
            </a:r>
            <a:r>
              <a:rPr lang="en-US" sz="1600" dirty="0">
                <a:latin typeface="Times New Roman" pitchFamily="18" charset="0"/>
                <a:cs typeface="Times New Roman" pitchFamily="18" charset="0"/>
              </a:rPr>
              <a:t>Triple distilled </a:t>
            </a:r>
          </a:p>
          <a:p>
            <a:r>
              <a:rPr lang="en-US" sz="1600" dirty="0">
                <a:latin typeface="Times New Roman" pitchFamily="18" charset="0"/>
                <a:cs typeface="Times New Roman" pitchFamily="18" charset="0"/>
              </a:rPr>
              <a:t>Gin &amp; Mandarin concentrate</a:t>
            </a:r>
          </a:p>
          <a:p>
            <a:r>
              <a:rPr lang="es-ES" sz="1600" b="1" dirty="0">
                <a:latin typeface="Times New Roman" pitchFamily="18" charset="0"/>
                <a:cs typeface="Times New Roman" pitchFamily="18" charset="0"/>
              </a:rPr>
              <a:t>Alcohol </a:t>
            </a:r>
            <a:r>
              <a:rPr lang="es-ES" sz="1600" dirty="0">
                <a:latin typeface="Times New Roman" pitchFamily="18" charset="0"/>
                <a:cs typeface="Times New Roman" pitchFamily="18" charset="0"/>
              </a:rPr>
              <a:t>	42º G.L. 	</a:t>
            </a:r>
          </a:p>
          <a:p>
            <a:r>
              <a:rPr lang="en-US" sz="1600" b="1" dirty="0">
                <a:latin typeface="Times New Roman" pitchFamily="18" charset="0"/>
                <a:cs typeface="Times New Roman" pitchFamily="18" charset="0"/>
              </a:rPr>
              <a:t>System elaboration</a:t>
            </a:r>
            <a:r>
              <a:rPr lang="en-US" sz="1600" dirty="0">
                <a:latin typeface="Times New Roman" pitchFamily="18" charset="0"/>
                <a:cs typeface="Times New Roman" pitchFamily="18" charset="0"/>
              </a:rPr>
              <a:t>	Distillation in </a:t>
            </a:r>
          </a:p>
          <a:p>
            <a:r>
              <a:rPr lang="en-US" sz="1600" dirty="0">
                <a:latin typeface="Times New Roman" pitchFamily="18" charset="0"/>
                <a:cs typeface="Times New Roman" pitchFamily="18" charset="0"/>
              </a:rPr>
              <a:t>original alembics using the </a:t>
            </a:r>
          </a:p>
          <a:p>
            <a:r>
              <a:rPr lang="en-US" sz="1600" dirty="0">
                <a:latin typeface="Times New Roman" pitchFamily="18" charset="0"/>
                <a:cs typeface="Times New Roman" pitchFamily="18" charset="0"/>
              </a:rPr>
              <a:t>traditional method </a:t>
            </a:r>
            <a:r>
              <a:rPr lang="en-US" dirty="0"/>
              <a:t>	</a:t>
            </a:r>
          </a:p>
          <a:p>
            <a:endParaRPr lang="en-US" dirty="0"/>
          </a:p>
        </p:txBody>
      </p:sp>
      <p:sp>
        <p:nvSpPr>
          <p:cNvPr id="8" name="7 Rectángulo"/>
          <p:cNvSpPr/>
          <p:nvPr/>
        </p:nvSpPr>
        <p:spPr>
          <a:xfrm>
            <a:off x="4964412" y="3968485"/>
            <a:ext cx="1881925" cy="390684"/>
          </a:xfrm>
          <a:prstGeom prst="rect">
            <a:avLst/>
          </a:prstGeom>
        </p:spPr>
        <p:txBody>
          <a:bodyPr wrap="none">
            <a:spAutoFit/>
          </a:bodyPr>
          <a:lstStyle/>
          <a:p>
            <a:pPr marL="285750" indent="-285750">
              <a:lnSpc>
                <a:spcPct val="115000"/>
              </a:lnSpc>
              <a:spcAft>
                <a:spcPts val="0"/>
              </a:spcAft>
              <a:buFont typeface="Wingdings" panose="05000000000000000000" pitchFamily="2" charset="2"/>
              <a:buChar char="ü"/>
            </a:pPr>
            <a:r>
              <a:rPr lang="en-US" b="1" dirty="0">
                <a:solidFill>
                  <a:srgbClr val="1D23A3"/>
                </a:solidFill>
                <a:latin typeface="Times New Roman"/>
                <a:ea typeface="Calibri"/>
                <a:cs typeface="Times New Roman"/>
              </a:rPr>
              <a:t>Tasting Notes:</a:t>
            </a:r>
            <a:endParaRPr lang="es-ES" dirty="0">
              <a:solidFill>
                <a:srgbClr val="1D23A3"/>
              </a:solidFill>
              <a:ea typeface="Calibri"/>
              <a:cs typeface="Times New Roman"/>
            </a:endParaRPr>
          </a:p>
        </p:txBody>
      </p:sp>
      <p:graphicFrame>
        <p:nvGraphicFramePr>
          <p:cNvPr id="9" name="8 Tabla"/>
          <p:cNvGraphicFramePr>
            <a:graphicFrameLocks noGrp="1"/>
          </p:cNvGraphicFramePr>
          <p:nvPr>
            <p:extLst>
              <p:ext uri="{D42A27DB-BD31-4B8C-83A1-F6EECF244321}">
                <p14:modId xmlns:p14="http://schemas.microsoft.com/office/powerpoint/2010/main" val="4186026979"/>
              </p:ext>
            </p:extLst>
          </p:nvPr>
        </p:nvGraphicFramePr>
        <p:xfrm>
          <a:off x="4964412" y="4632231"/>
          <a:ext cx="4000076" cy="2268764"/>
        </p:xfrm>
        <a:graphic>
          <a:graphicData uri="http://schemas.openxmlformats.org/drawingml/2006/table">
            <a:tbl>
              <a:tblPr/>
              <a:tblGrid>
                <a:gridCol w="1407788">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tblGrid>
              <a:tr h="453343">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Visual aspect: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Times New Roman" panose="02020603050405020304" pitchFamily="18" charset="0"/>
                          <a:cs typeface="Times New Roman" panose="02020603050405020304" pitchFamily="18" charset="0"/>
                        </a:rPr>
                        <a:t>Transparent and bright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0080">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nose: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Clean, rich in nuances, mandarins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95341">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palate: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Fresh; bitter and smooth, aftertaste which is reminiscent of mandarins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13" name="CuadroTexto 12">
            <a:extLst>
              <a:ext uri="{FF2B5EF4-FFF2-40B4-BE49-F238E27FC236}">
                <a16:creationId xmlns:a16="http://schemas.microsoft.com/office/drawing/2014/main" id="{7697196B-9E6A-49E8-A6CB-468C61BC17A0}"/>
              </a:ext>
            </a:extLst>
          </p:cNvPr>
          <p:cNvSpPr txBox="1"/>
          <p:nvPr/>
        </p:nvSpPr>
        <p:spPr>
          <a:xfrm>
            <a:off x="3419872" y="260648"/>
            <a:ext cx="5180052"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EL ALAMBIQUE GIN</a:t>
            </a:r>
          </a:p>
        </p:txBody>
      </p:sp>
      <p:pic>
        <p:nvPicPr>
          <p:cNvPr id="10" name="Picture 3">
            <a:extLst>
              <a:ext uri="{FF2B5EF4-FFF2-40B4-BE49-F238E27FC236}">
                <a16:creationId xmlns:a16="http://schemas.microsoft.com/office/drawing/2014/main" id="{C399BD12-5578-43F7-8275-C8DC0AF9C7F1}"/>
              </a:ext>
            </a:extLst>
          </p:cNvPr>
          <p:cNvPicPr>
            <a:picLocks noChangeAspect="1" noChangeArrowheads="1"/>
          </p:cNvPicPr>
          <p:nvPr/>
        </p:nvPicPr>
        <p:blipFill>
          <a:blip r:embed="rId2" cstate="print"/>
          <a:srcRect/>
          <a:stretch>
            <a:fillRect/>
          </a:stretch>
        </p:blipFill>
        <p:spPr bwMode="auto">
          <a:xfrm>
            <a:off x="0" y="0"/>
            <a:ext cx="2482422" cy="6858000"/>
          </a:xfrm>
          <a:prstGeom prst="rect">
            <a:avLst/>
          </a:prstGeom>
          <a:noFill/>
          <a:ln w="9525">
            <a:noFill/>
            <a:miter lim="800000"/>
            <a:headEnd/>
            <a:tailEnd/>
          </a:ln>
        </p:spPr>
      </p:pic>
      <p:pic>
        <p:nvPicPr>
          <p:cNvPr id="15" name="Imagen 14">
            <a:extLst>
              <a:ext uri="{FF2B5EF4-FFF2-40B4-BE49-F238E27FC236}">
                <a16:creationId xmlns:a16="http://schemas.microsoft.com/office/drawing/2014/main" id="{95FF9D1B-FA4D-462F-99DE-1B1A81C210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4257" y="1844824"/>
            <a:ext cx="1769001" cy="4213671"/>
          </a:xfrm>
          <a:prstGeom prst="rect">
            <a:avLst/>
          </a:prstGeom>
        </p:spPr>
      </p:pic>
    </p:spTree>
    <p:extLst>
      <p:ext uri="{BB962C8B-B14F-4D97-AF65-F5344CB8AC3E}">
        <p14:creationId xmlns:p14="http://schemas.microsoft.com/office/powerpoint/2010/main" val="464219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7">
            <a:extLst>
              <a:ext uri="{FF2B5EF4-FFF2-40B4-BE49-F238E27FC236}">
                <a16:creationId xmlns:a16="http://schemas.microsoft.com/office/drawing/2014/main" id="{59517AED-A9D6-4182-BE33-CBE0238B6B47}"/>
              </a:ext>
            </a:extLst>
          </p:cNvPr>
          <p:cNvSpPr/>
          <p:nvPr/>
        </p:nvSpPr>
        <p:spPr>
          <a:xfrm>
            <a:off x="4666783" y="1215651"/>
            <a:ext cx="4128224" cy="5377084"/>
          </a:xfrm>
          <a:prstGeom prst="roundRect">
            <a:avLst>
              <a:gd name="adj" fmla="val 8367"/>
            </a:avLst>
          </a:prstGeom>
          <a:noFill/>
          <a:ln w="5715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2" name="Picture 3">
            <a:extLst>
              <a:ext uri="{FF2B5EF4-FFF2-40B4-BE49-F238E27FC236}">
                <a16:creationId xmlns:a16="http://schemas.microsoft.com/office/drawing/2014/main" id="{969FB484-368E-4DA5-B06D-96B56B4DFE96}"/>
              </a:ext>
            </a:extLst>
          </p:cNvPr>
          <p:cNvPicPr>
            <a:picLocks noChangeAspect="1" noChangeArrowheads="1"/>
          </p:cNvPicPr>
          <p:nvPr/>
        </p:nvPicPr>
        <p:blipFill>
          <a:blip r:embed="rId2" cstate="print"/>
          <a:srcRect/>
          <a:stretch>
            <a:fillRect/>
          </a:stretch>
        </p:blipFill>
        <p:spPr bwMode="auto">
          <a:xfrm>
            <a:off x="0" y="0"/>
            <a:ext cx="2482422" cy="6858000"/>
          </a:xfrm>
          <a:prstGeom prst="rect">
            <a:avLst/>
          </a:prstGeom>
          <a:noFill/>
          <a:ln w="9525">
            <a:noFill/>
            <a:miter lim="800000"/>
            <a:headEnd/>
            <a:tailEnd/>
          </a:ln>
        </p:spPr>
      </p:pic>
      <p:sp>
        <p:nvSpPr>
          <p:cNvPr id="6" name="CuadroTexto 5">
            <a:extLst>
              <a:ext uri="{FF2B5EF4-FFF2-40B4-BE49-F238E27FC236}">
                <a16:creationId xmlns:a16="http://schemas.microsoft.com/office/drawing/2014/main" id="{2E61E726-413C-4EEA-B83D-6141AAB82D1E}"/>
              </a:ext>
            </a:extLst>
          </p:cNvPr>
          <p:cNvSpPr txBox="1"/>
          <p:nvPr/>
        </p:nvSpPr>
        <p:spPr>
          <a:xfrm>
            <a:off x="4452396" y="284163"/>
            <a:ext cx="2731780"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PX GIN</a:t>
            </a:r>
          </a:p>
        </p:txBody>
      </p:sp>
      <p:pic>
        <p:nvPicPr>
          <p:cNvPr id="14" name="Imagen 13">
            <a:extLst>
              <a:ext uri="{FF2B5EF4-FFF2-40B4-BE49-F238E27FC236}">
                <a16:creationId xmlns:a16="http://schemas.microsoft.com/office/drawing/2014/main" id="{DAB2A3F5-17A7-4927-9EE2-53D42787F9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62631" y="1871597"/>
            <a:ext cx="1973856" cy="4065191"/>
          </a:xfrm>
          <a:prstGeom prst="rect">
            <a:avLst/>
          </a:prstGeom>
        </p:spPr>
      </p:pic>
      <p:sp>
        <p:nvSpPr>
          <p:cNvPr id="15" name="Rectángulo 14">
            <a:extLst>
              <a:ext uri="{FF2B5EF4-FFF2-40B4-BE49-F238E27FC236}">
                <a16:creationId xmlns:a16="http://schemas.microsoft.com/office/drawing/2014/main" id="{3A5F5CDE-6C75-4251-8B80-A6294AD10A8A}"/>
              </a:ext>
            </a:extLst>
          </p:cNvPr>
          <p:cNvSpPr/>
          <p:nvPr/>
        </p:nvSpPr>
        <p:spPr>
          <a:xfrm>
            <a:off x="4762558" y="1321891"/>
            <a:ext cx="4032449" cy="5078313"/>
          </a:xfrm>
          <a:prstGeom prst="rect">
            <a:avLst/>
          </a:prstGeom>
        </p:spPr>
        <p:txBody>
          <a:bodyPr wrap="square">
            <a:spAutoFit/>
          </a:bodyPr>
          <a:lstStyle/>
          <a:p>
            <a:r>
              <a:rPr lang="es-ES" dirty="0" err="1"/>
              <a:t>We</a:t>
            </a:r>
            <a:r>
              <a:rPr lang="es-ES" dirty="0"/>
              <a:t> </a:t>
            </a:r>
            <a:r>
              <a:rPr lang="es-ES" dirty="0" err="1"/>
              <a:t>elaborate</a:t>
            </a:r>
            <a:r>
              <a:rPr lang="es-ES" dirty="0"/>
              <a:t> </a:t>
            </a:r>
            <a:r>
              <a:rPr lang="es-ES" dirty="0" err="1"/>
              <a:t>this</a:t>
            </a:r>
            <a:r>
              <a:rPr lang="es-ES" dirty="0"/>
              <a:t> original </a:t>
            </a:r>
            <a:r>
              <a:rPr lang="es-ES" b="1" dirty="0"/>
              <a:t>PX Gin </a:t>
            </a:r>
            <a:r>
              <a:rPr lang="es-ES" dirty="0" err="1"/>
              <a:t>resting</a:t>
            </a:r>
            <a:r>
              <a:rPr lang="es-ES" dirty="0"/>
              <a:t> a </a:t>
            </a:r>
            <a:r>
              <a:rPr lang="es-ES" dirty="0" err="1"/>
              <a:t>special</a:t>
            </a:r>
            <a:r>
              <a:rPr lang="es-ES" dirty="0"/>
              <a:t> </a:t>
            </a:r>
            <a:r>
              <a:rPr lang="es-ES" dirty="0" err="1"/>
              <a:t>edition</a:t>
            </a:r>
            <a:r>
              <a:rPr lang="es-ES" dirty="0"/>
              <a:t> </a:t>
            </a:r>
            <a:r>
              <a:rPr lang="es-ES" dirty="0" err="1"/>
              <a:t>of</a:t>
            </a:r>
            <a:r>
              <a:rPr lang="es-ES" dirty="0"/>
              <a:t> </a:t>
            </a:r>
            <a:r>
              <a:rPr lang="es-ES" dirty="0" err="1"/>
              <a:t>our</a:t>
            </a:r>
            <a:r>
              <a:rPr lang="es-ES" dirty="0"/>
              <a:t> </a:t>
            </a:r>
            <a:r>
              <a:rPr lang="es-ES" dirty="0" err="1"/>
              <a:t>artisanal</a:t>
            </a:r>
            <a:r>
              <a:rPr lang="es-ES" dirty="0"/>
              <a:t> gin </a:t>
            </a:r>
            <a:r>
              <a:rPr lang="es-ES" b="1" dirty="0"/>
              <a:t>in </a:t>
            </a:r>
            <a:r>
              <a:rPr lang="es-ES" b="1" dirty="0" err="1"/>
              <a:t>american</a:t>
            </a:r>
            <a:r>
              <a:rPr lang="es-ES" b="1" dirty="0"/>
              <a:t> </a:t>
            </a:r>
            <a:r>
              <a:rPr lang="es-ES" b="1" dirty="0" err="1"/>
              <a:t>oak</a:t>
            </a:r>
            <a:r>
              <a:rPr lang="es-ES" b="1" dirty="0"/>
              <a:t> </a:t>
            </a:r>
            <a:r>
              <a:rPr lang="es-ES" b="1" dirty="0" err="1"/>
              <a:t>barrels</a:t>
            </a:r>
            <a:r>
              <a:rPr lang="es-ES" b="1" dirty="0"/>
              <a:t> </a:t>
            </a:r>
            <a:r>
              <a:rPr lang="es-ES" b="1" dirty="0" err="1"/>
              <a:t>where</a:t>
            </a:r>
            <a:r>
              <a:rPr lang="es-ES" b="1" dirty="0"/>
              <a:t> Pedro </a:t>
            </a:r>
            <a:r>
              <a:rPr lang="es-ES" b="1" dirty="0" err="1"/>
              <a:t>Ximenez</a:t>
            </a:r>
            <a:r>
              <a:rPr lang="es-ES" b="1" dirty="0"/>
              <a:t> </a:t>
            </a:r>
            <a:r>
              <a:rPr lang="es-ES" b="1" dirty="0" err="1"/>
              <a:t>sweet</a:t>
            </a:r>
            <a:r>
              <a:rPr lang="es-ES" b="1" dirty="0"/>
              <a:t> </a:t>
            </a:r>
            <a:r>
              <a:rPr lang="es-ES" b="1" dirty="0" err="1"/>
              <a:t>wines</a:t>
            </a:r>
            <a:r>
              <a:rPr lang="es-ES" b="1" dirty="0"/>
              <a:t> </a:t>
            </a:r>
            <a:r>
              <a:rPr lang="es-ES" b="1" dirty="0" err="1"/>
              <a:t>were</a:t>
            </a:r>
            <a:r>
              <a:rPr lang="es-ES" b="1" dirty="0"/>
              <a:t> </a:t>
            </a:r>
            <a:r>
              <a:rPr lang="es-ES" b="1" dirty="0" err="1"/>
              <a:t>aged</a:t>
            </a:r>
            <a:r>
              <a:rPr lang="es-ES" dirty="0"/>
              <a:t>. </a:t>
            </a:r>
            <a:r>
              <a:rPr lang="es-ES" dirty="0" err="1"/>
              <a:t>This</a:t>
            </a:r>
            <a:r>
              <a:rPr lang="es-ES" dirty="0"/>
              <a:t> </a:t>
            </a:r>
            <a:r>
              <a:rPr lang="es-ES" dirty="0" err="1"/>
              <a:t>brings</a:t>
            </a:r>
            <a:r>
              <a:rPr lang="es-ES" dirty="0"/>
              <a:t> </a:t>
            </a:r>
            <a:r>
              <a:rPr lang="es-ES" dirty="0" err="1"/>
              <a:t>unmistakable</a:t>
            </a:r>
            <a:r>
              <a:rPr lang="es-ES" dirty="0"/>
              <a:t> </a:t>
            </a:r>
            <a:r>
              <a:rPr lang="es-ES" dirty="0" err="1"/>
              <a:t>flavours</a:t>
            </a:r>
            <a:r>
              <a:rPr lang="es-ES" dirty="0"/>
              <a:t> and aromas.</a:t>
            </a:r>
          </a:p>
          <a:p>
            <a:endParaRPr lang="es-ES" dirty="0"/>
          </a:p>
          <a:p>
            <a:endParaRPr lang="es-ES" dirty="0"/>
          </a:p>
          <a:p>
            <a:r>
              <a:rPr lang="es-ES" dirty="0" err="1"/>
              <a:t>This</a:t>
            </a:r>
            <a:r>
              <a:rPr lang="es-ES" dirty="0"/>
              <a:t> </a:t>
            </a:r>
            <a:r>
              <a:rPr lang="es-ES" dirty="0" err="1"/>
              <a:t>limited</a:t>
            </a:r>
            <a:r>
              <a:rPr lang="es-ES" dirty="0"/>
              <a:t> </a:t>
            </a:r>
            <a:r>
              <a:rPr lang="es-ES" dirty="0" err="1"/>
              <a:t>edition</a:t>
            </a:r>
            <a:r>
              <a:rPr lang="es-ES" dirty="0"/>
              <a:t> </a:t>
            </a:r>
            <a:r>
              <a:rPr lang="es-ES" dirty="0" err="1"/>
              <a:t>is</a:t>
            </a:r>
            <a:r>
              <a:rPr lang="es-ES" dirty="0"/>
              <a:t> a tribute </a:t>
            </a:r>
            <a:r>
              <a:rPr lang="es-ES" dirty="0" err="1"/>
              <a:t>to</a:t>
            </a:r>
            <a:r>
              <a:rPr lang="es-ES" dirty="0"/>
              <a:t> </a:t>
            </a:r>
            <a:r>
              <a:rPr lang="es-ES" dirty="0" err="1"/>
              <a:t>the</a:t>
            </a:r>
            <a:r>
              <a:rPr lang="es-ES" dirty="0"/>
              <a:t> 5 </a:t>
            </a:r>
            <a:r>
              <a:rPr lang="es-ES" dirty="0" err="1"/>
              <a:t>generations</a:t>
            </a:r>
            <a:r>
              <a:rPr lang="es-ES" dirty="0"/>
              <a:t> </a:t>
            </a:r>
            <a:r>
              <a:rPr lang="es-ES" dirty="0" err="1"/>
              <a:t>of</a:t>
            </a:r>
            <a:r>
              <a:rPr lang="es-ES" dirty="0"/>
              <a:t> </a:t>
            </a:r>
            <a:r>
              <a:rPr lang="es-ES" dirty="0" err="1"/>
              <a:t>distillers</a:t>
            </a:r>
            <a:r>
              <a:rPr lang="es-ES" dirty="0"/>
              <a:t> from </a:t>
            </a:r>
            <a:r>
              <a:rPr lang="es-ES" dirty="0" err="1"/>
              <a:t>the</a:t>
            </a:r>
            <a:r>
              <a:rPr lang="es-ES" dirty="0"/>
              <a:t> Romero-</a:t>
            </a:r>
            <a:r>
              <a:rPr lang="es-ES" dirty="0" err="1"/>
              <a:t>Haupold</a:t>
            </a:r>
            <a:r>
              <a:rPr lang="es-ES" dirty="0"/>
              <a:t> </a:t>
            </a:r>
            <a:r>
              <a:rPr lang="es-ES" dirty="0" err="1"/>
              <a:t>family</a:t>
            </a:r>
            <a:r>
              <a:rPr lang="es-ES" dirty="0"/>
              <a:t>, </a:t>
            </a:r>
            <a:r>
              <a:rPr lang="es-ES" dirty="0" err="1"/>
              <a:t>specially</a:t>
            </a:r>
            <a:r>
              <a:rPr lang="es-ES" dirty="0"/>
              <a:t> </a:t>
            </a:r>
            <a:r>
              <a:rPr lang="es-ES" dirty="0" err="1"/>
              <a:t>to</a:t>
            </a:r>
            <a:r>
              <a:rPr lang="es-ES" dirty="0"/>
              <a:t> Don Augusto, </a:t>
            </a:r>
            <a:r>
              <a:rPr lang="es-ES" dirty="0" err="1"/>
              <a:t>who</a:t>
            </a:r>
            <a:r>
              <a:rPr lang="es-ES" dirty="0"/>
              <a:t> in 1880 </a:t>
            </a:r>
            <a:r>
              <a:rPr lang="es-ES" dirty="0" err="1"/>
              <a:t>founded</a:t>
            </a:r>
            <a:r>
              <a:rPr lang="es-ES" dirty="0"/>
              <a:t> </a:t>
            </a:r>
            <a:r>
              <a:rPr lang="es-ES" dirty="0" err="1"/>
              <a:t>our</a:t>
            </a:r>
            <a:r>
              <a:rPr lang="es-ES" dirty="0"/>
              <a:t> </a:t>
            </a:r>
            <a:r>
              <a:rPr lang="es-ES" dirty="0" err="1"/>
              <a:t>company</a:t>
            </a:r>
            <a:r>
              <a:rPr lang="es-ES" dirty="0"/>
              <a:t> </a:t>
            </a:r>
            <a:r>
              <a:rPr lang="es-ES" dirty="0" err="1"/>
              <a:t>with</a:t>
            </a:r>
            <a:r>
              <a:rPr lang="es-ES" dirty="0"/>
              <a:t> </a:t>
            </a:r>
            <a:r>
              <a:rPr lang="es-ES" b="1" dirty="0" err="1"/>
              <a:t>the</a:t>
            </a:r>
            <a:r>
              <a:rPr lang="es-ES" b="1" dirty="0"/>
              <a:t> </a:t>
            </a:r>
            <a:r>
              <a:rPr lang="es-ES" b="1" dirty="0" err="1"/>
              <a:t>same</a:t>
            </a:r>
            <a:r>
              <a:rPr lang="es-ES" b="1" dirty="0"/>
              <a:t> </a:t>
            </a:r>
            <a:r>
              <a:rPr lang="es-ES" b="1" dirty="0" err="1"/>
              <a:t>copper</a:t>
            </a:r>
            <a:r>
              <a:rPr lang="es-ES" b="1" dirty="0"/>
              <a:t> </a:t>
            </a:r>
            <a:r>
              <a:rPr lang="es-ES" b="1" dirty="0" err="1"/>
              <a:t>pot</a:t>
            </a:r>
            <a:r>
              <a:rPr lang="es-ES" b="1" dirty="0"/>
              <a:t> </a:t>
            </a:r>
            <a:r>
              <a:rPr lang="es-ES" b="1" dirty="0" err="1"/>
              <a:t>still</a:t>
            </a:r>
            <a:r>
              <a:rPr lang="es-ES" b="1" dirty="0"/>
              <a:t> </a:t>
            </a:r>
            <a:r>
              <a:rPr lang="es-ES" b="1" dirty="0" err="1"/>
              <a:t>that</a:t>
            </a:r>
            <a:r>
              <a:rPr lang="es-ES" b="1" dirty="0"/>
              <a:t> </a:t>
            </a:r>
            <a:r>
              <a:rPr lang="es-ES" b="1" dirty="0" err="1"/>
              <a:t>even</a:t>
            </a:r>
            <a:r>
              <a:rPr lang="es-ES" b="1" dirty="0"/>
              <a:t> </a:t>
            </a:r>
            <a:r>
              <a:rPr lang="es-ES" b="1" dirty="0" err="1"/>
              <a:t>today</a:t>
            </a:r>
            <a:r>
              <a:rPr lang="es-ES" b="1" dirty="0"/>
              <a:t> </a:t>
            </a:r>
            <a:r>
              <a:rPr lang="es-ES" b="1" dirty="0" err="1"/>
              <a:t>we</a:t>
            </a:r>
            <a:r>
              <a:rPr lang="es-ES" b="1" dirty="0"/>
              <a:t> use. </a:t>
            </a:r>
            <a:r>
              <a:rPr lang="es-ES" b="1" dirty="0" err="1"/>
              <a:t>This</a:t>
            </a:r>
            <a:r>
              <a:rPr lang="es-ES" b="1" dirty="0"/>
              <a:t> </a:t>
            </a:r>
            <a:r>
              <a:rPr lang="es-ES" b="1" dirty="0" err="1"/>
              <a:t>bottle</a:t>
            </a:r>
            <a:r>
              <a:rPr lang="es-ES" b="1" dirty="0"/>
              <a:t> </a:t>
            </a:r>
            <a:r>
              <a:rPr lang="es-ES" b="1" dirty="0" err="1"/>
              <a:t>is</a:t>
            </a:r>
            <a:r>
              <a:rPr lang="es-ES" b="1" dirty="0"/>
              <a:t> a replica.</a:t>
            </a:r>
          </a:p>
          <a:p>
            <a:endParaRPr lang="es-ES" b="1" dirty="0"/>
          </a:p>
          <a:p>
            <a:pPr fontAlgn="base"/>
            <a:endParaRPr lang="es-ES" dirty="0"/>
          </a:p>
          <a:p>
            <a:pPr fontAlgn="base"/>
            <a:r>
              <a:rPr lang="en-US" dirty="0"/>
              <a:t>Alcohol content: 42%</a:t>
            </a:r>
          </a:p>
        </p:txBody>
      </p:sp>
    </p:spTree>
    <p:extLst>
      <p:ext uri="{BB962C8B-B14F-4D97-AF65-F5344CB8AC3E}">
        <p14:creationId xmlns:p14="http://schemas.microsoft.com/office/powerpoint/2010/main" val="2036039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004048" y="1808814"/>
            <a:ext cx="3336581" cy="1877437"/>
          </a:xfrm>
          <a:prstGeom prst="rect">
            <a:avLst/>
          </a:prstGeom>
        </p:spPr>
        <p:txBody>
          <a:bodyPr wrap="square">
            <a:spAutoFit/>
          </a:bodyPr>
          <a:lstStyle/>
          <a:p>
            <a:r>
              <a:rPr lang="en-US" sz="1600" b="1" dirty="0">
                <a:latin typeface="Times New Roman" pitchFamily="18" charset="0"/>
                <a:cs typeface="Times New Roman" pitchFamily="18" charset="0"/>
              </a:rPr>
              <a:t>Product type </a:t>
            </a:r>
            <a:r>
              <a:rPr lang="en-US" sz="1600" dirty="0">
                <a:latin typeface="Times New Roman" pitchFamily="18" charset="0"/>
                <a:cs typeface="Times New Roman" pitchFamily="18" charset="0"/>
              </a:rPr>
              <a:t>Triple distilled </a:t>
            </a:r>
          </a:p>
          <a:p>
            <a:r>
              <a:rPr lang="en-US" sz="1600" dirty="0">
                <a:latin typeface="Times New Roman" pitchFamily="18" charset="0"/>
                <a:cs typeface="Times New Roman" pitchFamily="18" charset="0"/>
              </a:rPr>
              <a:t>Gin &amp; PX Sherry wine</a:t>
            </a:r>
          </a:p>
          <a:p>
            <a:r>
              <a:rPr lang="es-ES" sz="1600" b="1" dirty="0">
                <a:latin typeface="Times New Roman" pitchFamily="18" charset="0"/>
                <a:cs typeface="Times New Roman" pitchFamily="18" charset="0"/>
              </a:rPr>
              <a:t>Alcohol </a:t>
            </a:r>
            <a:r>
              <a:rPr lang="es-ES" sz="1600" dirty="0">
                <a:latin typeface="Times New Roman" pitchFamily="18" charset="0"/>
                <a:cs typeface="Times New Roman" pitchFamily="18" charset="0"/>
              </a:rPr>
              <a:t>	42º G.L. 	</a:t>
            </a:r>
          </a:p>
          <a:p>
            <a:r>
              <a:rPr lang="en-US" sz="1600" b="1" dirty="0">
                <a:latin typeface="Times New Roman" pitchFamily="18" charset="0"/>
                <a:cs typeface="Times New Roman" pitchFamily="18" charset="0"/>
              </a:rPr>
              <a:t>System elaboration</a:t>
            </a:r>
            <a:r>
              <a:rPr lang="en-US" sz="1600" dirty="0">
                <a:latin typeface="Times New Roman" pitchFamily="18" charset="0"/>
                <a:cs typeface="Times New Roman" pitchFamily="18" charset="0"/>
              </a:rPr>
              <a:t>	Distillation in </a:t>
            </a:r>
          </a:p>
          <a:p>
            <a:r>
              <a:rPr lang="en-US" sz="1600" dirty="0">
                <a:latin typeface="Times New Roman" pitchFamily="18" charset="0"/>
                <a:cs typeface="Times New Roman" pitchFamily="18" charset="0"/>
              </a:rPr>
              <a:t>original alembics using the </a:t>
            </a:r>
          </a:p>
          <a:p>
            <a:r>
              <a:rPr lang="en-US" sz="1600" dirty="0">
                <a:latin typeface="Times New Roman" pitchFamily="18" charset="0"/>
                <a:cs typeface="Times New Roman" pitchFamily="18" charset="0"/>
              </a:rPr>
              <a:t>traditional method </a:t>
            </a:r>
            <a:r>
              <a:rPr lang="en-US" dirty="0"/>
              <a:t>	</a:t>
            </a:r>
          </a:p>
          <a:p>
            <a:endParaRPr lang="en-US" dirty="0"/>
          </a:p>
        </p:txBody>
      </p:sp>
      <p:sp>
        <p:nvSpPr>
          <p:cNvPr id="8" name="7 Rectángulo"/>
          <p:cNvSpPr/>
          <p:nvPr/>
        </p:nvSpPr>
        <p:spPr>
          <a:xfrm>
            <a:off x="5004048" y="3885213"/>
            <a:ext cx="1881925" cy="390684"/>
          </a:xfrm>
          <a:prstGeom prst="rect">
            <a:avLst/>
          </a:prstGeom>
        </p:spPr>
        <p:txBody>
          <a:bodyPr wrap="none">
            <a:spAutoFit/>
          </a:bodyPr>
          <a:lstStyle/>
          <a:p>
            <a:pPr marL="285750" indent="-285750">
              <a:lnSpc>
                <a:spcPct val="115000"/>
              </a:lnSpc>
              <a:spcAft>
                <a:spcPts val="0"/>
              </a:spcAft>
              <a:buFont typeface="Wingdings" panose="05000000000000000000" pitchFamily="2" charset="2"/>
              <a:buChar char="ü"/>
            </a:pPr>
            <a:r>
              <a:rPr lang="en-US" b="1" dirty="0">
                <a:solidFill>
                  <a:srgbClr val="1D23A3"/>
                </a:solidFill>
                <a:latin typeface="Times New Roman"/>
                <a:ea typeface="Calibri"/>
                <a:cs typeface="Times New Roman"/>
              </a:rPr>
              <a:t>Tasting Notes:</a:t>
            </a:r>
            <a:endParaRPr lang="es-ES" dirty="0">
              <a:solidFill>
                <a:srgbClr val="1D23A3"/>
              </a:solidFill>
              <a:ea typeface="Calibri"/>
              <a:cs typeface="Times New Roman"/>
            </a:endParaRPr>
          </a:p>
        </p:txBody>
      </p:sp>
      <p:graphicFrame>
        <p:nvGraphicFramePr>
          <p:cNvPr id="9" name="8 Tabla"/>
          <p:cNvGraphicFramePr>
            <a:graphicFrameLocks noGrp="1"/>
          </p:cNvGraphicFramePr>
          <p:nvPr>
            <p:extLst>
              <p:ext uri="{D42A27DB-BD31-4B8C-83A1-F6EECF244321}">
                <p14:modId xmlns:p14="http://schemas.microsoft.com/office/powerpoint/2010/main" val="2529937586"/>
              </p:ext>
            </p:extLst>
          </p:nvPr>
        </p:nvGraphicFramePr>
        <p:xfrm>
          <a:off x="5004048" y="4632231"/>
          <a:ext cx="4032448" cy="2268764"/>
        </p:xfrm>
        <a:graphic>
          <a:graphicData uri="http://schemas.openxmlformats.org/drawingml/2006/table">
            <a:tbl>
              <a:tblPr/>
              <a:tblGrid>
                <a:gridCol w="1368393">
                  <a:extLst>
                    <a:ext uri="{9D8B030D-6E8A-4147-A177-3AD203B41FA5}">
                      <a16:colId xmlns:a16="http://schemas.microsoft.com/office/drawing/2014/main" val="20000"/>
                    </a:ext>
                  </a:extLst>
                </a:gridCol>
                <a:gridCol w="2664055">
                  <a:extLst>
                    <a:ext uri="{9D8B030D-6E8A-4147-A177-3AD203B41FA5}">
                      <a16:colId xmlns:a16="http://schemas.microsoft.com/office/drawing/2014/main" val="20001"/>
                    </a:ext>
                  </a:extLst>
                </a:gridCol>
              </a:tblGrid>
              <a:tr h="453343">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Visual aspect: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15000"/>
                        </a:lnSpc>
                        <a:spcAft>
                          <a:spcPts val="0"/>
                        </a:spcAft>
                      </a:pPr>
                      <a:r>
                        <a:rPr lang="en-US" sz="1600" dirty="0">
                          <a:solidFill>
                            <a:srgbClr val="C00000"/>
                          </a:solidFill>
                          <a:latin typeface="Times New Roman" panose="02020603050405020304" pitchFamily="18" charset="0"/>
                          <a:cs typeface="Times New Roman" panose="02020603050405020304" pitchFamily="18" charset="0"/>
                        </a:rPr>
                        <a:t>Gold and transparent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0080">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nose: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Citrus predominant with hints of raisins and wood </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95341">
                <a:tc>
                  <a:txBody>
                    <a:bodyPr/>
                    <a:lstStyle/>
                    <a:p>
                      <a:pPr algn="l">
                        <a:lnSpc>
                          <a:spcPct val="115000"/>
                        </a:lnSpc>
                        <a:spcAft>
                          <a:spcPts val="0"/>
                        </a:spcAft>
                      </a:pPr>
                      <a:r>
                        <a:rPr lang="en-US" sz="1600" b="1" dirty="0">
                          <a:latin typeface="Times New Roman" panose="02020603050405020304" pitchFamily="18" charset="0"/>
                          <a:ea typeface="Calibri"/>
                          <a:cs typeface="Times New Roman" panose="02020603050405020304" pitchFamily="18" charset="0"/>
                        </a:rPr>
                        <a:t>On the palate:              </a:t>
                      </a:r>
                      <a:endParaRPr lang="es-ES" sz="1600" b="1" dirty="0">
                        <a:latin typeface="Times New Roman" panose="02020603050405020304" pitchFamily="18" charset="0"/>
                        <a:ea typeface="Calibri"/>
                        <a:cs typeface="Times New Roman" panose="02020603050405020304" pitchFamily="18" charset="0"/>
                      </a:endParaRPr>
                    </a:p>
                  </a:txBody>
                  <a:tcPr marL="57747" marR="5774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C00000"/>
                          </a:solidFill>
                          <a:latin typeface="Times New Roman" panose="02020603050405020304" pitchFamily="18" charset="0"/>
                          <a:cs typeface="Times New Roman" panose="02020603050405020304" pitchFamily="18" charset="0"/>
                        </a:rPr>
                        <a:t>Gentle sweetness at the start, </a:t>
                      </a:r>
                      <a:r>
                        <a:rPr lang="en-US" sz="1600" dirty="0" err="1">
                          <a:solidFill>
                            <a:srgbClr val="C00000"/>
                          </a:solidFill>
                          <a:latin typeface="Times New Roman" panose="02020603050405020304" pitchFamily="18" charset="0"/>
                          <a:cs typeface="Times New Roman" panose="02020603050405020304" pitchFamily="18" charset="0"/>
                        </a:rPr>
                        <a:t>smooth,warm</a:t>
                      </a:r>
                      <a:r>
                        <a:rPr lang="en-US" sz="1600" dirty="0">
                          <a:solidFill>
                            <a:srgbClr val="C00000"/>
                          </a:solidFill>
                          <a:latin typeface="Times New Roman" panose="02020603050405020304" pitchFamily="18" charset="0"/>
                          <a:cs typeface="Times New Roman" panose="02020603050405020304" pitchFamily="18" charset="0"/>
                        </a:rPr>
                        <a:t> with a long and rounded finish</a:t>
                      </a:r>
                      <a:endParaRPr lang="es-ES" sz="1600" dirty="0">
                        <a:solidFill>
                          <a:srgbClr val="C00000"/>
                        </a:solidFill>
                        <a:latin typeface="Times New Roman" panose="02020603050405020304" pitchFamily="18" charset="0"/>
                        <a:ea typeface="Calibri"/>
                        <a:cs typeface="Times New Roman" panose="02020603050405020304" pitchFamily="18" charset="0"/>
                      </a:endParaRPr>
                    </a:p>
                  </a:txBody>
                  <a:tcPr marL="57747" marR="5774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13" name="CuadroTexto 12">
            <a:extLst>
              <a:ext uri="{FF2B5EF4-FFF2-40B4-BE49-F238E27FC236}">
                <a16:creationId xmlns:a16="http://schemas.microsoft.com/office/drawing/2014/main" id="{7697196B-9E6A-49E8-A6CB-468C61BC17A0}"/>
              </a:ext>
            </a:extLst>
          </p:cNvPr>
          <p:cNvSpPr txBox="1"/>
          <p:nvPr/>
        </p:nvSpPr>
        <p:spPr>
          <a:xfrm>
            <a:off x="4452396" y="284163"/>
            <a:ext cx="2731780" cy="584775"/>
          </a:xfrm>
          <a:prstGeom prst="rect">
            <a:avLst/>
          </a:prstGeom>
          <a:noFill/>
        </p:spPr>
        <p:txBody>
          <a:bodyPr wrap="square" rtlCol="0">
            <a:spAutoFit/>
          </a:bodyPr>
          <a:lstStyle/>
          <a:p>
            <a:pPr algn="r"/>
            <a:r>
              <a:rPr lang="es-ES" sz="3200" b="1" dirty="0">
                <a:solidFill>
                  <a:schemeClr val="accent1">
                    <a:lumMod val="50000"/>
                  </a:schemeClr>
                </a:solidFill>
                <a:latin typeface="Century Gothic"/>
                <a:cs typeface="Century Gothic"/>
              </a:rPr>
              <a:t>RIVES PX GIN</a:t>
            </a:r>
          </a:p>
        </p:txBody>
      </p:sp>
      <p:pic>
        <p:nvPicPr>
          <p:cNvPr id="10" name="Picture 3">
            <a:extLst>
              <a:ext uri="{FF2B5EF4-FFF2-40B4-BE49-F238E27FC236}">
                <a16:creationId xmlns:a16="http://schemas.microsoft.com/office/drawing/2014/main" id="{C399BD12-5578-43F7-8275-C8DC0AF9C7F1}"/>
              </a:ext>
            </a:extLst>
          </p:cNvPr>
          <p:cNvPicPr>
            <a:picLocks noChangeAspect="1" noChangeArrowheads="1"/>
          </p:cNvPicPr>
          <p:nvPr/>
        </p:nvPicPr>
        <p:blipFill>
          <a:blip r:embed="rId2" cstate="print"/>
          <a:srcRect/>
          <a:stretch>
            <a:fillRect/>
          </a:stretch>
        </p:blipFill>
        <p:spPr bwMode="auto">
          <a:xfrm>
            <a:off x="0" y="0"/>
            <a:ext cx="2482422" cy="6858000"/>
          </a:xfrm>
          <a:prstGeom prst="rect">
            <a:avLst/>
          </a:prstGeom>
          <a:noFill/>
          <a:ln w="9525">
            <a:noFill/>
            <a:miter lim="800000"/>
            <a:headEnd/>
            <a:tailEnd/>
          </a:ln>
        </p:spPr>
      </p:pic>
      <p:pic>
        <p:nvPicPr>
          <p:cNvPr id="12" name="Imagen 11">
            <a:extLst>
              <a:ext uri="{FF2B5EF4-FFF2-40B4-BE49-F238E27FC236}">
                <a16:creationId xmlns:a16="http://schemas.microsoft.com/office/drawing/2014/main" id="{48B484B5-EBDF-4CFB-B129-1528BB55C6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62631" y="1871597"/>
            <a:ext cx="1973856" cy="4065191"/>
          </a:xfrm>
          <a:prstGeom prst="rect">
            <a:avLst/>
          </a:prstGeom>
        </p:spPr>
      </p:pic>
    </p:spTree>
    <p:extLst>
      <p:ext uri="{BB962C8B-B14F-4D97-AF65-F5344CB8AC3E}">
        <p14:creationId xmlns:p14="http://schemas.microsoft.com/office/powerpoint/2010/main" val="1850123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836712"/>
            <a:ext cx="4823792" cy="4052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descr="http://www.rives.es/img/cocktails/spanish-gintonic.png"/>
          <p:cNvPicPr>
            <a:picLocks noChangeAspect="1" noChangeArrowheads="1"/>
          </p:cNvPicPr>
          <p:nvPr/>
        </p:nvPicPr>
        <p:blipFill>
          <a:blip r:embed="rId3" cstate="print"/>
          <a:srcRect/>
          <a:stretch>
            <a:fillRect/>
          </a:stretch>
        </p:blipFill>
        <p:spPr bwMode="auto">
          <a:xfrm>
            <a:off x="7253808" y="4293095"/>
            <a:ext cx="1835696" cy="2202835"/>
          </a:xfrm>
          <a:prstGeom prst="rect">
            <a:avLst/>
          </a:prstGeom>
          <a:noFill/>
        </p:spPr>
      </p:pic>
      <p:sp>
        <p:nvSpPr>
          <p:cNvPr id="5" name="4 Rectángulo"/>
          <p:cNvSpPr/>
          <p:nvPr/>
        </p:nvSpPr>
        <p:spPr>
          <a:xfrm>
            <a:off x="3347864" y="234776"/>
            <a:ext cx="3421129" cy="523220"/>
          </a:xfrm>
          <a:prstGeom prst="rect">
            <a:avLst/>
          </a:prstGeom>
        </p:spPr>
        <p:txBody>
          <a:bodyPr wrap="none">
            <a:spAutoFit/>
          </a:bodyPr>
          <a:lstStyle/>
          <a:p>
            <a:r>
              <a:rPr lang="es-ES" sz="2800" b="1" dirty="0">
                <a:solidFill>
                  <a:srgbClr val="0070C0"/>
                </a:solidFill>
                <a:effectLst>
                  <a:outerShdw blurRad="38100" dist="38100" dir="2700000" algn="tl">
                    <a:srgbClr val="000000">
                      <a:alpha val="43137"/>
                    </a:srgbClr>
                  </a:outerShdw>
                </a:effectLst>
                <a:latin typeface="Segoe Print" panose="02000600000000000000" pitchFamily="2" charset="0"/>
              </a:rPr>
              <a:t>COCKTAIL ROOM</a:t>
            </a:r>
          </a:p>
        </p:txBody>
      </p:sp>
      <p:pic>
        <p:nvPicPr>
          <p:cNvPr id="6" name="Picture 3">
            <a:extLst>
              <a:ext uri="{FF2B5EF4-FFF2-40B4-BE49-F238E27FC236}">
                <a16:creationId xmlns:a16="http://schemas.microsoft.com/office/drawing/2014/main" id="{E8D731B9-0BD7-4BAD-BF1A-805B8A021BBD}"/>
              </a:ext>
            </a:extLst>
          </p:cNvPr>
          <p:cNvPicPr>
            <a:picLocks noChangeAspect="1" noChangeArrowheads="1"/>
          </p:cNvPicPr>
          <p:nvPr/>
        </p:nvPicPr>
        <p:blipFill>
          <a:blip r:embed="rId4"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rives.es/img/cocktails/spanish-gintonic.png"/>
          <p:cNvPicPr>
            <a:picLocks noChangeAspect="1" noChangeArrowheads="1"/>
          </p:cNvPicPr>
          <p:nvPr/>
        </p:nvPicPr>
        <p:blipFill>
          <a:blip r:embed="rId2" cstate="print"/>
          <a:srcRect/>
          <a:stretch>
            <a:fillRect/>
          </a:stretch>
        </p:blipFill>
        <p:spPr bwMode="auto">
          <a:xfrm>
            <a:off x="5451561" y="1844824"/>
            <a:ext cx="3569973" cy="4283968"/>
          </a:xfrm>
          <a:prstGeom prst="rect">
            <a:avLst/>
          </a:prstGeom>
          <a:ln>
            <a:noFill/>
          </a:ln>
          <a:effectLst>
            <a:outerShdw blurRad="292100" dist="139700" dir="2700000" algn="tl" rotWithShape="0">
              <a:srgbClr val="333333">
                <a:alpha val="65000"/>
              </a:srgbClr>
            </a:outerShdw>
          </a:effectLst>
        </p:spPr>
      </p:pic>
      <p:sp>
        <p:nvSpPr>
          <p:cNvPr id="8" name="7 Rectángulo"/>
          <p:cNvSpPr/>
          <p:nvPr/>
        </p:nvSpPr>
        <p:spPr>
          <a:xfrm>
            <a:off x="2843808" y="1628800"/>
            <a:ext cx="2808312" cy="2585323"/>
          </a:xfrm>
          <a:prstGeom prst="rect">
            <a:avLst/>
          </a:prstGeom>
        </p:spPr>
        <p:txBody>
          <a:bodyPr wrap="square">
            <a:spAutoFit/>
          </a:bodyPr>
          <a:lstStyle/>
          <a:p>
            <a:r>
              <a:rPr lang="en-US" b="1" dirty="0">
                <a:solidFill>
                  <a:srgbClr val="0070C0"/>
                </a:solidFill>
              </a:rPr>
              <a:t>THE SPANISH GIN TONIC</a:t>
            </a:r>
          </a:p>
          <a:p>
            <a:endParaRPr lang="en-US" b="1" dirty="0"/>
          </a:p>
          <a:p>
            <a:endParaRPr lang="en-US" b="1" dirty="0"/>
          </a:p>
          <a:p>
            <a:r>
              <a:rPr lang="en-US" b="1" dirty="0"/>
              <a:t>YOU WILL NEED</a:t>
            </a:r>
          </a:p>
          <a:p>
            <a:r>
              <a:rPr lang="en-US" dirty="0"/>
              <a:t>5 cl. of </a:t>
            </a:r>
            <a:r>
              <a:rPr lang="en-US" b="1" dirty="0"/>
              <a:t>Rives 1880 </a:t>
            </a:r>
            <a:r>
              <a:rPr lang="en-US" dirty="0"/>
              <a:t>or </a:t>
            </a:r>
            <a:r>
              <a:rPr lang="en-US" b="1" dirty="0"/>
              <a:t>El </a:t>
            </a:r>
            <a:r>
              <a:rPr lang="en-US" b="1" dirty="0" err="1"/>
              <a:t>Alambique</a:t>
            </a:r>
            <a:endParaRPr lang="en-US" b="1" dirty="0"/>
          </a:p>
          <a:p>
            <a:r>
              <a:rPr lang="en-US" dirty="0"/>
              <a:t>Tonic</a:t>
            </a:r>
          </a:p>
          <a:p>
            <a:r>
              <a:rPr lang="en-US" dirty="0"/>
              <a:t>Lemon Twist</a:t>
            </a:r>
          </a:p>
          <a:p>
            <a:r>
              <a:rPr lang="en-US" dirty="0"/>
              <a:t>Orange Twist</a:t>
            </a:r>
          </a:p>
        </p:txBody>
      </p:sp>
      <p:sp>
        <p:nvSpPr>
          <p:cNvPr id="9" name="8 Rectángulo"/>
          <p:cNvSpPr/>
          <p:nvPr/>
        </p:nvSpPr>
        <p:spPr>
          <a:xfrm>
            <a:off x="2841748" y="620591"/>
            <a:ext cx="3421129" cy="523220"/>
          </a:xfrm>
          <a:prstGeom prst="rect">
            <a:avLst/>
          </a:prstGeom>
        </p:spPr>
        <p:txBody>
          <a:bodyPr wrap="none">
            <a:spAutoFit/>
          </a:bodyPr>
          <a:lstStyle/>
          <a:p>
            <a:r>
              <a:rPr lang="es-ES" sz="2800" b="1" dirty="0">
                <a:solidFill>
                  <a:srgbClr val="0070C0"/>
                </a:solidFill>
                <a:effectLst>
                  <a:outerShdw blurRad="38100" dist="38100" dir="2700000" algn="tl">
                    <a:srgbClr val="000000">
                      <a:alpha val="43137"/>
                    </a:srgbClr>
                  </a:outerShdw>
                </a:effectLst>
                <a:latin typeface="Segoe Print" panose="02000600000000000000" pitchFamily="2" charset="0"/>
              </a:rPr>
              <a:t>COCKTAIL ROOM</a:t>
            </a:r>
          </a:p>
        </p:txBody>
      </p:sp>
      <p:pic>
        <p:nvPicPr>
          <p:cNvPr id="6" name="Picture 3">
            <a:extLst>
              <a:ext uri="{FF2B5EF4-FFF2-40B4-BE49-F238E27FC236}">
                <a16:creationId xmlns:a16="http://schemas.microsoft.com/office/drawing/2014/main" id="{9952212D-F79A-4EF5-BE96-80374E21DE44}"/>
              </a:ext>
            </a:extLst>
          </p:cNvPr>
          <p:cNvPicPr>
            <a:picLocks noChangeAspect="1" noChangeArrowheads="1"/>
          </p:cNvPicPr>
          <p:nvPr/>
        </p:nvPicPr>
        <p:blipFill>
          <a:blip r:embed="rId3"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rives.es/img/cocktails/seville-gintonic.png"/>
          <p:cNvPicPr>
            <a:picLocks noChangeAspect="1" noChangeArrowheads="1"/>
          </p:cNvPicPr>
          <p:nvPr/>
        </p:nvPicPr>
        <p:blipFill>
          <a:blip r:embed="rId2" cstate="print"/>
          <a:srcRect/>
          <a:stretch>
            <a:fillRect/>
          </a:stretch>
        </p:blipFill>
        <p:spPr bwMode="auto">
          <a:xfrm>
            <a:off x="6975224" y="1052736"/>
            <a:ext cx="1829780" cy="2195736"/>
          </a:xfrm>
          <a:prstGeom prst="rect">
            <a:avLst/>
          </a:prstGeom>
          <a:ln>
            <a:noFill/>
          </a:ln>
          <a:effectLst>
            <a:outerShdw blurRad="292100" dist="139700" dir="2700000" algn="tl" rotWithShape="0">
              <a:srgbClr val="333333">
                <a:alpha val="65000"/>
              </a:srgbClr>
            </a:outerShdw>
          </a:effectLst>
        </p:spPr>
      </p:pic>
      <p:sp>
        <p:nvSpPr>
          <p:cNvPr id="6" name="5 Rectángulo"/>
          <p:cNvSpPr/>
          <p:nvPr/>
        </p:nvSpPr>
        <p:spPr>
          <a:xfrm>
            <a:off x="3203131" y="1196752"/>
            <a:ext cx="3096344" cy="2308324"/>
          </a:xfrm>
          <a:prstGeom prst="rect">
            <a:avLst/>
          </a:prstGeom>
        </p:spPr>
        <p:txBody>
          <a:bodyPr wrap="square">
            <a:spAutoFit/>
          </a:bodyPr>
          <a:lstStyle/>
          <a:p>
            <a:r>
              <a:rPr lang="en-US" b="1" dirty="0">
                <a:solidFill>
                  <a:srgbClr val="0070C0"/>
                </a:solidFill>
              </a:rPr>
              <a:t>SEVILLE GIN TONIC</a:t>
            </a:r>
          </a:p>
          <a:p>
            <a:endParaRPr lang="en-US" b="1" dirty="0">
              <a:solidFill>
                <a:srgbClr val="0070C0"/>
              </a:solidFill>
            </a:endParaRPr>
          </a:p>
          <a:p>
            <a:r>
              <a:rPr lang="en-US" b="1" dirty="0"/>
              <a:t>YOU WILL NEED</a:t>
            </a:r>
          </a:p>
          <a:p>
            <a:r>
              <a:rPr lang="en-US" dirty="0"/>
              <a:t>5 cl. of </a:t>
            </a:r>
            <a:r>
              <a:rPr lang="en-US" b="1" dirty="0"/>
              <a:t>Rives Orange</a:t>
            </a:r>
          </a:p>
          <a:p>
            <a:r>
              <a:rPr lang="en-US" dirty="0"/>
              <a:t>Tonic</a:t>
            </a:r>
          </a:p>
          <a:p>
            <a:r>
              <a:rPr lang="en-US" dirty="0"/>
              <a:t>Orange Twist</a:t>
            </a:r>
          </a:p>
          <a:p>
            <a:r>
              <a:rPr lang="en-US" dirty="0" err="1"/>
              <a:t>Cinammon</a:t>
            </a:r>
            <a:r>
              <a:rPr lang="en-US" dirty="0"/>
              <a:t> stick</a:t>
            </a:r>
          </a:p>
          <a:p>
            <a:r>
              <a:rPr lang="en-US" dirty="0"/>
              <a:t>Orange blossom Aroma</a:t>
            </a:r>
          </a:p>
        </p:txBody>
      </p:sp>
      <p:sp>
        <p:nvSpPr>
          <p:cNvPr id="5" name="4 Rectángulo"/>
          <p:cNvSpPr/>
          <p:nvPr/>
        </p:nvSpPr>
        <p:spPr>
          <a:xfrm>
            <a:off x="3203131" y="4293096"/>
            <a:ext cx="3438128" cy="1754326"/>
          </a:xfrm>
          <a:prstGeom prst="rect">
            <a:avLst/>
          </a:prstGeom>
        </p:spPr>
        <p:txBody>
          <a:bodyPr wrap="square">
            <a:spAutoFit/>
          </a:bodyPr>
          <a:lstStyle/>
          <a:p>
            <a:r>
              <a:rPr lang="en-US" b="1" dirty="0">
                <a:solidFill>
                  <a:srgbClr val="0070C0"/>
                </a:solidFill>
              </a:rPr>
              <a:t>RIVES DRY</a:t>
            </a:r>
          </a:p>
          <a:p>
            <a:endParaRPr lang="en-US" b="1" dirty="0">
              <a:solidFill>
                <a:srgbClr val="0070C0"/>
              </a:solidFill>
            </a:endParaRPr>
          </a:p>
          <a:p>
            <a:r>
              <a:rPr lang="en-US" b="1" dirty="0"/>
              <a:t>YOU WILL NEED</a:t>
            </a:r>
          </a:p>
          <a:p>
            <a:r>
              <a:rPr lang="en-US" dirty="0"/>
              <a:t>5 cl. of Rives 1880</a:t>
            </a:r>
          </a:p>
          <a:p>
            <a:r>
              <a:rPr lang="en-US" dirty="0"/>
              <a:t>1 cl. of Dry </a:t>
            </a:r>
            <a:r>
              <a:rPr lang="en-US" dirty="0" err="1"/>
              <a:t>Vermut</a:t>
            </a:r>
            <a:r>
              <a:rPr lang="en-US" dirty="0"/>
              <a:t> </a:t>
            </a:r>
          </a:p>
          <a:p>
            <a:r>
              <a:rPr lang="en-US" dirty="0"/>
              <a:t>Lime slice</a:t>
            </a:r>
          </a:p>
        </p:txBody>
      </p:sp>
      <p:pic>
        <p:nvPicPr>
          <p:cNvPr id="7" name="Picture 2" descr="http://www.rives.es/img/cocktails/rives-dry.png"/>
          <p:cNvPicPr>
            <a:picLocks noChangeAspect="1" noChangeArrowheads="1"/>
          </p:cNvPicPr>
          <p:nvPr/>
        </p:nvPicPr>
        <p:blipFill>
          <a:blip r:embed="rId3" cstate="print"/>
          <a:srcRect/>
          <a:stretch>
            <a:fillRect/>
          </a:stretch>
        </p:blipFill>
        <p:spPr bwMode="auto">
          <a:xfrm>
            <a:off x="6876255" y="3717032"/>
            <a:ext cx="2027717" cy="2433261"/>
          </a:xfrm>
          <a:prstGeom prst="rect">
            <a:avLst/>
          </a:prstGeom>
          <a:ln>
            <a:noFill/>
          </a:ln>
          <a:effectLst>
            <a:outerShdw blurRad="292100" dist="139700" dir="2700000" algn="tl" rotWithShape="0">
              <a:srgbClr val="333333">
                <a:alpha val="65000"/>
              </a:srgbClr>
            </a:outerShdw>
          </a:effectLst>
        </p:spPr>
      </p:pic>
      <p:sp>
        <p:nvSpPr>
          <p:cNvPr id="8" name="7 CuadroTexto"/>
          <p:cNvSpPr txBox="1"/>
          <p:nvPr/>
        </p:nvSpPr>
        <p:spPr>
          <a:xfrm>
            <a:off x="3203848" y="415045"/>
            <a:ext cx="3528392" cy="523220"/>
          </a:xfrm>
          <a:prstGeom prst="rect">
            <a:avLst/>
          </a:prstGeom>
          <a:noFill/>
        </p:spPr>
        <p:txBody>
          <a:bodyPr wrap="square" rtlCol="0">
            <a:spAutoFit/>
          </a:bodyPr>
          <a:lstStyle/>
          <a:p>
            <a:r>
              <a:rPr lang="es-ES_tradnl" sz="2800" b="1" dirty="0">
                <a:solidFill>
                  <a:srgbClr val="0070C0"/>
                </a:solidFill>
                <a:effectLst>
                  <a:outerShdw blurRad="38100" dist="38100" dir="2700000" algn="tl">
                    <a:srgbClr val="000000">
                      <a:alpha val="43137"/>
                    </a:srgbClr>
                  </a:outerShdw>
                </a:effectLst>
                <a:latin typeface="Segoe Print" panose="02000600000000000000" pitchFamily="2" charset="0"/>
              </a:rPr>
              <a:t>RIVES PREMIUM</a:t>
            </a:r>
            <a:endParaRPr lang="es-ES" sz="2800" b="1" dirty="0">
              <a:solidFill>
                <a:srgbClr val="0070C0"/>
              </a:solidFill>
              <a:effectLst>
                <a:outerShdw blurRad="38100" dist="38100" dir="2700000" algn="tl">
                  <a:srgbClr val="000000">
                    <a:alpha val="43137"/>
                  </a:srgbClr>
                </a:outerShdw>
              </a:effectLst>
              <a:latin typeface="Segoe Print" panose="02000600000000000000" pitchFamily="2" charset="0"/>
            </a:endParaRPr>
          </a:p>
        </p:txBody>
      </p:sp>
      <p:pic>
        <p:nvPicPr>
          <p:cNvPr id="9" name="Picture 3">
            <a:extLst>
              <a:ext uri="{FF2B5EF4-FFF2-40B4-BE49-F238E27FC236}">
                <a16:creationId xmlns:a16="http://schemas.microsoft.com/office/drawing/2014/main" id="{DEE76E0D-7946-4A1E-8737-6C1F9C98B15F}"/>
              </a:ext>
            </a:extLst>
          </p:cNvPr>
          <p:cNvPicPr>
            <a:picLocks noChangeAspect="1" noChangeArrowheads="1"/>
          </p:cNvPicPr>
          <p:nvPr/>
        </p:nvPicPr>
        <p:blipFill>
          <a:blip r:embed="rId4"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3112256" y="404664"/>
            <a:ext cx="3960440" cy="523220"/>
          </a:xfrm>
          <a:prstGeom prst="rect">
            <a:avLst/>
          </a:prstGeom>
          <a:noFill/>
        </p:spPr>
        <p:txBody>
          <a:bodyPr wrap="square" rtlCol="0">
            <a:spAutoFit/>
          </a:bodyPr>
          <a:lstStyle/>
          <a:p>
            <a:r>
              <a:rPr lang="es-ES_tradnl" sz="2800" b="1" dirty="0">
                <a:solidFill>
                  <a:srgbClr val="0070C0"/>
                </a:solidFill>
                <a:effectLst>
                  <a:outerShdw blurRad="38100" dist="38100" dir="2700000" algn="tl">
                    <a:srgbClr val="000000">
                      <a:alpha val="43137"/>
                    </a:srgbClr>
                  </a:outerShdw>
                </a:effectLst>
                <a:latin typeface="Segoe Print" panose="02000600000000000000" pitchFamily="2" charset="0"/>
              </a:rPr>
              <a:t>RIVES  LONDON</a:t>
            </a:r>
            <a:endParaRPr lang="es-ES" sz="2800" b="1" dirty="0">
              <a:solidFill>
                <a:srgbClr val="0070C0"/>
              </a:solidFill>
              <a:effectLst>
                <a:outerShdw blurRad="38100" dist="38100" dir="2700000" algn="tl">
                  <a:srgbClr val="000000">
                    <a:alpha val="43137"/>
                  </a:srgbClr>
                </a:outerShdw>
              </a:effectLst>
              <a:latin typeface="Segoe Print" panose="02000600000000000000" pitchFamily="2" charset="0"/>
            </a:endParaRPr>
          </a:p>
        </p:txBody>
      </p:sp>
      <p:sp>
        <p:nvSpPr>
          <p:cNvPr id="9" name="8 Rectángulo"/>
          <p:cNvSpPr/>
          <p:nvPr/>
        </p:nvSpPr>
        <p:spPr>
          <a:xfrm>
            <a:off x="3112256" y="1268760"/>
            <a:ext cx="3168352" cy="2585323"/>
          </a:xfrm>
          <a:prstGeom prst="rect">
            <a:avLst/>
          </a:prstGeom>
        </p:spPr>
        <p:txBody>
          <a:bodyPr wrap="square">
            <a:spAutoFit/>
          </a:bodyPr>
          <a:lstStyle/>
          <a:p>
            <a:r>
              <a:rPr lang="en-US" b="1" dirty="0">
                <a:solidFill>
                  <a:srgbClr val="0070C0"/>
                </a:solidFill>
              </a:rPr>
              <a:t>RIVES FIZZ</a:t>
            </a:r>
          </a:p>
          <a:p>
            <a:endParaRPr lang="en-US" b="1" dirty="0"/>
          </a:p>
          <a:p>
            <a:r>
              <a:rPr lang="en-US" b="1" dirty="0"/>
              <a:t>YOU WILL NEED</a:t>
            </a:r>
          </a:p>
          <a:p>
            <a:r>
              <a:rPr lang="en-US" dirty="0"/>
              <a:t>5 cl. of Rives 1880</a:t>
            </a:r>
          </a:p>
          <a:p>
            <a:r>
              <a:rPr lang="en-US" dirty="0"/>
              <a:t>3 cl. of Lemon Juice</a:t>
            </a:r>
          </a:p>
          <a:p>
            <a:r>
              <a:rPr lang="en-US" dirty="0"/>
              <a:t>6 cl. of Soda</a:t>
            </a:r>
          </a:p>
          <a:p>
            <a:r>
              <a:rPr lang="en-US" dirty="0"/>
              <a:t>1 Sugar Spoon</a:t>
            </a:r>
          </a:p>
          <a:p>
            <a:r>
              <a:rPr lang="en-US" dirty="0"/>
              <a:t>One cherry</a:t>
            </a:r>
          </a:p>
          <a:p>
            <a:r>
              <a:rPr lang="en-US" dirty="0"/>
              <a:t>One Lime Slice</a:t>
            </a:r>
          </a:p>
        </p:txBody>
      </p:sp>
      <p:pic>
        <p:nvPicPr>
          <p:cNvPr id="43010" name="Picture 2" descr="http://www.rives.es/img/cocktails/rives-fizz.png"/>
          <p:cNvPicPr>
            <a:picLocks noChangeAspect="1" noChangeArrowheads="1"/>
          </p:cNvPicPr>
          <p:nvPr/>
        </p:nvPicPr>
        <p:blipFill>
          <a:blip r:embed="rId2" cstate="print"/>
          <a:srcRect/>
          <a:stretch>
            <a:fillRect/>
          </a:stretch>
        </p:blipFill>
        <p:spPr bwMode="auto">
          <a:xfrm>
            <a:off x="6860138" y="1468931"/>
            <a:ext cx="2009800" cy="2411760"/>
          </a:xfrm>
          <a:prstGeom prst="rect">
            <a:avLst/>
          </a:prstGeom>
          <a:ln>
            <a:noFill/>
          </a:ln>
          <a:effectLst>
            <a:outerShdw blurRad="292100" dist="139700" dir="2700000" algn="tl" rotWithShape="0">
              <a:srgbClr val="333333">
                <a:alpha val="65000"/>
              </a:srgbClr>
            </a:outerShdw>
          </a:effectLst>
        </p:spPr>
      </p:pic>
      <p:sp>
        <p:nvSpPr>
          <p:cNvPr id="10" name="9 Rectángulo"/>
          <p:cNvSpPr/>
          <p:nvPr/>
        </p:nvSpPr>
        <p:spPr>
          <a:xfrm>
            <a:off x="3131840" y="4221088"/>
            <a:ext cx="5256584" cy="2031325"/>
          </a:xfrm>
          <a:prstGeom prst="rect">
            <a:avLst/>
          </a:prstGeom>
        </p:spPr>
        <p:txBody>
          <a:bodyPr wrap="square">
            <a:spAutoFit/>
          </a:bodyPr>
          <a:lstStyle/>
          <a:p>
            <a:r>
              <a:rPr lang="en-US" b="1" dirty="0">
                <a:solidFill>
                  <a:srgbClr val="0070C0"/>
                </a:solidFill>
              </a:rPr>
              <a:t>RIVES BRAMBLE</a:t>
            </a:r>
          </a:p>
          <a:p>
            <a:endParaRPr lang="en-US" b="1" dirty="0"/>
          </a:p>
          <a:p>
            <a:r>
              <a:rPr lang="en-US" b="1" dirty="0"/>
              <a:t>YOU WILL NEED</a:t>
            </a:r>
          </a:p>
          <a:p>
            <a:r>
              <a:rPr lang="en-US" dirty="0"/>
              <a:t>5 cl. of Rives 1880</a:t>
            </a:r>
          </a:p>
          <a:p>
            <a:r>
              <a:rPr lang="en-US" dirty="0"/>
              <a:t>2 cl. of Lemon Juice</a:t>
            </a:r>
          </a:p>
          <a:p>
            <a:r>
              <a:rPr lang="en-US" dirty="0"/>
              <a:t>15 ml sugar </a:t>
            </a:r>
            <a:r>
              <a:rPr lang="en-US" dirty="0" err="1"/>
              <a:t>syroup</a:t>
            </a:r>
            <a:endParaRPr lang="en-US" dirty="0"/>
          </a:p>
          <a:p>
            <a:r>
              <a:rPr lang="en-US" dirty="0"/>
              <a:t>5 0,5 cl. of Wild Blackberry Liqueur</a:t>
            </a:r>
          </a:p>
        </p:txBody>
      </p:sp>
      <p:pic>
        <p:nvPicPr>
          <p:cNvPr id="43012" name="Picture 4" descr="http://www.rives.es/img/cocktails/rives-bramble.png"/>
          <p:cNvPicPr>
            <a:picLocks noChangeAspect="1" noChangeArrowheads="1"/>
          </p:cNvPicPr>
          <p:nvPr/>
        </p:nvPicPr>
        <p:blipFill>
          <a:blip r:embed="rId3" cstate="print"/>
          <a:srcRect/>
          <a:stretch>
            <a:fillRect/>
          </a:stretch>
        </p:blipFill>
        <p:spPr bwMode="auto">
          <a:xfrm>
            <a:off x="6806295" y="3717032"/>
            <a:ext cx="2117486" cy="2540983"/>
          </a:xfrm>
          <a:prstGeom prst="rect">
            <a:avLst/>
          </a:prstGeom>
          <a:ln>
            <a:noFill/>
          </a:ln>
          <a:effectLst>
            <a:outerShdw blurRad="292100" dist="139700" dir="2700000" algn="tl" rotWithShape="0">
              <a:srgbClr val="333333">
                <a:alpha val="65000"/>
              </a:srgbClr>
            </a:outerShdw>
          </a:effectLst>
        </p:spPr>
      </p:pic>
      <p:pic>
        <p:nvPicPr>
          <p:cNvPr id="11" name="Picture 3">
            <a:extLst>
              <a:ext uri="{FF2B5EF4-FFF2-40B4-BE49-F238E27FC236}">
                <a16:creationId xmlns:a16="http://schemas.microsoft.com/office/drawing/2014/main" id="{913C2897-29CE-4BA5-A120-EF792C55157B}"/>
              </a:ext>
            </a:extLst>
          </p:cNvPr>
          <p:cNvPicPr>
            <a:picLocks noChangeAspect="1" noChangeArrowheads="1"/>
          </p:cNvPicPr>
          <p:nvPr/>
        </p:nvPicPr>
        <p:blipFill>
          <a:blip r:embed="rId4" cstate="print"/>
          <a:srcRect/>
          <a:stretch>
            <a:fillRect/>
          </a:stretch>
        </p:blipFill>
        <p:spPr bwMode="auto">
          <a:xfrm>
            <a:off x="0" y="0"/>
            <a:ext cx="2482422" cy="68580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0"/>
            <a:ext cx="9144000" cy="6954392"/>
          </a:xfrm>
          <a:prstGeom prst="rect">
            <a:avLst/>
          </a:prstGeom>
          <a:noFill/>
          <a:ln w="9525">
            <a:noFill/>
            <a:miter lim="800000"/>
            <a:headEnd/>
            <a:tailEnd/>
          </a:ln>
        </p:spPr>
      </p:pic>
    </p:spTree>
    <p:extLst>
      <p:ext uri="{BB962C8B-B14F-4D97-AF65-F5344CB8AC3E}">
        <p14:creationId xmlns:p14="http://schemas.microsoft.com/office/powerpoint/2010/main" val="55344578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10515</TotalTime>
  <Words>1565</Words>
  <Application>Microsoft Office PowerPoint</Application>
  <PresentationFormat>Presentación en pantalla (4:3)</PresentationFormat>
  <Paragraphs>216</Paragraphs>
  <Slides>29</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29</vt:i4>
      </vt:variant>
    </vt:vector>
  </HeadingPairs>
  <TitlesOfParts>
    <vt:vector size="38" baseType="lpstr">
      <vt:lpstr>Arial</vt:lpstr>
      <vt:lpstr>Bodoni MT</vt:lpstr>
      <vt:lpstr>Calibri</vt:lpstr>
      <vt:lpstr>Century Gothic</vt:lpstr>
      <vt:lpstr>Segoe Print</vt:lpstr>
      <vt:lpstr>Times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Marketing</dc:creator>
  <cp:lastModifiedBy>David Fernando Guzmán del Valle</cp:lastModifiedBy>
  <cp:revision>290</cp:revision>
  <dcterms:created xsi:type="dcterms:W3CDTF">2014-07-10T06:40:33Z</dcterms:created>
  <dcterms:modified xsi:type="dcterms:W3CDTF">2019-08-06T20:14:28Z</dcterms:modified>
</cp:coreProperties>
</file>