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B74F60-F201-4CCC-A501-130C2D2C3B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9B026AD-D45D-4B91-8C96-6B19128DE0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B200A9-B738-4002-8365-15BC818D6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095339-F41E-401A-8DA2-26FCB3083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E7CAD8-E467-4F59-AEC5-FF11337D1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7809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5EF591-74CA-4E6E-8048-31E148400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AB0C59A-C7BC-417D-8989-17EFC324A9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AE7FB8-926F-4471-802C-12D059FE6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C38240-1BAA-430F-A06E-B93643C79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4A290C-F75D-44CF-805B-DC8D1894D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3220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9F3E5C-2A01-482A-8BDE-AC64BD1AB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0AB72AB-B0B8-4F14-8914-C8C7F1E03E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85D5CC-4874-43D8-A188-24131FBC6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DE7E9E-1E72-4BB7-8C66-207495A51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F35F26D-F31C-4752-A263-BDAC5FD3C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3409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080C64-81D6-4C8A-8696-0502BF362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8C571D0-2440-41DC-8D7D-BAE1EC23A7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5FD7823-7F8F-4475-8DD4-90D6BB1E35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7F465E8-81A4-402A-A354-28375B503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CE4AB0A-7E98-498E-B219-C9AF01C12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21AD1EA-9D19-4C41-9362-FC63A156C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6935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2390FB-CD79-4842-8528-D17FF296F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F86DC90-F8FA-4E75-9BF3-E490A5CE3D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79FEF99-D522-4EBD-ACC1-AAD128CD1D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412A2DB-A119-47E7-BCE4-8374B418F8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E55E5F1-A5C2-422D-B491-A1FDF8E88E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84EADCC-B757-42DF-A3B3-7984CDCDD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8BF0BD6-4B78-4C92-B6E3-3B25F1A2E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D9A8E95-4A65-4CD6-87A2-E9624C46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985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74ED61-911B-4EF2-984D-F6A5D4005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63CD68D-8967-4763-9D88-3C057763A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A42230A-EFBF-44B3-8A99-01CBA62DF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ED0D49-863B-4A02-9642-1C7380CFB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54250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D54982E-8CFF-4E48-92C6-7E3F8A3FF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985E657-0DA5-4E95-A88E-D643D1F34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3D313EA-279D-4AD9-8A66-A67D7EB76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3573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9F4652-01D4-4E58-912C-F4B91760C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086395B-63B5-400B-A18F-9466DC713F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4D7CDEC-8BE4-4A85-92BB-0CB51E2C5F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D2A5CB-ED75-48F2-9627-2C198F20B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CFD4496-E666-43F3-BE98-E37A630F4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3FB1B0B-5596-4150-87B4-73B5009A5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6629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E36E44-2B85-47BE-ABC3-DF65377BB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32E4C75-D07A-46F3-BE2C-978E46A623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0E3352B-521D-4578-B984-0E8DF0F43F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0B4891D-5B07-46A5-A6AD-D2D4B76B5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FAE6F6-D0F2-4E46-B7E8-BF1924602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6631AFC-DDB9-4268-A923-287A7A738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99837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97A4D9-5B03-4EBC-BF7B-58ECB1F20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458A586-C088-4F34-B2C6-60725F5A5D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643F96C-22A6-40CC-B049-1D752325C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C06066-99FC-46F6-8D14-0BBAEC7DD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9F0D88-E89F-4BB0-A964-994204F84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1655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31C60BE-4E5D-4836-94AD-25AACF88C7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BC5B7D-B12F-4DEA-9907-BEBEB618AB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297271-A206-49E2-A697-60D008EF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711517-0F55-41AF-B8FF-B4A494518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C2F166-26E9-484B-9506-B17AA7B55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914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21E513F-96FA-43F7-87DF-486DB6C91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D96DCE-FEE3-4654-A649-D7D8D7C59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41A92F-83B5-42E2-8E19-1ADB7D26AD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B7E5F-5E9E-472E-811D-332B7A188B57}" type="datetimeFigureOut">
              <a:rPr lang="es-MX" smtClean="0"/>
              <a:t>24/10/2019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752BC9-94A7-4586-82BF-4E49CBC629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69168A-0F60-41DC-AEA7-D207DCD154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28556-7234-4FA9-A199-4D2EBF5DF95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594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g"/><Relationship Id="rId9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reis.info/shopping/products?search=ron-5-a%C3%B1os" TargetMode="External"/><Relationship Id="rId3" Type="http://schemas.openxmlformats.org/officeDocument/2006/relationships/hyperlink" Target="https://www.spirituosen-superbillig.com/Rum.html#Start" TargetMode="External"/><Relationship Id="rId7" Type="http://schemas.openxmlformats.org/officeDocument/2006/relationships/hyperlink" Target="https://www.rumcompany.de/Ron-Abuelo-Anejo?psm=metashopper" TargetMode="External"/><Relationship Id="rId2" Type="http://schemas.openxmlformats.org/officeDocument/2006/relationships/hyperlink" Target="https://www.preis.info/shopping/products?search=havana-club-7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vinoscout.de/spirituosen/rum/4666/ron-botran-solera-1893-18yo-40-vol.?utm_source=guenstiger&amp;utm_medium=marketplace&amp;utm_campaign=guenstiger" TargetMode="External"/><Relationship Id="rId5" Type="http://schemas.openxmlformats.org/officeDocument/2006/relationships/hyperlink" Target="https://www.spirituosen-superbillig.com/Rum.html#Seite-18" TargetMode="External"/><Relationship Id="rId4" Type="http://schemas.openxmlformats.org/officeDocument/2006/relationships/hyperlink" Target="https://www.spirituosen-superbillig.com/Dictador-Solera-Rum-12-Jahre-07l-40-im-Geschenkse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60AC0B4-96DC-483B-A771-B026DC5D80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399" y="0"/>
            <a:ext cx="7097149" cy="5208930"/>
          </a:xfrm>
          <a:prstGeom prst="rect">
            <a:avLst/>
          </a:prstGeom>
        </p:spPr>
      </p:pic>
      <p:sp>
        <p:nvSpPr>
          <p:cNvPr id="4" name="Subtítulo 2">
            <a:extLst>
              <a:ext uri="{FF2B5EF4-FFF2-40B4-BE49-F238E27FC236}">
                <a16:creationId xmlns:a16="http://schemas.microsoft.com/office/drawing/2014/main" id="{F912C86C-3394-424C-BA3E-413ED8AEFB4D}"/>
              </a:ext>
            </a:extLst>
          </p:cNvPr>
          <p:cNvSpPr>
            <a:spLocks noGrp="1"/>
          </p:cNvSpPr>
          <p:nvPr/>
        </p:nvSpPr>
        <p:spPr>
          <a:xfrm>
            <a:off x="2690191" y="5569986"/>
            <a:ext cx="9144000" cy="9832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MX" sz="2000" b="1" dirty="0"/>
              <a:t>BENCHMARK RUM CATEGORY IN EUROPE</a:t>
            </a:r>
          </a:p>
          <a:p>
            <a:pPr algn="r"/>
            <a:r>
              <a:rPr lang="es-MX" sz="2000" b="1" dirty="0"/>
              <a:t> PRICE POSITIONING 2019</a:t>
            </a:r>
          </a:p>
        </p:txBody>
      </p:sp>
    </p:spTree>
    <p:extLst>
      <p:ext uri="{BB962C8B-B14F-4D97-AF65-F5344CB8AC3E}">
        <p14:creationId xmlns:p14="http://schemas.microsoft.com/office/powerpoint/2010/main" val="2226687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6F3A368-987B-4B01-A93E-A3F5C34661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133" y="5943600"/>
            <a:ext cx="1245867" cy="914400"/>
          </a:xfrm>
          <a:prstGeom prst="rect">
            <a:avLst/>
          </a:prstGeom>
        </p:spPr>
      </p:pic>
      <p:pic>
        <p:nvPicPr>
          <p:cNvPr id="4" name="Imagen 3" descr="Imagen que contiene alimentos, bebidas&#10;&#10;Descripción generada automáticamente">
            <a:extLst>
              <a:ext uri="{FF2B5EF4-FFF2-40B4-BE49-F238E27FC236}">
                <a16:creationId xmlns:a16="http://schemas.microsoft.com/office/drawing/2014/main" id="{CF56C89D-3CD8-477B-B60B-00E96A0AFC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8680"/>
            <a:ext cx="3413760" cy="512064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3302659" y="2388901"/>
            <a:ext cx="1886829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</a:t>
            </a:r>
            <a:r>
              <a:rPr lang="es-MX" sz="1200" b="1" dirty="0" err="1"/>
              <a:t>Botrán</a:t>
            </a:r>
            <a:r>
              <a:rPr lang="es-MX" sz="1200" b="1" dirty="0"/>
              <a:t> Reserva 15</a:t>
            </a:r>
            <a:endParaRPr lang="es-MX" sz="1200" dirty="0"/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 Guatemala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29,80 € </a:t>
            </a:r>
            <a:r>
              <a:rPr lang="es-MX" sz="1200" b="1" dirty="0" err="1"/>
              <a:t>Germany</a:t>
            </a:r>
            <a:endParaRPr lang="es-MX" sz="1200" b="1" dirty="0"/>
          </a:p>
          <a:p>
            <a:endParaRPr lang="es-MX" dirty="0"/>
          </a:p>
        </p:txBody>
      </p:sp>
      <p:sp>
        <p:nvSpPr>
          <p:cNvPr id="12" name="Rectángulo 11"/>
          <p:cNvSpPr/>
          <p:nvPr/>
        </p:nvSpPr>
        <p:spPr>
          <a:xfrm>
            <a:off x="4988841" y="2388901"/>
            <a:ext cx="3135629" cy="691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 err="1"/>
              <a:t>Botucal</a:t>
            </a:r>
            <a:r>
              <a:rPr lang="es-MX" sz="1200" b="1" dirty="0"/>
              <a:t> Reserva Exclusiva 70 </a:t>
            </a:r>
            <a:r>
              <a:rPr lang="es-MX" sz="1200" b="1" dirty="0" err="1"/>
              <a:t>cl</a:t>
            </a:r>
            <a:endParaRPr lang="es-MX" sz="1200" b="1" dirty="0"/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 Venezuela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29,90 € 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sp>
        <p:nvSpPr>
          <p:cNvPr id="13" name="Rectángulo 12"/>
          <p:cNvSpPr/>
          <p:nvPr/>
        </p:nvSpPr>
        <p:spPr>
          <a:xfrm>
            <a:off x="3103221" y="5599856"/>
            <a:ext cx="1950230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</a:t>
            </a:r>
            <a:r>
              <a:rPr lang="es-MX" sz="1200" b="1" dirty="0" err="1"/>
              <a:t>Havana</a:t>
            </a:r>
            <a:r>
              <a:rPr lang="es-MX" sz="1200" b="1" dirty="0"/>
              <a:t> Club añejo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especial 5 años 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Cuba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 37,10 € 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sp>
        <p:nvSpPr>
          <p:cNvPr id="15" name="Rectángulo 14"/>
          <p:cNvSpPr/>
          <p:nvPr/>
        </p:nvSpPr>
        <p:spPr>
          <a:xfrm>
            <a:off x="4988841" y="5632776"/>
            <a:ext cx="2202870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Flor de Caña clásico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5 años 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Nicaragua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 13.90 € 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sp>
        <p:nvSpPr>
          <p:cNvPr id="16" name="Rectángulo 15"/>
          <p:cNvSpPr/>
          <p:nvPr/>
        </p:nvSpPr>
        <p:spPr>
          <a:xfrm>
            <a:off x="6909936" y="5696650"/>
            <a:ext cx="2630704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Abuelo Añejo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</a:t>
            </a:r>
            <a:r>
              <a:rPr lang="es-MX" sz="1200" dirty="0" err="1"/>
              <a:t>Panama</a:t>
            </a:r>
            <a:r>
              <a:rPr lang="es-MX" sz="1200" dirty="0"/>
              <a:t>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  25,00 € </a:t>
            </a:r>
            <a:r>
              <a:rPr lang="es-MX" sz="1200" b="1" dirty="0" err="1"/>
              <a:t>Germany</a:t>
            </a:r>
            <a:endParaRPr lang="es-MX" sz="1200" b="1" dirty="0"/>
          </a:p>
          <a:p>
            <a:pPr algn="ctr">
              <a:lnSpc>
                <a:spcPct val="110000"/>
              </a:lnSpc>
            </a:pPr>
            <a:endParaRPr lang="es-MX" sz="1200" b="1" dirty="0"/>
          </a:p>
        </p:txBody>
      </p:sp>
      <p:pic>
        <p:nvPicPr>
          <p:cNvPr id="1028" name="Picture 4" descr="Flor de Cana 5 Jahre Black Label Rum aus Nicaragua im Rum Online Shop">
            <a:extLst>
              <a:ext uri="{FF2B5EF4-FFF2-40B4-BE49-F238E27FC236}">
                <a16:creationId xmlns:a16="http://schemas.microsoft.com/office/drawing/2014/main" id="{4EC71FDE-D59C-460C-AAE2-1951405C1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587" y="3433848"/>
            <a:ext cx="504825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avana Club Rum Anejo Especial 5 Jahre für einen perfekten Cuba Libre">
            <a:extLst>
              <a:ext uri="{FF2B5EF4-FFF2-40B4-BE49-F238E27FC236}">
                <a16:creationId xmlns:a16="http://schemas.microsoft.com/office/drawing/2014/main" id="{BF31485A-52CB-4009-BE88-20667C552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002" y="3492568"/>
            <a:ext cx="448288" cy="1882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9F903BCE-3878-4DBD-B2D3-6DDBD9031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491" y="128758"/>
            <a:ext cx="584688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ángulo 25">
            <a:extLst>
              <a:ext uri="{FF2B5EF4-FFF2-40B4-BE49-F238E27FC236}">
                <a16:creationId xmlns:a16="http://schemas.microsoft.com/office/drawing/2014/main" id="{25D9C3CC-28CA-4C1F-9608-D7DFED67707A}"/>
              </a:ext>
            </a:extLst>
          </p:cNvPr>
          <p:cNvSpPr/>
          <p:nvPr/>
        </p:nvSpPr>
        <p:spPr>
          <a:xfrm>
            <a:off x="7814920" y="2376701"/>
            <a:ext cx="1964726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Zacapa Centenario </a:t>
            </a:r>
            <a:r>
              <a:rPr lang="es-MX" sz="1200" b="1" dirty="0" err="1"/>
              <a:t>Ambar</a:t>
            </a:r>
            <a:endParaRPr lang="es-MX" sz="1200" b="1" dirty="0"/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Guatemala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41.80 € 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pic>
        <p:nvPicPr>
          <p:cNvPr id="1042" name="Picture 18">
            <a:extLst>
              <a:ext uri="{FF2B5EF4-FFF2-40B4-BE49-F238E27FC236}">
                <a16:creationId xmlns:a16="http://schemas.microsoft.com/office/drawing/2014/main" id="{6569A109-52B0-4BC1-A3C9-8E3C42875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2967" y="227267"/>
            <a:ext cx="1938140" cy="193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id="{5033B994-10FA-4AAC-A700-4CD528FFD410}"/>
              </a:ext>
            </a:extLst>
          </p:cNvPr>
          <p:cNvSpPr/>
          <p:nvPr/>
        </p:nvSpPr>
        <p:spPr>
          <a:xfrm>
            <a:off x="9874864" y="2380211"/>
            <a:ext cx="1964726" cy="691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</a:t>
            </a:r>
            <a:r>
              <a:rPr lang="es-MX" sz="1200" b="1" dirty="0" err="1"/>
              <a:t>Plantation</a:t>
            </a:r>
            <a:r>
              <a:rPr lang="es-MX" sz="1200" b="1" dirty="0"/>
              <a:t> Gran Añejo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Guatemala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32.00 € 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A0877272-5D26-44FA-AAAF-F3FAFCACEC0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70127" y="227267"/>
            <a:ext cx="658546" cy="2124340"/>
          </a:xfrm>
          <a:prstGeom prst="rect">
            <a:avLst/>
          </a:prstGeom>
        </p:spPr>
      </p:pic>
      <p:pic>
        <p:nvPicPr>
          <p:cNvPr id="1046" name="Picture 22">
            <a:extLst>
              <a:ext uri="{FF2B5EF4-FFF2-40B4-BE49-F238E27FC236}">
                <a16:creationId xmlns:a16="http://schemas.microsoft.com/office/drawing/2014/main" id="{7277E01B-6A30-4F60-9888-56EC49AC5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035" y="292006"/>
            <a:ext cx="1986452" cy="1986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>
            <a:extLst>
              <a:ext uri="{FF2B5EF4-FFF2-40B4-BE49-F238E27FC236}">
                <a16:creationId xmlns:a16="http://schemas.microsoft.com/office/drawing/2014/main" id="{EAEB6CA9-0559-4C7E-8B74-3F9498708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397" y="3474104"/>
            <a:ext cx="2082550" cy="208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CE9B373A-B7C5-43A9-B162-8A065EE7AB0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874864" y="3538839"/>
            <a:ext cx="661021" cy="1790265"/>
          </a:xfrm>
          <a:prstGeom prst="rect">
            <a:avLst/>
          </a:prstGeom>
        </p:spPr>
      </p:pic>
      <p:sp>
        <p:nvSpPr>
          <p:cNvPr id="35" name="Rectángulo 34">
            <a:extLst>
              <a:ext uri="{FF2B5EF4-FFF2-40B4-BE49-F238E27FC236}">
                <a16:creationId xmlns:a16="http://schemas.microsoft.com/office/drawing/2014/main" id="{8A4C0432-B336-47EE-943E-028434429EFF}"/>
              </a:ext>
            </a:extLst>
          </p:cNvPr>
          <p:cNvSpPr/>
          <p:nvPr/>
        </p:nvSpPr>
        <p:spPr>
          <a:xfrm>
            <a:off x="9114687" y="5635321"/>
            <a:ext cx="2454750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Viejo de Caldas 5 años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 Colombia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29,94 € ALE</a:t>
            </a:r>
          </a:p>
          <a:p>
            <a:pPr algn="ctr">
              <a:lnSpc>
                <a:spcPct val="110000"/>
              </a:lnSpc>
            </a:pPr>
            <a:endParaRPr lang="es-MX" sz="1200" dirty="0"/>
          </a:p>
        </p:txBody>
      </p:sp>
    </p:spTree>
    <p:extLst>
      <p:ext uri="{BB962C8B-B14F-4D97-AF65-F5344CB8AC3E}">
        <p14:creationId xmlns:p14="http://schemas.microsoft.com/office/powerpoint/2010/main" val="2903680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6F3A368-987B-4B01-A93E-A3F5C34661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133" y="5943600"/>
            <a:ext cx="1245867" cy="914400"/>
          </a:xfrm>
          <a:prstGeom prst="rect">
            <a:avLst/>
          </a:prstGeom>
        </p:spPr>
      </p:pic>
      <p:pic>
        <p:nvPicPr>
          <p:cNvPr id="6" name="Imagen 5" descr="Imagen que contiene alimentos, bebidas&#10;&#10;Descripción generada automáticamente">
            <a:extLst>
              <a:ext uri="{FF2B5EF4-FFF2-40B4-BE49-F238E27FC236}">
                <a16:creationId xmlns:a16="http://schemas.microsoft.com/office/drawing/2014/main" id="{3C26B710-FDA3-4567-B1C6-64C2524CEF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4888"/>
            <a:ext cx="3405809" cy="510871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160" y="341472"/>
            <a:ext cx="972727" cy="202578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839144" y="2563852"/>
            <a:ext cx="2095968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</a:t>
            </a:r>
            <a:r>
              <a:rPr lang="es-MX" sz="1200" b="1" dirty="0" err="1"/>
              <a:t>Botrán</a:t>
            </a:r>
            <a:r>
              <a:rPr lang="es-MX" sz="1200" b="1" dirty="0"/>
              <a:t> Solera 1893 18Yo 70 </a:t>
            </a:r>
            <a:r>
              <a:rPr lang="es-MX" sz="1200" b="1" dirty="0" err="1"/>
              <a:t>cl</a:t>
            </a:r>
            <a:endParaRPr lang="es-MX" sz="1200" dirty="0"/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 Guatemala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35,80 € 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sp>
        <p:nvSpPr>
          <p:cNvPr id="12" name="Rectángulo 11"/>
          <p:cNvSpPr/>
          <p:nvPr/>
        </p:nvSpPr>
        <p:spPr>
          <a:xfrm>
            <a:off x="4789899" y="2524334"/>
            <a:ext cx="2181216" cy="691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Don Papa 7 años 70 </a:t>
            </a:r>
            <a:r>
              <a:rPr lang="es-MX" sz="1200" b="1" dirty="0" err="1"/>
              <a:t>cl</a:t>
            </a:r>
            <a:endParaRPr lang="es-MX" sz="1200" dirty="0"/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 Filipinas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 33,90 € 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sp>
        <p:nvSpPr>
          <p:cNvPr id="15" name="Rectángulo 14"/>
          <p:cNvSpPr/>
          <p:nvPr/>
        </p:nvSpPr>
        <p:spPr>
          <a:xfrm>
            <a:off x="2313857" y="5608475"/>
            <a:ext cx="2621255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Flor de Caña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Gran Reserva 7 años 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Nicaragua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 18.90</a:t>
            </a:r>
            <a:r>
              <a:rPr lang="es-MX" sz="1200" dirty="0"/>
              <a:t> </a:t>
            </a:r>
            <a:r>
              <a:rPr lang="es-MX" sz="1200" b="1" dirty="0"/>
              <a:t> € 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sp>
        <p:nvSpPr>
          <p:cNvPr id="16" name="Rectángulo 15"/>
          <p:cNvSpPr/>
          <p:nvPr/>
        </p:nvSpPr>
        <p:spPr>
          <a:xfrm>
            <a:off x="4058536" y="5596166"/>
            <a:ext cx="2881143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</a:t>
            </a:r>
            <a:r>
              <a:rPr lang="es-MX" sz="1200" b="1" dirty="0" err="1"/>
              <a:t>Havana</a:t>
            </a:r>
            <a:r>
              <a:rPr lang="es-MX" sz="1200" b="1" dirty="0"/>
              <a:t> Club añejo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7 años 1l.  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Cuba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28.80  € 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353" y="3489650"/>
            <a:ext cx="941072" cy="1781912"/>
          </a:xfrm>
          <a:prstGeom prst="rect">
            <a:avLst/>
          </a:prstGeom>
        </p:spPr>
      </p:pic>
      <p:sp>
        <p:nvSpPr>
          <p:cNvPr id="18" name="Rectángulo 17"/>
          <p:cNvSpPr/>
          <p:nvPr/>
        </p:nvSpPr>
        <p:spPr>
          <a:xfrm>
            <a:off x="9152637" y="5457569"/>
            <a:ext cx="4212504" cy="691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</a:t>
            </a:r>
            <a:r>
              <a:rPr lang="es-MX" sz="1200" b="1" dirty="0" err="1"/>
              <a:t>Medellin</a:t>
            </a:r>
            <a:r>
              <a:rPr lang="es-MX" sz="1200" b="1" dirty="0"/>
              <a:t> 8 años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 </a:t>
            </a:r>
            <a:r>
              <a:rPr lang="es-MX" sz="1200" dirty="0" err="1"/>
              <a:t>Medellin</a:t>
            </a:r>
            <a:endParaRPr lang="es-MX" sz="1200" dirty="0"/>
          </a:p>
          <a:p>
            <a:pPr algn="ctr">
              <a:lnSpc>
                <a:spcPct val="110000"/>
              </a:lnSpc>
            </a:pPr>
            <a:r>
              <a:rPr lang="es-MX" sz="1200" b="1" dirty="0"/>
              <a:t>32,99 € ALE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37AF230-5C36-4EBE-8820-841513687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340" y="3552570"/>
            <a:ext cx="1904999" cy="190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otucal Reserva Exclusiva Rum 0,7 Liter - ehem. Diplomatico Reserva ">
            <a:extLst>
              <a:ext uri="{FF2B5EF4-FFF2-40B4-BE49-F238E27FC236}">
                <a16:creationId xmlns:a16="http://schemas.microsoft.com/office/drawing/2014/main" id="{85AABE87-7BE0-4F5D-B6D5-4F9B17C17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1564" y="390736"/>
            <a:ext cx="1457325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691CC4EA-721D-4423-B7CA-6DCECF106EF2}"/>
              </a:ext>
            </a:extLst>
          </p:cNvPr>
          <p:cNvSpPr/>
          <p:nvPr/>
        </p:nvSpPr>
        <p:spPr>
          <a:xfrm>
            <a:off x="9648610" y="2524334"/>
            <a:ext cx="1969822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</a:t>
            </a:r>
            <a:r>
              <a:rPr lang="es-MX" sz="1200" b="1" dirty="0" err="1"/>
              <a:t>Botucal</a:t>
            </a:r>
            <a:r>
              <a:rPr lang="es-MX" sz="1200" b="1" dirty="0"/>
              <a:t> Reserva 70 </a:t>
            </a:r>
            <a:r>
              <a:rPr lang="es-MX" sz="1200" b="1" dirty="0" err="1"/>
              <a:t>cl</a:t>
            </a:r>
            <a:endParaRPr lang="es-MX" sz="1200" dirty="0"/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 Venezuela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36.90 €  </a:t>
            </a:r>
            <a:r>
              <a:rPr lang="es-MX" sz="1200" b="1" dirty="0" err="1"/>
              <a:t>Germany</a:t>
            </a:r>
            <a:endParaRPr lang="es-MX" sz="1200" b="1" dirty="0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5683CD73-FB6F-43CD-BF84-EF0136232724}"/>
              </a:ext>
            </a:extLst>
          </p:cNvPr>
          <p:cNvSpPr/>
          <p:nvPr/>
        </p:nvSpPr>
        <p:spPr>
          <a:xfrm>
            <a:off x="5089262" y="5621796"/>
            <a:ext cx="4212504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Dictador Solera 12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 Colombia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31,50 € ALE</a:t>
            </a:r>
          </a:p>
          <a:p>
            <a:pPr algn="ctr">
              <a:lnSpc>
                <a:spcPct val="110000"/>
              </a:lnSpc>
            </a:pPr>
            <a:endParaRPr lang="es-MX" sz="1200" dirty="0"/>
          </a:p>
        </p:txBody>
      </p:sp>
      <p:pic>
        <p:nvPicPr>
          <p:cNvPr id="2056" name="Picture 8" descr="Flor de Cana Grand Reserve 7 Jahre">
            <a:extLst>
              <a:ext uri="{FF2B5EF4-FFF2-40B4-BE49-F238E27FC236}">
                <a16:creationId xmlns:a16="http://schemas.microsoft.com/office/drawing/2014/main" id="{653FEC63-EA16-4DEC-8674-91A92BCD2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446" y="3504945"/>
            <a:ext cx="5334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60BBCE77-E4A2-4C20-821B-3834F0E427BE}"/>
              </a:ext>
            </a:extLst>
          </p:cNvPr>
          <p:cNvSpPr/>
          <p:nvPr/>
        </p:nvSpPr>
        <p:spPr>
          <a:xfrm>
            <a:off x="7195514" y="2494000"/>
            <a:ext cx="1751425" cy="691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Abuelo 7 años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País de origen:  Panamá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35.00 € </a:t>
            </a:r>
            <a:r>
              <a:rPr lang="es-MX" sz="1200" b="1" dirty="0" err="1"/>
              <a:t>Germany</a:t>
            </a:r>
            <a:r>
              <a:rPr lang="es-MX" sz="1200" b="1" dirty="0"/>
              <a:t> </a:t>
            </a:r>
          </a:p>
        </p:txBody>
      </p:sp>
      <p:pic>
        <p:nvPicPr>
          <p:cNvPr id="26" name="Picture 2" descr="Ron Abuelo 7 Anos Premium Rum aus Panama mit 700 ml und 40 % Vol.">
            <a:extLst>
              <a:ext uri="{FF2B5EF4-FFF2-40B4-BE49-F238E27FC236}">
                <a16:creationId xmlns:a16="http://schemas.microsoft.com/office/drawing/2014/main" id="{53E4EA70-7F40-4CFA-8F9E-5B9BEB1F0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295" y="265150"/>
            <a:ext cx="645861" cy="208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ictador Solera Rum 12 Jahre in der 700 ml Flasche mit 40 % Vol. kaufen">
            <a:extLst>
              <a:ext uri="{FF2B5EF4-FFF2-40B4-BE49-F238E27FC236}">
                <a16:creationId xmlns:a16="http://schemas.microsoft.com/office/drawing/2014/main" id="{3DA4A261-BCD0-48B9-8415-5F3A6EB14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392" y="3459244"/>
            <a:ext cx="962025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AC1C163C-F2ED-4410-9A67-CBDCE7E1C29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208" y="3459244"/>
            <a:ext cx="2045951" cy="2045951"/>
          </a:xfrm>
          <a:prstGeom prst="rect">
            <a:avLst/>
          </a:prstGeom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88C196CE-60DE-4C97-842F-51E275A5B4B4}"/>
              </a:ext>
            </a:extLst>
          </p:cNvPr>
          <p:cNvSpPr/>
          <p:nvPr/>
        </p:nvSpPr>
        <p:spPr>
          <a:xfrm>
            <a:off x="8142208" y="5610080"/>
            <a:ext cx="1964726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MX" sz="1200" b="1" dirty="0"/>
              <a:t>Ron Zacapa Solera 23</a:t>
            </a:r>
          </a:p>
          <a:p>
            <a:pPr algn="ctr">
              <a:lnSpc>
                <a:spcPct val="110000"/>
              </a:lnSpc>
            </a:pPr>
            <a:r>
              <a:rPr lang="es-MX" sz="1200" dirty="0"/>
              <a:t>País de origen: Guatemala </a:t>
            </a:r>
          </a:p>
          <a:p>
            <a:pPr algn="ctr">
              <a:lnSpc>
                <a:spcPct val="110000"/>
              </a:lnSpc>
            </a:pPr>
            <a:r>
              <a:rPr lang="es-MX" sz="1200" b="1" dirty="0"/>
              <a:t>43,85 - 47,44€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5E1C506B-B1C1-4EBC-B92D-69AC4BF6429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05324" y="100604"/>
            <a:ext cx="763607" cy="246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414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234E767-6B81-492A-8F70-BACD54AE5B84}"/>
              </a:ext>
            </a:extLst>
          </p:cNvPr>
          <p:cNvSpPr/>
          <p:nvPr/>
        </p:nvSpPr>
        <p:spPr>
          <a:xfrm>
            <a:off x="808381" y="932479"/>
            <a:ext cx="976685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>
                <a:hlinkClick r:id="rId2"/>
              </a:rPr>
              <a:t>https://www.preis.info/shopping/products?search=havana-club-7</a:t>
            </a:r>
            <a:endParaRPr lang="es-MX" dirty="0"/>
          </a:p>
          <a:p>
            <a:endParaRPr lang="es-MX" dirty="0"/>
          </a:p>
          <a:p>
            <a:r>
              <a:rPr lang="es-MX" dirty="0">
                <a:hlinkClick r:id="rId3"/>
              </a:rPr>
              <a:t>https://www.spirituosen-superbillig.com/Rum.html#Start</a:t>
            </a:r>
            <a:endParaRPr lang="es-MX" dirty="0"/>
          </a:p>
          <a:p>
            <a:endParaRPr lang="es-MX" dirty="0"/>
          </a:p>
          <a:p>
            <a:r>
              <a:rPr lang="es-MX" dirty="0">
                <a:hlinkClick r:id="rId4"/>
              </a:rPr>
              <a:t>https://www.spirituosen-superbillig.com/Dictador-Solera-Rum-12-Jahre-07l-40-im-Geschenkset.html</a:t>
            </a:r>
            <a:endParaRPr lang="es-MX" dirty="0"/>
          </a:p>
          <a:p>
            <a:endParaRPr lang="es-MX" dirty="0"/>
          </a:p>
          <a:p>
            <a:r>
              <a:rPr lang="es-MX" dirty="0">
                <a:hlinkClick r:id="rId5"/>
              </a:rPr>
              <a:t>https://www.spirituosen-superbillig.com/Rum.html#Seite-18</a:t>
            </a:r>
            <a:endParaRPr lang="es-MX" dirty="0"/>
          </a:p>
          <a:p>
            <a:endParaRPr lang="es-MX" dirty="0"/>
          </a:p>
          <a:p>
            <a:r>
              <a:rPr lang="es-MX" dirty="0">
                <a:hlinkClick r:id="rId6"/>
              </a:rPr>
              <a:t>https://www.vinoscout.de/spirituosen/rum/4666/ron-botran-solera-1893-18yo-40-vol.?utm_source=guenstiger&amp;utm_medium=marketplace&amp;utm_campaign=guenstiger</a:t>
            </a:r>
            <a:endParaRPr lang="es-MX" dirty="0"/>
          </a:p>
          <a:p>
            <a:endParaRPr lang="es-MX" dirty="0"/>
          </a:p>
          <a:p>
            <a:r>
              <a:rPr lang="es-MX" dirty="0">
                <a:hlinkClick r:id="rId7"/>
              </a:rPr>
              <a:t>https://www.rumcompany.de/Ron-Abuelo-Anejo?psm=metashopper</a:t>
            </a:r>
            <a:endParaRPr lang="es-MX" dirty="0"/>
          </a:p>
          <a:p>
            <a:endParaRPr lang="es-MX" dirty="0"/>
          </a:p>
          <a:p>
            <a:r>
              <a:rPr lang="es-MX" dirty="0">
                <a:hlinkClick r:id="rId8"/>
              </a:rPr>
              <a:t>https://www.preis.info/shopping/products?search=ron-5-a%C3%B1os</a:t>
            </a:r>
            <a:endParaRPr lang="es-MX" dirty="0"/>
          </a:p>
          <a:p>
            <a:endParaRPr lang="es-MX" dirty="0"/>
          </a:p>
          <a:p>
            <a:endParaRPr lang="es-MX" dirty="0"/>
          </a:p>
          <a:p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4599017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353</Words>
  <Application>Microsoft Office PowerPoint</Application>
  <PresentationFormat>Panorámica</PresentationFormat>
  <Paragraphs>72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David Fernando Guzmán del Valle</dc:creator>
  <cp:lastModifiedBy>David Fernando Guzmán del Valle</cp:lastModifiedBy>
  <cp:revision>16</cp:revision>
  <dcterms:created xsi:type="dcterms:W3CDTF">2019-10-15T19:34:51Z</dcterms:created>
  <dcterms:modified xsi:type="dcterms:W3CDTF">2019-10-24T21:12:06Z</dcterms:modified>
</cp:coreProperties>
</file>