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9" r:id="rId4"/>
    <p:sldId id="260" r:id="rId5"/>
    <p:sldId id="257" r:id="rId6"/>
    <p:sldId id="258" r:id="rId7"/>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AC1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9EB966-15CE-4F94-8954-DAF860B6CBE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a:extLst>
              <a:ext uri="{FF2B5EF4-FFF2-40B4-BE49-F238E27FC236}">
                <a16:creationId xmlns:a16="http://schemas.microsoft.com/office/drawing/2014/main" id="{0BBD432E-2553-4862-B95E-FCF74D422B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MX"/>
          </a:p>
        </p:txBody>
      </p:sp>
      <p:sp>
        <p:nvSpPr>
          <p:cNvPr id="4" name="Marcador de fecha 3">
            <a:extLst>
              <a:ext uri="{FF2B5EF4-FFF2-40B4-BE49-F238E27FC236}">
                <a16:creationId xmlns:a16="http://schemas.microsoft.com/office/drawing/2014/main" id="{BF51D6BB-60BA-40EF-AAF9-037A92EF4502}"/>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5" name="Marcador de pie de página 4">
            <a:extLst>
              <a:ext uri="{FF2B5EF4-FFF2-40B4-BE49-F238E27FC236}">
                <a16:creationId xmlns:a16="http://schemas.microsoft.com/office/drawing/2014/main" id="{124F4E71-4AC7-4280-976B-28E247BA4898}"/>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242E145D-9AE1-43F4-BFD8-3DB2B3ABFADB}"/>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2890869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1F0A44-E52D-4ECB-9E77-EC0078906438}"/>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1E155613-32D4-43E0-A7B9-5E0E69C0D3FD}"/>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E9C74152-4F15-4A50-86AB-A691F08A95C7}"/>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5" name="Marcador de pie de página 4">
            <a:extLst>
              <a:ext uri="{FF2B5EF4-FFF2-40B4-BE49-F238E27FC236}">
                <a16:creationId xmlns:a16="http://schemas.microsoft.com/office/drawing/2014/main" id="{608D949C-8BA1-4310-8B86-D29824290014}"/>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1DE81152-0209-4EA2-AF94-570501514160}"/>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3524906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3BF69F-327C-4E10-9A37-A2CF6FAC42A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06B72F97-B306-4F2B-99DD-D0FAC7D2B9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C3B75D39-1E31-44D4-BE0E-52D662923B4C}"/>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5" name="Marcador de pie de página 4">
            <a:extLst>
              <a:ext uri="{FF2B5EF4-FFF2-40B4-BE49-F238E27FC236}">
                <a16:creationId xmlns:a16="http://schemas.microsoft.com/office/drawing/2014/main" id="{05D21D49-2D0A-4F3E-AA5C-E43A0C61F4B9}"/>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DD583E03-376C-4867-8424-A3EA8103BCD4}"/>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1798395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565A32-2E29-4846-A52D-5691628453AF}"/>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88BE3213-81B7-4EB0-917B-3AB7BCFD2063}"/>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a:extLst>
              <a:ext uri="{FF2B5EF4-FFF2-40B4-BE49-F238E27FC236}">
                <a16:creationId xmlns:a16="http://schemas.microsoft.com/office/drawing/2014/main" id="{6CE2BC45-22B9-48CF-B49A-9F8A31EC04AD}"/>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a:extLst>
              <a:ext uri="{FF2B5EF4-FFF2-40B4-BE49-F238E27FC236}">
                <a16:creationId xmlns:a16="http://schemas.microsoft.com/office/drawing/2014/main" id="{14EB62FC-3533-41AF-96F7-4E39C6A1D5FD}"/>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6" name="Marcador de pie de página 5">
            <a:extLst>
              <a:ext uri="{FF2B5EF4-FFF2-40B4-BE49-F238E27FC236}">
                <a16:creationId xmlns:a16="http://schemas.microsoft.com/office/drawing/2014/main" id="{51516E0D-FF2C-495E-9C42-8CF364B40B60}"/>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E1A2E3C7-E8D0-4874-A5E1-4C5C79D7E25F}"/>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437762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DD1FCF-44C2-44E9-BD4D-7E603A773611}"/>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F2406EA8-3C65-4086-BAB7-E6F34EC869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0EA72722-9F1E-4610-8731-5ADF241C9BEA}"/>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a:extLst>
              <a:ext uri="{FF2B5EF4-FFF2-40B4-BE49-F238E27FC236}">
                <a16:creationId xmlns:a16="http://schemas.microsoft.com/office/drawing/2014/main" id="{03C01CDD-5EEC-44B4-B679-9C8A54C67A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FB01D9BF-43CB-4AB0-93A2-089D640DC4D6}"/>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a:extLst>
              <a:ext uri="{FF2B5EF4-FFF2-40B4-BE49-F238E27FC236}">
                <a16:creationId xmlns:a16="http://schemas.microsoft.com/office/drawing/2014/main" id="{F5FAEF61-E541-44F0-B6E4-3492725B43F5}"/>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8" name="Marcador de pie de página 7">
            <a:extLst>
              <a:ext uri="{FF2B5EF4-FFF2-40B4-BE49-F238E27FC236}">
                <a16:creationId xmlns:a16="http://schemas.microsoft.com/office/drawing/2014/main" id="{42FFF92A-DD46-42B0-90F9-FFA5A568CE7E}"/>
              </a:ext>
            </a:extLst>
          </p:cNvPr>
          <p:cNvSpPr>
            <a:spLocks noGrp="1"/>
          </p:cNvSpPr>
          <p:nvPr>
            <p:ph type="ftr" sz="quarter" idx="11"/>
          </p:nvPr>
        </p:nvSpPr>
        <p:spPr/>
        <p:txBody>
          <a:bodyPr/>
          <a:lstStyle/>
          <a:p>
            <a:endParaRPr lang="es-MX"/>
          </a:p>
        </p:txBody>
      </p:sp>
      <p:sp>
        <p:nvSpPr>
          <p:cNvPr id="9" name="Marcador de número de diapositiva 8">
            <a:extLst>
              <a:ext uri="{FF2B5EF4-FFF2-40B4-BE49-F238E27FC236}">
                <a16:creationId xmlns:a16="http://schemas.microsoft.com/office/drawing/2014/main" id="{4A19484A-0F11-4952-83B8-CD7806C009D7}"/>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3659087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2AB48E-69C4-4B5B-9BF2-F201E4BE1A14}"/>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fecha 2">
            <a:extLst>
              <a:ext uri="{FF2B5EF4-FFF2-40B4-BE49-F238E27FC236}">
                <a16:creationId xmlns:a16="http://schemas.microsoft.com/office/drawing/2014/main" id="{4DCF55FB-DD00-435D-81A0-E56DC570F9E3}"/>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4" name="Marcador de pie de página 3">
            <a:extLst>
              <a:ext uri="{FF2B5EF4-FFF2-40B4-BE49-F238E27FC236}">
                <a16:creationId xmlns:a16="http://schemas.microsoft.com/office/drawing/2014/main" id="{C4A0C5EA-12E3-496C-908D-4BDE8A3E0270}"/>
              </a:ext>
            </a:extLst>
          </p:cNvPr>
          <p:cNvSpPr>
            <a:spLocks noGrp="1"/>
          </p:cNvSpPr>
          <p:nvPr>
            <p:ph type="ftr" sz="quarter" idx="11"/>
          </p:nvPr>
        </p:nvSpPr>
        <p:spPr/>
        <p:txBody>
          <a:bodyPr/>
          <a:lstStyle/>
          <a:p>
            <a:endParaRPr lang="es-MX"/>
          </a:p>
        </p:txBody>
      </p:sp>
      <p:sp>
        <p:nvSpPr>
          <p:cNvPr id="5" name="Marcador de número de diapositiva 4">
            <a:extLst>
              <a:ext uri="{FF2B5EF4-FFF2-40B4-BE49-F238E27FC236}">
                <a16:creationId xmlns:a16="http://schemas.microsoft.com/office/drawing/2014/main" id="{C678BBE5-FB50-4E6E-A94B-BB6967616F08}"/>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4096172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95E6D3B-106B-4C23-99ED-9B4396D30948}"/>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3" name="Marcador de pie de página 2">
            <a:extLst>
              <a:ext uri="{FF2B5EF4-FFF2-40B4-BE49-F238E27FC236}">
                <a16:creationId xmlns:a16="http://schemas.microsoft.com/office/drawing/2014/main" id="{0A0865AF-D516-43A0-A101-22194E996E10}"/>
              </a:ext>
            </a:extLst>
          </p:cNvPr>
          <p:cNvSpPr>
            <a:spLocks noGrp="1"/>
          </p:cNvSpPr>
          <p:nvPr>
            <p:ph type="ftr" sz="quarter" idx="11"/>
          </p:nvPr>
        </p:nvSpPr>
        <p:spPr/>
        <p:txBody>
          <a:bodyPr/>
          <a:lstStyle/>
          <a:p>
            <a:endParaRPr lang="es-MX"/>
          </a:p>
        </p:txBody>
      </p:sp>
      <p:sp>
        <p:nvSpPr>
          <p:cNvPr id="4" name="Marcador de número de diapositiva 3">
            <a:extLst>
              <a:ext uri="{FF2B5EF4-FFF2-40B4-BE49-F238E27FC236}">
                <a16:creationId xmlns:a16="http://schemas.microsoft.com/office/drawing/2014/main" id="{37D97882-F6FE-42F5-A53E-AA8258D35BF8}"/>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3633107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DB8A7A-27D5-4A6D-8BE5-D52BF849034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00956D77-6B62-4075-8CE8-63EEDA4F5D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a:extLst>
              <a:ext uri="{FF2B5EF4-FFF2-40B4-BE49-F238E27FC236}">
                <a16:creationId xmlns:a16="http://schemas.microsoft.com/office/drawing/2014/main" id="{A56048AE-EEFE-4D69-861F-DA86664957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5047208C-2093-47D1-9E19-7121BFEA5689}"/>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6" name="Marcador de pie de página 5">
            <a:extLst>
              <a:ext uri="{FF2B5EF4-FFF2-40B4-BE49-F238E27FC236}">
                <a16:creationId xmlns:a16="http://schemas.microsoft.com/office/drawing/2014/main" id="{80652911-B08E-4CD1-A66D-FFC94F71BA97}"/>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9DD95A11-2C9A-420A-B1A8-1B7844B7ACAF}"/>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3118943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A55523-C9A5-419E-99D0-9A907A9ED45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a:extLst>
              <a:ext uri="{FF2B5EF4-FFF2-40B4-BE49-F238E27FC236}">
                <a16:creationId xmlns:a16="http://schemas.microsoft.com/office/drawing/2014/main" id="{A4CD40F8-2612-477F-99CC-12AF80F308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a:extLst>
              <a:ext uri="{FF2B5EF4-FFF2-40B4-BE49-F238E27FC236}">
                <a16:creationId xmlns:a16="http://schemas.microsoft.com/office/drawing/2014/main" id="{CA1ABE38-113B-472D-8610-2827221E45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24EFAD97-8311-449F-B41F-6B84E23FC728}"/>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6" name="Marcador de pie de página 5">
            <a:extLst>
              <a:ext uri="{FF2B5EF4-FFF2-40B4-BE49-F238E27FC236}">
                <a16:creationId xmlns:a16="http://schemas.microsoft.com/office/drawing/2014/main" id="{620CAAF8-72D5-4F52-AFB2-01891F33AB63}"/>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779D07EC-2454-4EE7-9A02-E28B1E19A848}"/>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2590046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5668C0-0386-4ACA-910C-8A00F5149D60}"/>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2769FC05-55AB-4CF7-9B07-AB48DD8887FE}"/>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D1E5DD44-424F-417A-A700-60C656627F56}"/>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5" name="Marcador de pie de página 4">
            <a:extLst>
              <a:ext uri="{FF2B5EF4-FFF2-40B4-BE49-F238E27FC236}">
                <a16:creationId xmlns:a16="http://schemas.microsoft.com/office/drawing/2014/main" id="{6101B5C3-CD81-4522-9328-1CA0ADF5C6FF}"/>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3F336453-2E05-4C66-B459-B3C87ED4F2E0}"/>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3248914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ABCAF36-16C2-4B9A-BE61-4844E94734BD}"/>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82EF12FB-5D7B-4F62-88B8-427737FFBE27}"/>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2D14FF61-F4CE-4209-94B5-E083F9555A90}"/>
              </a:ext>
            </a:extLst>
          </p:cNvPr>
          <p:cNvSpPr>
            <a:spLocks noGrp="1"/>
          </p:cNvSpPr>
          <p:nvPr>
            <p:ph type="dt" sz="half" idx="10"/>
          </p:nvPr>
        </p:nvSpPr>
        <p:spPr/>
        <p:txBody>
          <a:bodyPr/>
          <a:lstStyle/>
          <a:p>
            <a:fld id="{DC42A0B8-A992-48A9-9F44-2712C5B9B2EF}" type="datetimeFigureOut">
              <a:rPr lang="es-MX" smtClean="0"/>
              <a:t>22/11/2018</a:t>
            </a:fld>
            <a:endParaRPr lang="es-MX"/>
          </a:p>
        </p:txBody>
      </p:sp>
      <p:sp>
        <p:nvSpPr>
          <p:cNvPr id="5" name="Marcador de pie de página 4">
            <a:extLst>
              <a:ext uri="{FF2B5EF4-FFF2-40B4-BE49-F238E27FC236}">
                <a16:creationId xmlns:a16="http://schemas.microsoft.com/office/drawing/2014/main" id="{30A18E86-82C4-4C8A-B6FC-49275A719DF7}"/>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2ADDAF0F-C4E7-4A73-8818-1D2CBB506750}"/>
              </a:ext>
            </a:extLst>
          </p:cNvPr>
          <p:cNvSpPr>
            <a:spLocks noGrp="1"/>
          </p:cNvSpPr>
          <p:nvPr>
            <p:ph type="sldNum" sz="quarter" idx="12"/>
          </p:nvPr>
        </p:nvSpPr>
        <p:spPr/>
        <p:txBody>
          <a:bodyPr/>
          <a:lstStyle/>
          <a:p>
            <a:fld id="{A0A047A8-AA54-481B-9938-35029D044151}" type="slidenum">
              <a:rPr lang="es-MX" smtClean="0"/>
              <a:t>‹Nº›</a:t>
            </a:fld>
            <a:endParaRPr lang="es-MX"/>
          </a:p>
        </p:txBody>
      </p:sp>
    </p:spTree>
    <p:extLst>
      <p:ext uri="{BB962C8B-B14F-4D97-AF65-F5344CB8AC3E}">
        <p14:creationId xmlns:p14="http://schemas.microsoft.com/office/powerpoint/2010/main" val="2931438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55F5563-1BBD-463A-8572-EE0C423F1C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1F73FD9E-A0FA-455B-A066-7BC3CDD721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4CB39825-B28E-441D-B8FF-31238F54E7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42A0B8-A992-48A9-9F44-2712C5B9B2EF}" type="datetimeFigureOut">
              <a:rPr lang="es-MX" smtClean="0"/>
              <a:t>22/11/2018</a:t>
            </a:fld>
            <a:endParaRPr lang="es-MX"/>
          </a:p>
        </p:txBody>
      </p:sp>
      <p:sp>
        <p:nvSpPr>
          <p:cNvPr id="5" name="Marcador de pie de página 4">
            <a:extLst>
              <a:ext uri="{FF2B5EF4-FFF2-40B4-BE49-F238E27FC236}">
                <a16:creationId xmlns:a16="http://schemas.microsoft.com/office/drawing/2014/main" id="{CDCA7F79-C53C-4EE2-8FC0-1B0D1488DD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a:extLst>
              <a:ext uri="{FF2B5EF4-FFF2-40B4-BE49-F238E27FC236}">
                <a16:creationId xmlns:a16="http://schemas.microsoft.com/office/drawing/2014/main" id="{6C8C4D42-9E5D-4B2E-ABE4-B8C8EC9AB5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A047A8-AA54-481B-9938-35029D044151}" type="slidenum">
              <a:rPr lang="es-MX" smtClean="0"/>
              <a:t>‹Nº›</a:t>
            </a:fld>
            <a:endParaRPr lang="es-MX"/>
          </a:p>
        </p:txBody>
      </p:sp>
    </p:spTree>
    <p:extLst>
      <p:ext uri="{BB962C8B-B14F-4D97-AF65-F5344CB8AC3E}">
        <p14:creationId xmlns:p14="http://schemas.microsoft.com/office/powerpoint/2010/main" val="800362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png"/><Relationship Id="rId7" Type="http://schemas.openxmlformats.org/officeDocument/2006/relationships/image" Target="../media/image15.jpeg"/><Relationship Id="rId12" Type="http://schemas.openxmlformats.org/officeDocument/2006/relationships/image" Target="../media/image1.jp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s>
</file>

<file path=ppt/slides/_rels/slide6.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1.jpg"/><Relationship Id="rId3" Type="http://schemas.openxmlformats.org/officeDocument/2006/relationships/image" Target="../media/image13.jpeg"/><Relationship Id="rId7" Type="http://schemas.openxmlformats.org/officeDocument/2006/relationships/image" Target="../media/image12.jpeg"/><Relationship Id="rId12" Type="http://schemas.openxmlformats.org/officeDocument/2006/relationships/image" Target="../media/image21.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6.jpeg"/><Relationship Id="rId11" Type="http://schemas.openxmlformats.org/officeDocument/2006/relationships/image" Target="../media/image2.jpg"/><Relationship Id="rId5" Type="http://schemas.openxmlformats.org/officeDocument/2006/relationships/image" Target="../media/image11.png"/><Relationship Id="rId10" Type="http://schemas.openxmlformats.org/officeDocument/2006/relationships/image" Target="../media/image20.jpeg"/><Relationship Id="rId4" Type="http://schemas.openxmlformats.org/officeDocument/2006/relationships/image" Target="../media/image10.jpeg"/><Relationship Id="rId9" Type="http://schemas.openxmlformats.org/officeDocument/2006/relationships/image" Target="../media/image18.jpeg"/><Relationship Id="rId1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D6CF29CD-38B8-4924-BA11-6D6051748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42816"/>
            <a:ext cx="12192000" cy="26151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5AA576A5-C42B-4204-9AB1-2A6225B9573D}"/>
              </a:ext>
            </a:extLst>
          </p:cNvPr>
          <p:cNvSpPr>
            <a:spLocks noGrp="1"/>
          </p:cNvSpPr>
          <p:nvPr>
            <p:ph type="ctrTitle"/>
          </p:nvPr>
        </p:nvSpPr>
        <p:spPr>
          <a:xfrm>
            <a:off x="707011" y="4502330"/>
            <a:ext cx="10765410" cy="1207269"/>
          </a:xfrm>
        </p:spPr>
        <p:txBody>
          <a:bodyPr>
            <a:normAutofit/>
          </a:bodyPr>
          <a:lstStyle/>
          <a:p>
            <a:r>
              <a:rPr lang="es-MX">
                <a:solidFill>
                  <a:schemeClr val="bg1"/>
                </a:solidFill>
              </a:rPr>
              <a:t>PRICE POSITIONIG USA 2019</a:t>
            </a:r>
          </a:p>
        </p:txBody>
      </p:sp>
      <p:sp>
        <p:nvSpPr>
          <p:cNvPr id="3" name="Subtítulo 2">
            <a:extLst>
              <a:ext uri="{FF2B5EF4-FFF2-40B4-BE49-F238E27FC236}">
                <a16:creationId xmlns:a16="http://schemas.microsoft.com/office/drawing/2014/main" id="{B92C9C92-0DD5-46BB-A1C8-E99D5C3224BA}"/>
              </a:ext>
            </a:extLst>
          </p:cNvPr>
          <p:cNvSpPr>
            <a:spLocks noGrp="1"/>
          </p:cNvSpPr>
          <p:nvPr>
            <p:ph type="subTitle" idx="1"/>
          </p:nvPr>
        </p:nvSpPr>
        <p:spPr>
          <a:xfrm>
            <a:off x="1376313" y="5665510"/>
            <a:ext cx="9426806" cy="719122"/>
          </a:xfrm>
        </p:spPr>
        <p:txBody>
          <a:bodyPr>
            <a:normAutofit/>
          </a:bodyPr>
          <a:lstStyle/>
          <a:p>
            <a:r>
              <a:rPr lang="es-MX" dirty="0">
                <a:solidFill>
                  <a:schemeClr val="bg2"/>
                </a:solidFill>
              </a:rPr>
              <a:t>RIVES 1880 LONDON DRY GIN &amp; PINK GIN</a:t>
            </a:r>
          </a:p>
        </p:txBody>
      </p:sp>
      <p:pic>
        <p:nvPicPr>
          <p:cNvPr id="6" name="Imagen 5" descr="Imagen que contiene imágenes prediseñadas&#10;&#10;Descripción generada automáticamente">
            <a:extLst>
              <a:ext uri="{FF2B5EF4-FFF2-40B4-BE49-F238E27FC236}">
                <a16:creationId xmlns:a16="http://schemas.microsoft.com/office/drawing/2014/main" id="{B15593D9-89B3-4874-88A5-B498A2510A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734" y="1485999"/>
            <a:ext cx="5458816" cy="1269174"/>
          </a:xfrm>
          <a:prstGeom prst="rect">
            <a:avLst/>
          </a:prstGeom>
        </p:spPr>
      </p:pic>
      <p:cxnSp>
        <p:nvCxnSpPr>
          <p:cNvPr id="26" name="Straight Connector 25">
            <a:extLst>
              <a:ext uri="{FF2B5EF4-FFF2-40B4-BE49-F238E27FC236}">
                <a16:creationId xmlns:a16="http://schemas.microsoft.com/office/drawing/2014/main" id="{3D83F26F-C55B-4A92-9AFF-4894D14E27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060136"/>
            <a:ext cx="0" cy="21209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5" name="Imagen 4" descr="Imagen que contiene señal&#10;&#10;Descripción generada automáticamente">
            <a:extLst>
              <a:ext uri="{FF2B5EF4-FFF2-40B4-BE49-F238E27FC236}">
                <a16:creationId xmlns:a16="http://schemas.microsoft.com/office/drawing/2014/main" id="{B84F92F5-E4E6-468B-9084-1CC3703D3843}"/>
              </a:ext>
            </a:extLst>
          </p:cNvPr>
          <p:cNvPicPr>
            <a:picLocks noChangeAspect="1"/>
          </p:cNvPicPr>
          <p:nvPr/>
        </p:nvPicPr>
        <p:blipFill rotWithShape="1">
          <a:blip r:embed="rId3">
            <a:extLst>
              <a:ext uri="{28A0092B-C50C-407E-A947-70E740481C1C}">
                <a14:useLocalDpi xmlns:a14="http://schemas.microsoft.com/office/drawing/2010/main" val="0"/>
              </a:ext>
            </a:extLst>
          </a:blip>
          <a:srcRect t="4484" r="1" b="4432"/>
          <a:stretch/>
        </p:blipFill>
        <p:spPr>
          <a:xfrm>
            <a:off x="6411450" y="857816"/>
            <a:ext cx="5458813" cy="2525539"/>
          </a:xfrm>
          <a:prstGeom prst="rect">
            <a:avLst/>
          </a:prstGeom>
        </p:spPr>
      </p:pic>
    </p:spTree>
    <p:extLst>
      <p:ext uri="{BB962C8B-B14F-4D97-AF65-F5344CB8AC3E}">
        <p14:creationId xmlns:p14="http://schemas.microsoft.com/office/powerpoint/2010/main" val="1267552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5D858515-3516-48CE-A70C-632AF1D27698}"/>
              </a:ext>
            </a:extLst>
          </p:cNvPr>
          <p:cNvSpPr/>
          <p:nvPr/>
        </p:nvSpPr>
        <p:spPr>
          <a:xfrm>
            <a:off x="881270" y="757322"/>
            <a:ext cx="10429460" cy="3693319"/>
          </a:xfrm>
          <a:prstGeom prst="rect">
            <a:avLst/>
          </a:prstGeom>
        </p:spPr>
        <p:txBody>
          <a:bodyPr wrap="square">
            <a:spAutoFit/>
          </a:bodyPr>
          <a:lstStyle/>
          <a:p>
            <a:r>
              <a:rPr lang="en-US" dirty="0"/>
              <a:t>In 1880 Rives was founded by Mr. Augusto </a:t>
            </a:r>
            <a:r>
              <a:rPr lang="en-US" dirty="0" err="1"/>
              <a:t>Haupold</a:t>
            </a:r>
            <a:r>
              <a:rPr lang="en-US" dirty="0"/>
              <a:t>. Initially the company focused on the manufacture and sale of wine and brandy. </a:t>
            </a:r>
          </a:p>
          <a:p>
            <a:endParaRPr lang="en-US" dirty="0"/>
          </a:p>
          <a:p>
            <a:r>
              <a:rPr lang="en-US" dirty="0"/>
              <a:t>In 1965, Rives underwent a major reorganization where the grandson of the founder, Augusto Romero </a:t>
            </a:r>
            <a:r>
              <a:rPr lang="en-US" dirty="0" err="1"/>
              <a:t>Haupold</a:t>
            </a:r>
            <a:r>
              <a:rPr lang="en-US" dirty="0"/>
              <a:t>, introduced a full board structure and brought in directors who would help him achieve a new vision of a new dynamic Rives Pitman S.A. New marketing, promotion and distribution techniques modeled on companies from Northern Europe and USA, which had pioneered successful strategies, were implemented.</a:t>
            </a:r>
          </a:p>
          <a:p>
            <a:endParaRPr lang="en-US" dirty="0"/>
          </a:p>
          <a:p>
            <a:r>
              <a:rPr lang="en-US" dirty="0"/>
              <a:t>From that point on, the company has had tremendous increase of efficiency and sales, while keeping true to the traditions of distilling a quality product that Rives has done throughout it’s history of a one hundred and twenty years. The rigorous high standard controls that Rives has maintained throughout the years allow the company to export their quality results to other global markets where people of the world can taste the delicious nature of a true Spanish made product.</a:t>
            </a:r>
            <a:endParaRPr lang="es-MX" dirty="0"/>
          </a:p>
        </p:txBody>
      </p:sp>
      <p:pic>
        <p:nvPicPr>
          <p:cNvPr id="3" name="Imagen 2">
            <a:extLst>
              <a:ext uri="{FF2B5EF4-FFF2-40B4-BE49-F238E27FC236}">
                <a16:creationId xmlns:a16="http://schemas.microsoft.com/office/drawing/2014/main" id="{0CB0A871-D3AF-4D4E-B0C3-CB2E8482119A}"/>
              </a:ext>
            </a:extLst>
          </p:cNvPr>
          <p:cNvPicPr>
            <a:picLocks noChangeAspect="1"/>
          </p:cNvPicPr>
          <p:nvPr/>
        </p:nvPicPr>
        <p:blipFill rotWithShape="1">
          <a:blip r:embed="rId2"/>
          <a:srcRect l="15761" t="30522" r="17608" b="40865"/>
          <a:stretch/>
        </p:blipFill>
        <p:spPr>
          <a:xfrm>
            <a:off x="881270" y="4572001"/>
            <a:ext cx="8123584" cy="1961322"/>
          </a:xfrm>
          <a:prstGeom prst="rect">
            <a:avLst/>
          </a:prstGeom>
        </p:spPr>
      </p:pic>
      <p:pic>
        <p:nvPicPr>
          <p:cNvPr id="4" name="Imagen 3">
            <a:extLst>
              <a:ext uri="{FF2B5EF4-FFF2-40B4-BE49-F238E27FC236}">
                <a16:creationId xmlns:a16="http://schemas.microsoft.com/office/drawing/2014/main" id="{7BBA7CA2-660B-4567-B641-99EE06C797C1}"/>
              </a:ext>
            </a:extLst>
          </p:cNvPr>
          <p:cNvPicPr>
            <a:picLocks noChangeAspect="1"/>
          </p:cNvPicPr>
          <p:nvPr/>
        </p:nvPicPr>
        <p:blipFill rotWithShape="1">
          <a:blip r:embed="rId3"/>
          <a:srcRect l="57065" t="9256" r="14457" b="30811"/>
          <a:stretch/>
        </p:blipFill>
        <p:spPr>
          <a:xfrm>
            <a:off x="9394679" y="4572001"/>
            <a:ext cx="1657634" cy="1961322"/>
          </a:xfrm>
          <a:prstGeom prst="rect">
            <a:avLst/>
          </a:prstGeom>
        </p:spPr>
      </p:pic>
      <p:sp>
        <p:nvSpPr>
          <p:cNvPr id="5" name="Título 1">
            <a:extLst>
              <a:ext uri="{FF2B5EF4-FFF2-40B4-BE49-F238E27FC236}">
                <a16:creationId xmlns:a16="http://schemas.microsoft.com/office/drawing/2014/main" id="{6FAAACCB-E7FA-4253-8864-EF0DF6A14C4A}"/>
              </a:ext>
            </a:extLst>
          </p:cNvPr>
          <p:cNvSpPr txBox="1">
            <a:spLocks/>
          </p:cNvSpPr>
          <p:nvPr/>
        </p:nvSpPr>
        <p:spPr>
          <a:xfrm>
            <a:off x="3718968" y="90350"/>
            <a:ext cx="4754064" cy="545612"/>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MX" sz="2800" b="1" dirty="0">
                <a:solidFill>
                  <a:srgbClr val="E7AC17"/>
                </a:solidFill>
              </a:rPr>
              <a:t>RIVES HISTORY</a:t>
            </a:r>
          </a:p>
        </p:txBody>
      </p:sp>
    </p:spTree>
    <p:extLst>
      <p:ext uri="{BB962C8B-B14F-4D97-AF65-F5344CB8AC3E}">
        <p14:creationId xmlns:p14="http://schemas.microsoft.com/office/powerpoint/2010/main" val="1961111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ángulo 8">
            <a:extLst>
              <a:ext uri="{FF2B5EF4-FFF2-40B4-BE49-F238E27FC236}">
                <a16:creationId xmlns:a16="http://schemas.microsoft.com/office/drawing/2014/main" id="{DCB12EE7-7899-4705-B494-E5F5211502F9}"/>
              </a:ext>
            </a:extLst>
          </p:cNvPr>
          <p:cNvSpPr/>
          <p:nvPr/>
        </p:nvSpPr>
        <p:spPr>
          <a:xfrm>
            <a:off x="2425190" y="837488"/>
            <a:ext cx="4230520" cy="6217087"/>
          </a:xfrm>
          <a:prstGeom prst="rect">
            <a:avLst/>
          </a:prstGeom>
        </p:spPr>
        <p:txBody>
          <a:bodyPr wrap="square">
            <a:spAutoFit/>
          </a:bodyPr>
          <a:lstStyle/>
          <a:p>
            <a:r>
              <a:rPr lang="en-US" sz="1400" b="1" dirty="0">
                <a:solidFill>
                  <a:srgbClr val="002060"/>
                </a:solidFill>
              </a:rPr>
              <a:t>Rives 1880</a:t>
            </a:r>
            <a:r>
              <a:rPr lang="en-US" sz="1400" dirty="0"/>
              <a:t> is a very special Spanish  and internationally renowned made from pure grain spirit distilled 3 times in John Dore copper pot stills in accordance with the highest quality standard demanded for London Dry Gin. </a:t>
            </a:r>
          </a:p>
          <a:p>
            <a:endParaRPr lang="en-US" sz="1400" dirty="0"/>
          </a:p>
          <a:p>
            <a:r>
              <a:rPr lang="en-US" sz="1400" b="1" dirty="0">
                <a:solidFill>
                  <a:srgbClr val="002060"/>
                </a:solidFill>
              </a:rPr>
              <a:t>Gin Rives has been produced in El Puerto De Santa Maria since 1880</a:t>
            </a:r>
            <a:r>
              <a:rPr lang="en-US" sz="1400" dirty="0"/>
              <a:t>, with extreme refinement and care, respecting the original recipe, which distinguishes its clean dry taste. Eight different kinds of seeds and natural plants are used in the production, from many places of the world, all enhancing its own taste and aroma: Spanish Juniper, Moroccan Coriander, Belgian Angelica, Chinese Cassia, Italian Orris, Spanish Orange and Lemon and Chinese Liquor ice. </a:t>
            </a:r>
          </a:p>
          <a:p>
            <a:endParaRPr lang="en-US" sz="1400" dirty="0"/>
          </a:p>
          <a:p>
            <a:r>
              <a:rPr lang="en-US" sz="1400" b="1" dirty="0">
                <a:solidFill>
                  <a:srgbClr val="002060"/>
                </a:solidFill>
              </a:rPr>
              <a:t>TASTING NOTES</a:t>
            </a:r>
          </a:p>
          <a:p>
            <a:endParaRPr lang="en-US" sz="1400" dirty="0"/>
          </a:p>
          <a:p>
            <a:r>
              <a:rPr lang="en-US" sz="1400" dirty="0"/>
              <a:t>Nose: Clean and delicate.</a:t>
            </a:r>
          </a:p>
          <a:p>
            <a:r>
              <a:rPr lang="en-US" sz="1400" dirty="0"/>
              <a:t>Palate: Smooth, light and dry. Fresh citrus notes make Rives 1880 a perfect choice for classic long drinks. </a:t>
            </a:r>
          </a:p>
          <a:p>
            <a:r>
              <a:rPr lang="en-US" sz="1400" dirty="0"/>
              <a:t>Finish: Long</a:t>
            </a:r>
          </a:p>
          <a:p>
            <a:endParaRPr lang="en-US" sz="1400" dirty="0"/>
          </a:p>
          <a:p>
            <a:r>
              <a:rPr lang="en-US" sz="1400" dirty="0"/>
              <a:t>ABV: 40 %</a:t>
            </a:r>
          </a:p>
          <a:p>
            <a:endParaRPr lang="en-US" sz="1400" dirty="0"/>
          </a:p>
          <a:p>
            <a:r>
              <a:rPr lang="en-US" sz="1400" b="1" u="sng" dirty="0"/>
              <a:t>AWARDS: Silver Medal in San Francisco World Spirits Competition 2013</a:t>
            </a:r>
          </a:p>
          <a:p>
            <a:endParaRPr lang="es-MX" sz="1600" b="1" u="sng" dirty="0"/>
          </a:p>
          <a:p>
            <a:endParaRPr lang="en-US" dirty="0"/>
          </a:p>
        </p:txBody>
      </p:sp>
      <p:pic>
        <p:nvPicPr>
          <p:cNvPr id="10" name="Imagen 9" descr="Imagen que contiene botella, bebida, interior, comida&#10;&#10;Descripción generada automáticamente">
            <a:extLst>
              <a:ext uri="{FF2B5EF4-FFF2-40B4-BE49-F238E27FC236}">
                <a16:creationId xmlns:a16="http://schemas.microsoft.com/office/drawing/2014/main" id="{0E0AEE55-E77F-4B00-AA7F-C3767DADA1CA}"/>
              </a:ext>
            </a:extLst>
          </p:cNvPr>
          <p:cNvPicPr>
            <a:picLocks noChangeAspect="1"/>
          </p:cNvPicPr>
          <p:nvPr/>
        </p:nvPicPr>
        <p:blipFill rotWithShape="1">
          <a:blip r:embed="rId2">
            <a:extLst>
              <a:ext uri="{28A0092B-C50C-407E-A947-70E740481C1C}">
                <a14:useLocalDpi xmlns:a14="http://schemas.microsoft.com/office/drawing/2010/main" val="0"/>
              </a:ext>
            </a:extLst>
          </a:blip>
          <a:srcRect l="23910" t="2522" r="23244" b="4733"/>
          <a:stretch/>
        </p:blipFill>
        <p:spPr>
          <a:xfrm>
            <a:off x="121215" y="746848"/>
            <a:ext cx="2229874" cy="5710222"/>
          </a:xfrm>
          <a:prstGeom prst="rect">
            <a:avLst/>
          </a:prstGeom>
        </p:spPr>
      </p:pic>
      <p:sp>
        <p:nvSpPr>
          <p:cNvPr id="12" name="Título 1">
            <a:extLst>
              <a:ext uri="{FF2B5EF4-FFF2-40B4-BE49-F238E27FC236}">
                <a16:creationId xmlns:a16="http://schemas.microsoft.com/office/drawing/2014/main" id="{7B3CB4F2-1CFB-4255-84EB-E0548636B7FC}"/>
              </a:ext>
            </a:extLst>
          </p:cNvPr>
          <p:cNvSpPr txBox="1">
            <a:spLocks/>
          </p:cNvSpPr>
          <p:nvPr/>
        </p:nvSpPr>
        <p:spPr>
          <a:xfrm>
            <a:off x="2046921" y="128124"/>
            <a:ext cx="4754064" cy="545612"/>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MX" sz="2800" b="1" dirty="0">
                <a:solidFill>
                  <a:srgbClr val="E7AC17"/>
                </a:solidFill>
              </a:rPr>
              <a:t>RIVES 1880 LONDON DRY</a:t>
            </a:r>
          </a:p>
        </p:txBody>
      </p:sp>
      <p:pic>
        <p:nvPicPr>
          <p:cNvPr id="6" name="Imagen 5" descr="Imagen que contiene imágenes prediseñadas&#10;&#10;Descripción generada automáticamente">
            <a:extLst>
              <a:ext uri="{FF2B5EF4-FFF2-40B4-BE49-F238E27FC236}">
                <a16:creationId xmlns:a16="http://schemas.microsoft.com/office/drawing/2014/main" id="{245439DC-E55B-4C9A-AAE0-C34F497807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4491" y="6457071"/>
            <a:ext cx="1295846" cy="301284"/>
          </a:xfrm>
          <a:prstGeom prst="rect">
            <a:avLst/>
          </a:prstGeom>
        </p:spPr>
      </p:pic>
      <p:pic>
        <p:nvPicPr>
          <p:cNvPr id="2" name="Imagen 1">
            <a:extLst>
              <a:ext uri="{FF2B5EF4-FFF2-40B4-BE49-F238E27FC236}">
                <a16:creationId xmlns:a16="http://schemas.microsoft.com/office/drawing/2014/main" id="{0757184C-7445-4F10-B6FA-89A4C6DF3672}"/>
              </a:ext>
            </a:extLst>
          </p:cNvPr>
          <p:cNvPicPr>
            <a:picLocks noChangeAspect="1"/>
          </p:cNvPicPr>
          <p:nvPr/>
        </p:nvPicPr>
        <p:blipFill rotWithShape="1">
          <a:blip r:embed="rId4"/>
          <a:srcRect l="66346" t="61544" r="19115" b="16291"/>
          <a:stretch/>
        </p:blipFill>
        <p:spPr>
          <a:xfrm>
            <a:off x="5393635" y="5304953"/>
            <a:ext cx="1344138" cy="1152117"/>
          </a:xfrm>
          <a:prstGeom prst="rect">
            <a:avLst/>
          </a:prstGeom>
        </p:spPr>
      </p:pic>
      <p:pic>
        <p:nvPicPr>
          <p:cNvPr id="8" name="Imagen 7" descr="Imagen que contiene artículos de aseo personal&#10;&#10;Descripción generada automáticamente">
            <a:extLst>
              <a:ext uri="{FF2B5EF4-FFF2-40B4-BE49-F238E27FC236}">
                <a16:creationId xmlns:a16="http://schemas.microsoft.com/office/drawing/2014/main" id="{9162BBC9-DF6C-48B0-9319-4896AACF36D2}"/>
              </a:ext>
            </a:extLst>
          </p:cNvPr>
          <p:cNvPicPr>
            <a:picLocks noChangeAspect="1"/>
          </p:cNvPicPr>
          <p:nvPr/>
        </p:nvPicPr>
        <p:blipFill rotWithShape="1">
          <a:blip r:embed="rId5">
            <a:extLst>
              <a:ext uri="{28A0092B-C50C-407E-A947-70E740481C1C}">
                <a14:useLocalDpi xmlns:a14="http://schemas.microsoft.com/office/drawing/2010/main" val="0"/>
              </a:ext>
            </a:extLst>
          </a:blip>
          <a:srcRect l="18181" r="13244"/>
          <a:stretch/>
        </p:blipFill>
        <p:spPr>
          <a:xfrm>
            <a:off x="6737773" y="736587"/>
            <a:ext cx="2823170" cy="6263549"/>
          </a:xfrm>
          <a:prstGeom prst="rect">
            <a:avLst/>
          </a:prstGeom>
        </p:spPr>
      </p:pic>
      <p:sp>
        <p:nvSpPr>
          <p:cNvPr id="13" name="Rectángulo 12">
            <a:extLst>
              <a:ext uri="{FF2B5EF4-FFF2-40B4-BE49-F238E27FC236}">
                <a16:creationId xmlns:a16="http://schemas.microsoft.com/office/drawing/2014/main" id="{9FDD7971-41EC-4CF6-B6E0-19B5F4D09D04}"/>
              </a:ext>
            </a:extLst>
          </p:cNvPr>
          <p:cNvSpPr/>
          <p:nvPr/>
        </p:nvSpPr>
        <p:spPr>
          <a:xfrm>
            <a:off x="9183756" y="1831613"/>
            <a:ext cx="2706273" cy="4062651"/>
          </a:xfrm>
          <a:prstGeom prst="rect">
            <a:avLst/>
          </a:prstGeom>
        </p:spPr>
        <p:txBody>
          <a:bodyPr wrap="square">
            <a:spAutoFit/>
          </a:bodyPr>
          <a:lstStyle/>
          <a:p>
            <a:r>
              <a:rPr lang="en-US" sz="1600" dirty="0"/>
              <a:t>Our Pink Rives Gin is made with the our Original London Gin and the maceration of the best Strawberries from South of Spain. </a:t>
            </a:r>
          </a:p>
          <a:p>
            <a:endParaRPr lang="en-US" sz="1600" dirty="0"/>
          </a:p>
          <a:p>
            <a:r>
              <a:rPr lang="en-US" sz="1600" dirty="0"/>
              <a:t>This is an authentic, hand crafted gin with delicious hints of strawberry. </a:t>
            </a:r>
          </a:p>
          <a:p>
            <a:endParaRPr lang="en-US" sz="1600" dirty="0"/>
          </a:p>
          <a:p>
            <a:r>
              <a:rPr lang="en-US" sz="1600" dirty="0"/>
              <a:t>Using this new recipe , it guarantees a smooth, fresh </a:t>
            </a:r>
            <a:r>
              <a:rPr lang="en-US" sz="1600" dirty="0" err="1"/>
              <a:t>flavour</a:t>
            </a:r>
            <a:r>
              <a:rPr lang="en-US" sz="1600" dirty="0"/>
              <a:t> and a attractive pink color. </a:t>
            </a:r>
          </a:p>
          <a:p>
            <a:endParaRPr lang="es-MX" sz="1600" b="1" u="sng" dirty="0"/>
          </a:p>
          <a:p>
            <a:endParaRPr lang="en-US" dirty="0"/>
          </a:p>
        </p:txBody>
      </p:sp>
      <p:sp>
        <p:nvSpPr>
          <p:cNvPr id="14" name="Título 1">
            <a:extLst>
              <a:ext uri="{FF2B5EF4-FFF2-40B4-BE49-F238E27FC236}">
                <a16:creationId xmlns:a16="http://schemas.microsoft.com/office/drawing/2014/main" id="{310D9972-72B8-419B-A7DB-F6D0E46138A4}"/>
              </a:ext>
            </a:extLst>
          </p:cNvPr>
          <p:cNvSpPr txBox="1">
            <a:spLocks/>
          </p:cNvSpPr>
          <p:nvPr/>
        </p:nvSpPr>
        <p:spPr>
          <a:xfrm>
            <a:off x="7704903" y="190975"/>
            <a:ext cx="4754064" cy="545612"/>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MX" sz="2800" b="1" dirty="0">
                <a:solidFill>
                  <a:srgbClr val="E7AC17"/>
                </a:solidFill>
              </a:rPr>
              <a:t>PINK RIVES GIN</a:t>
            </a:r>
          </a:p>
        </p:txBody>
      </p:sp>
    </p:spTree>
    <p:extLst>
      <p:ext uri="{BB962C8B-B14F-4D97-AF65-F5344CB8AC3E}">
        <p14:creationId xmlns:p14="http://schemas.microsoft.com/office/powerpoint/2010/main" val="695138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6A168BCA-C3C0-48A8-B0E7-57BDC37620A9}"/>
              </a:ext>
            </a:extLst>
          </p:cNvPr>
          <p:cNvPicPr>
            <a:picLocks noChangeAspect="1"/>
          </p:cNvPicPr>
          <p:nvPr/>
        </p:nvPicPr>
        <p:blipFill rotWithShape="1">
          <a:blip r:embed="rId2"/>
          <a:srcRect l="36346" t="10237" r="18423" b="11571"/>
          <a:stretch/>
        </p:blipFill>
        <p:spPr>
          <a:xfrm>
            <a:off x="0" y="495886"/>
            <a:ext cx="5514536" cy="5359790"/>
          </a:xfrm>
          <a:prstGeom prst="rect">
            <a:avLst/>
          </a:prstGeom>
        </p:spPr>
      </p:pic>
      <p:pic>
        <p:nvPicPr>
          <p:cNvPr id="4" name="Imagen 3">
            <a:extLst>
              <a:ext uri="{FF2B5EF4-FFF2-40B4-BE49-F238E27FC236}">
                <a16:creationId xmlns:a16="http://schemas.microsoft.com/office/drawing/2014/main" id="{3159E09E-4925-4742-9980-170DBC2FC969}"/>
              </a:ext>
            </a:extLst>
          </p:cNvPr>
          <p:cNvPicPr>
            <a:picLocks noChangeAspect="1"/>
          </p:cNvPicPr>
          <p:nvPr/>
        </p:nvPicPr>
        <p:blipFill rotWithShape="1">
          <a:blip r:embed="rId3"/>
          <a:srcRect l="19039" t="9827" r="18307" b="11982"/>
          <a:stretch/>
        </p:blipFill>
        <p:spPr>
          <a:xfrm>
            <a:off x="5514536" y="1088487"/>
            <a:ext cx="6671384" cy="4681025"/>
          </a:xfrm>
          <a:prstGeom prst="rect">
            <a:avLst/>
          </a:prstGeom>
        </p:spPr>
      </p:pic>
      <p:pic>
        <p:nvPicPr>
          <p:cNvPr id="5" name="Imagen 4" descr="Imagen que contiene imágenes prediseñadas&#10;&#10;Descripción generada automáticamente">
            <a:extLst>
              <a:ext uri="{FF2B5EF4-FFF2-40B4-BE49-F238E27FC236}">
                <a16:creationId xmlns:a16="http://schemas.microsoft.com/office/drawing/2014/main" id="{8895D958-AA5C-4EB8-995C-E06A1C8B7C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84491" y="6457071"/>
            <a:ext cx="1295846" cy="301284"/>
          </a:xfrm>
          <a:prstGeom prst="rect">
            <a:avLst/>
          </a:prstGeom>
        </p:spPr>
      </p:pic>
    </p:spTree>
    <p:extLst>
      <p:ext uri="{BB962C8B-B14F-4D97-AF65-F5344CB8AC3E}">
        <p14:creationId xmlns:p14="http://schemas.microsoft.com/office/powerpoint/2010/main" val="1874474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bestbuyliquors.com/media/catalog/product/cache/1/image/1000x1000/9df78eab33525d08d6e5fb8d27136e95/b/e/beefeater-london-dry-gin.jpg">
            <a:extLst>
              <a:ext uri="{FF2B5EF4-FFF2-40B4-BE49-F238E27FC236}">
                <a16:creationId xmlns:a16="http://schemas.microsoft.com/office/drawing/2014/main" id="{C5926B6C-AFAC-4974-A24F-B171EA6A35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922" y="1459933"/>
            <a:ext cx="1617884" cy="1617884"/>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a:extLst>
              <a:ext uri="{FF2B5EF4-FFF2-40B4-BE49-F238E27FC236}">
                <a16:creationId xmlns:a16="http://schemas.microsoft.com/office/drawing/2014/main" id="{7F22A243-F455-4834-917E-9742E9C7C14A}"/>
              </a:ext>
            </a:extLst>
          </p:cNvPr>
          <p:cNvSpPr/>
          <p:nvPr/>
        </p:nvSpPr>
        <p:spPr>
          <a:xfrm>
            <a:off x="597072" y="894904"/>
            <a:ext cx="2102307" cy="523220"/>
          </a:xfrm>
          <a:prstGeom prst="rect">
            <a:avLst/>
          </a:prstGeom>
        </p:spPr>
        <p:txBody>
          <a:bodyPr wrap="none">
            <a:spAutoFit/>
          </a:bodyPr>
          <a:lstStyle/>
          <a:p>
            <a:pPr algn="ctr"/>
            <a:r>
              <a:rPr lang="es-MX" sz="1400" b="1" i="0" dirty="0" err="1">
                <a:solidFill>
                  <a:srgbClr val="002060"/>
                </a:solidFill>
                <a:effectLst/>
              </a:rPr>
              <a:t>Beefeater</a:t>
            </a:r>
            <a:r>
              <a:rPr lang="es-MX" sz="1400" b="1" i="0" dirty="0">
                <a:solidFill>
                  <a:srgbClr val="002060"/>
                </a:solidFill>
                <a:effectLst/>
              </a:rPr>
              <a:t> London </a:t>
            </a:r>
            <a:r>
              <a:rPr lang="es-MX" sz="1400" b="1" i="0" dirty="0" err="1">
                <a:solidFill>
                  <a:srgbClr val="002060"/>
                </a:solidFill>
                <a:effectLst/>
              </a:rPr>
              <a:t>Dry</a:t>
            </a:r>
            <a:r>
              <a:rPr lang="es-MX" sz="1400" b="1" i="0" dirty="0">
                <a:solidFill>
                  <a:srgbClr val="002060"/>
                </a:solidFill>
                <a:effectLst/>
              </a:rPr>
              <a:t> Gin</a:t>
            </a:r>
          </a:p>
          <a:p>
            <a:pPr algn="ctr"/>
            <a:r>
              <a:rPr lang="es-MX" sz="1400" b="1" dirty="0">
                <a:solidFill>
                  <a:srgbClr val="002060"/>
                </a:solidFill>
              </a:rPr>
              <a:t>Country: UK</a:t>
            </a:r>
            <a:endParaRPr lang="es-MX" sz="1400" b="1" i="0" dirty="0">
              <a:solidFill>
                <a:srgbClr val="002060"/>
              </a:solidFill>
              <a:effectLst/>
            </a:endParaRPr>
          </a:p>
        </p:txBody>
      </p:sp>
      <p:sp>
        <p:nvSpPr>
          <p:cNvPr id="3" name="Rectángulo 2">
            <a:extLst>
              <a:ext uri="{FF2B5EF4-FFF2-40B4-BE49-F238E27FC236}">
                <a16:creationId xmlns:a16="http://schemas.microsoft.com/office/drawing/2014/main" id="{DBCDF207-AA2C-492F-A1EA-9BAE68C4D11B}"/>
              </a:ext>
            </a:extLst>
          </p:cNvPr>
          <p:cNvSpPr/>
          <p:nvPr/>
        </p:nvSpPr>
        <p:spPr>
          <a:xfrm>
            <a:off x="861177" y="3167466"/>
            <a:ext cx="1417376"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$22.99 / 19.99</a:t>
            </a:r>
            <a:endParaRPr lang="es-MX" sz="1200" dirty="0">
              <a:solidFill>
                <a:schemeClr val="accent5">
                  <a:lumMod val="75000"/>
                </a:schemeClr>
              </a:solidFill>
            </a:endParaRPr>
          </a:p>
        </p:txBody>
      </p:sp>
      <p:pic>
        <p:nvPicPr>
          <p:cNvPr id="1028" name="Picture 4" descr="https://bestbuyliquors.com/media/catalog/product/cache/1/image/1000x1000/9df78eab33525d08d6e5fb8d27136e95/i/m/img_5426.png">
            <a:extLst>
              <a:ext uri="{FF2B5EF4-FFF2-40B4-BE49-F238E27FC236}">
                <a16:creationId xmlns:a16="http://schemas.microsoft.com/office/drawing/2014/main" id="{84C5C2AD-CDDA-4476-8EA7-3F97E80E219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154" t="27053" r="33962"/>
          <a:stretch/>
        </p:blipFill>
        <p:spPr bwMode="auto">
          <a:xfrm>
            <a:off x="3329934" y="1412165"/>
            <a:ext cx="780750" cy="1786263"/>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a:extLst>
              <a:ext uri="{FF2B5EF4-FFF2-40B4-BE49-F238E27FC236}">
                <a16:creationId xmlns:a16="http://schemas.microsoft.com/office/drawing/2014/main" id="{4EF1AB90-AAF2-47F3-A718-68FD3281896B}"/>
              </a:ext>
            </a:extLst>
          </p:cNvPr>
          <p:cNvSpPr/>
          <p:nvPr/>
        </p:nvSpPr>
        <p:spPr>
          <a:xfrm>
            <a:off x="3055293" y="912201"/>
            <a:ext cx="1392432" cy="523220"/>
          </a:xfrm>
          <a:prstGeom prst="rect">
            <a:avLst/>
          </a:prstGeom>
        </p:spPr>
        <p:txBody>
          <a:bodyPr wrap="none">
            <a:spAutoFit/>
          </a:bodyPr>
          <a:lstStyle/>
          <a:p>
            <a:pPr algn="ctr"/>
            <a:r>
              <a:rPr lang="es-MX" sz="1400" b="1" i="0" dirty="0">
                <a:solidFill>
                  <a:srgbClr val="002060"/>
                </a:solidFill>
                <a:effectLst/>
              </a:rPr>
              <a:t>Bombay </a:t>
            </a:r>
            <a:r>
              <a:rPr lang="es-MX" sz="1400" b="1" i="0" dirty="0" err="1">
                <a:solidFill>
                  <a:srgbClr val="002060"/>
                </a:solidFill>
                <a:effectLst/>
              </a:rPr>
              <a:t>Dry</a:t>
            </a:r>
            <a:r>
              <a:rPr lang="es-MX" sz="1400" b="1" i="0" dirty="0">
                <a:solidFill>
                  <a:srgbClr val="002060"/>
                </a:solidFill>
                <a:effectLst/>
              </a:rPr>
              <a:t> Gin</a:t>
            </a:r>
          </a:p>
          <a:p>
            <a:pPr algn="ctr"/>
            <a:r>
              <a:rPr lang="es-MX" sz="1400" b="1" dirty="0">
                <a:solidFill>
                  <a:srgbClr val="002060"/>
                </a:solidFill>
              </a:rPr>
              <a:t>Country: UK</a:t>
            </a:r>
            <a:endParaRPr lang="es-MX" sz="1400" b="1" i="0" dirty="0">
              <a:solidFill>
                <a:srgbClr val="002060"/>
              </a:solidFill>
              <a:effectLst/>
            </a:endParaRPr>
          </a:p>
        </p:txBody>
      </p:sp>
      <p:sp>
        <p:nvSpPr>
          <p:cNvPr id="7" name="Rectángulo 6">
            <a:extLst>
              <a:ext uri="{FF2B5EF4-FFF2-40B4-BE49-F238E27FC236}">
                <a16:creationId xmlns:a16="http://schemas.microsoft.com/office/drawing/2014/main" id="{7CAB97CC-D448-40C2-A038-4FDEFCE7E915}"/>
              </a:ext>
            </a:extLst>
          </p:cNvPr>
          <p:cNvSpPr/>
          <p:nvPr/>
        </p:nvSpPr>
        <p:spPr>
          <a:xfrm>
            <a:off x="2909583" y="3184763"/>
            <a:ext cx="1417376"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$22.99 / 19.97</a:t>
            </a:r>
            <a:endParaRPr lang="es-MX" sz="1200" dirty="0">
              <a:solidFill>
                <a:schemeClr val="accent5">
                  <a:lumMod val="75000"/>
                </a:schemeClr>
              </a:solidFill>
            </a:endParaRPr>
          </a:p>
        </p:txBody>
      </p:sp>
      <p:pic>
        <p:nvPicPr>
          <p:cNvPr id="1030" name="Picture 6" descr="https://bestbuyliquors.com/media/catalog/product/cache/1/image/1000x1000/9df78eab33525d08d6e5fb8d27136e95/c/i/citadelle-gin.jpg">
            <a:extLst>
              <a:ext uri="{FF2B5EF4-FFF2-40B4-BE49-F238E27FC236}">
                <a16:creationId xmlns:a16="http://schemas.microsoft.com/office/drawing/2014/main" id="{3AC85528-0C42-4C1C-9529-E758765FFEC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483" r="14382"/>
          <a:stretch/>
        </p:blipFill>
        <p:spPr bwMode="auto">
          <a:xfrm>
            <a:off x="4949992" y="1550716"/>
            <a:ext cx="1008511" cy="1548363"/>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a:extLst>
              <a:ext uri="{FF2B5EF4-FFF2-40B4-BE49-F238E27FC236}">
                <a16:creationId xmlns:a16="http://schemas.microsoft.com/office/drawing/2014/main" id="{F2993C9D-BD55-487B-B9BB-A13EE58EA8CA}"/>
              </a:ext>
            </a:extLst>
          </p:cNvPr>
          <p:cNvSpPr/>
          <p:nvPr/>
        </p:nvSpPr>
        <p:spPr>
          <a:xfrm>
            <a:off x="4774447" y="926983"/>
            <a:ext cx="1359603" cy="523220"/>
          </a:xfrm>
          <a:prstGeom prst="rect">
            <a:avLst/>
          </a:prstGeom>
        </p:spPr>
        <p:txBody>
          <a:bodyPr wrap="none">
            <a:spAutoFit/>
          </a:bodyPr>
          <a:lstStyle/>
          <a:p>
            <a:pPr algn="ctr"/>
            <a:r>
              <a:rPr lang="es-MX" sz="1400" b="1" i="0" dirty="0" err="1">
                <a:solidFill>
                  <a:srgbClr val="002060"/>
                </a:solidFill>
                <a:effectLst/>
              </a:rPr>
              <a:t>Citadelle</a:t>
            </a:r>
            <a:r>
              <a:rPr lang="es-MX" sz="1400" b="1" i="0" dirty="0">
                <a:solidFill>
                  <a:srgbClr val="002060"/>
                </a:solidFill>
                <a:effectLst/>
              </a:rPr>
              <a:t> Gin</a:t>
            </a:r>
          </a:p>
          <a:p>
            <a:pPr algn="ctr"/>
            <a:r>
              <a:rPr lang="es-MX" sz="1400" b="1" dirty="0">
                <a:solidFill>
                  <a:srgbClr val="002060"/>
                </a:solidFill>
              </a:rPr>
              <a:t>Country: France</a:t>
            </a:r>
            <a:endParaRPr lang="es-MX" sz="1400" b="1" i="0" dirty="0">
              <a:solidFill>
                <a:srgbClr val="002060"/>
              </a:solidFill>
              <a:effectLst/>
            </a:endParaRPr>
          </a:p>
        </p:txBody>
      </p:sp>
      <p:sp>
        <p:nvSpPr>
          <p:cNvPr id="10" name="Rectángulo 9">
            <a:extLst>
              <a:ext uri="{FF2B5EF4-FFF2-40B4-BE49-F238E27FC236}">
                <a16:creationId xmlns:a16="http://schemas.microsoft.com/office/drawing/2014/main" id="{32C80607-DE54-4BFE-8268-1CDF1A726253}"/>
              </a:ext>
            </a:extLst>
          </p:cNvPr>
          <p:cNvSpPr/>
          <p:nvPr/>
        </p:nvSpPr>
        <p:spPr>
          <a:xfrm>
            <a:off x="4708178" y="3184763"/>
            <a:ext cx="1417376"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$17.99 / 21.99</a:t>
            </a:r>
            <a:endParaRPr lang="es-MX" sz="1200" dirty="0">
              <a:solidFill>
                <a:schemeClr val="accent5">
                  <a:lumMod val="75000"/>
                </a:schemeClr>
              </a:solidFill>
            </a:endParaRPr>
          </a:p>
        </p:txBody>
      </p:sp>
      <p:pic>
        <p:nvPicPr>
          <p:cNvPr id="1032" name="Picture 8" descr="https://bestbuyliquors.com/media/catalog/product/cache/1/image/1000x1000/9df78eab33525d08d6e5fb8d27136e95/g/o/gordons-london-dry-gin.jpg">
            <a:extLst>
              <a:ext uri="{FF2B5EF4-FFF2-40B4-BE49-F238E27FC236}">
                <a16:creationId xmlns:a16="http://schemas.microsoft.com/office/drawing/2014/main" id="{C85EAB95-C154-426E-A48F-FD26C9AEA7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26047" y="4366829"/>
            <a:ext cx="1837184" cy="1837184"/>
          </a:xfrm>
          <a:prstGeom prst="rect">
            <a:avLst/>
          </a:prstGeom>
          <a:noFill/>
          <a:extLst>
            <a:ext uri="{909E8E84-426E-40DD-AFC4-6F175D3DCCD1}">
              <a14:hiddenFill xmlns:a14="http://schemas.microsoft.com/office/drawing/2010/main">
                <a:solidFill>
                  <a:srgbClr val="FFFFFF"/>
                </a:solidFill>
              </a14:hiddenFill>
            </a:ext>
          </a:extLst>
        </p:spPr>
      </p:pic>
      <p:sp>
        <p:nvSpPr>
          <p:cNvPr id="12" name="Rectángulo 11">
            <a:extLst>
              <a:ext uri="{FF2B5EF4-FFF2-40B4-BE49-F238E27FC236}">
                <a16:creationId xmlns:a16="http://schemas.microsoft.com/office/drawing/2014/main" id="{ACB35CCA-B6E1-4175-A403-3496A3D4EFFD}"/>
              </a:ext>
            </a:extLst>
          </p:cNvPr>
          <p:cNvSpPr/>
          <p:nvPr/>
        </p:nvSpPr>
        <p:spPr>
          <a:xfrm>
            <a:off x="8729487" y="3822577"/>
            <a:ext cx="2012282" cy="523220"/>
          </a:xfrm>
          <a:prstGeom prst="rect">
            <a:avLst/>
          </a:prstGeom>
        </p:spPr>
        <p:txBody>
          <a:bodyPr wrap="none">
            <a:spAutoFit/>
          </a:bodyPr>
          <a:lstStyle/>
          <a:p>
            <a:pPr algn="ctr"/>
            <a:r>
              <a:rPr lang="es-MX" sz="1400" b="1" i="0" dirty="0" err="1">
                <a:solidFill>
                  <a:srgbClr val="002060"/>
                </a:solidFill>
                <a:effectLst/>
              </a:rPr>
              <a:t>Gordons</a:t>
            </a:r>
            <a:r>
              <a:rPr lang="es-MX" sz="1400" b="1" i="0" dirty="0">
                <a:solidFill>
                  <a:srgbClr val="002060"/>
                </a:solidFill>
                <a:effectLst/>
              </a:rPr>
              <a:t> London </a:t>
            </a:r>
            <a:r>
              <a:rPr lang="es-MX" sz="1400" b="1" i="0" dirty="0" err="1">
                <a:solidFill>
                  <a:srgbClr val="002060"/>
                </a:solidFill>
                <a:effectLst/>
              </a:rPr>
              <a:t>Dry</a:t>
            </a:r>
            <a:r>
              <a:rPr lang="es-MX" sz="1400" b="1" i="0" dirty="0">
                <a:solidFill>
                  <a:srgbClr val="002060"/>
                </a:solidFill>
                <a:effectLst/>
              </a:rPr>
              <a:t> Gin</a:t>
            </a:r>
          </a:p>
          <a:p>
            <a:pPr algn="ctr"/>
            <a:r>
              <a:rPr lang="es-MX" sz="1400" b="1" dirty="0">
                <a:solidFill>
                  <a:srgbClr val="002060"/>
                </a:solidFill>
              </a:rPr>
              <a:t>Country: UK</a:t>
            </a:r>
            <a:endParaRPr lang="es-MX" sz="1400" b="1" i="0" dirty="0">
              <a:solidFill>
                <a:srgbClr val="002060"/>
              </a:solidFill>
              <a:effectLst/>
            </a:endParaRPr>
          </a:p>
        </p:txBody>
      </p:sp>
      <p:sp>
        <p:nvSpPr>
          <p:cNvPr id="13" name="Rectángulo 12">
            <a:extLst>
              <a:ext uri="{FF2B5EF4-FFF2-40B4-BE49-F238E27FC236}">
                <a16:creationId xmlns:a16="http://schemas.microsoft.com/office/drawing/2014/main" id="{E0C528CD-4CE4-4FB1-94F5-6AF4111729A2}"/>
              </a:ext>
            </a:extLst>
          </p:cNvPr>
          <p:cNvSpPr/>
          <p:nvPr/>
        </p:nvSpPr>
        <p:spPr>
          <a:xfrm>
            <a:off x="9273001" y="6271413"/>
            <a:ext cx="925253"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$15.99</a:t>
            </a:r>
            <a:endParaRPr lang="es-MX" sz="1200" dirty="0">
              <a:solidFill>
                <a:schemeClr val="accent5">
                  <a:lumMod val="75000"/>
                </a:schemeClr>
              </a:solidFill>
            </a:endParaRPr>
          </a:p>
        </p:txBody>
      </p:sp>
      <p:pic>
        <p:nvPicPr>
          <p:cNvPr id="1034" name="Picture 10" descr="https://bestbuyliquors.com/media/catalog/product/cache/1/image/1000x1000/9df78eab33525d08d6e5fb8d27136e95/h/e/heartland-distillers-american-gin.jpg">
            <a:extLst>
              <a:ext uri="{FF2B5EF4-FFF2-40B4-BE49-F238E27FC236}">
                <a16:creationId xmlns:a16="http://schemas.microsoft.com/office/drawing/2014/main" id="{BE1338AF-5E1B-4725-BDB0-C328C9C3774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7880" y="4400473"/>
            <a:ext cx="1803540" cy="1803540"/>
          </a:xfrm>
          <a:prstGeom prst="rect">
            <a:avLst/>
          </a:prstGeom>
          <a:noFill/>
          <a:extLst>
            <a:ext uri="{909E8E84-426E-40DD-AFC4-6F175D3DCCD1}">
              <a14:hiddenFill xmlns:a14="http://schemas.microsoft.com/office/drawing/2010/main">
                <a:solidFill>
                  <a:srgbClr val="FFFFFF"/>
                </a:solidFill>
              </a14:hiddenFill>
            </a:ext>
          </a:extLst>
        </p:spPr>
      </p:pic>
      <p:sp>
        <p:nvSpPr>
          <p:cNvPr id="15" name="Rectángulo 14">
            <a:extLst>
              <a:ext uri="{FF2B5EF4-FFF2-40B4-BE49-F238E27FC236}">
                <a16:creationId xmlns:a16="http://schemas.microsoft.com/office/drawing/2014/main" id="{BCB1221F-111F-4723-9359-8C9ED31944F1}"/>
              </a:ext>
            </a:extLst>
          </p:cNvPr>
          <p:cNvSpPr/>
          <p:nvPr/>
        </p:nvSpPr>
        <p:spPr>
          <a:xfrm>
            <a:off x="691553" y="3805783"/>
            <a:ext cx="1913344" cy="523220"/>
          </a:xfrm>
          <a:prstGeom prst="rect">
            <a:avLst/>
          </a:prstGeom>
        </p:spPr>
        <p:txBody>
          <a:bodyPr wrap="square">
            <a:spAutoFit/>
          </a:bodyPr>
          <a:lstStyle/>
          <a:p>
            <a:r>
              <a:rPr lang="es-MX" sz="1400" b="1" dirty="0" err="1">
                <a:solidFill>
                  <a:srgbClr val="002060"/>
                </a:solidFill>
              </a:rPr>
              <a:t>Heartland</a:t>
            </a:r>
            <a:r>
              <a:rPr lang="es-MX" sz="1400" b="1" dirty="0">
                <a:solidFill>
                  <a:srgbClr val="002060"/>
                </a:solidFill>
              </a:rPr>
              <a:t> </a:t>
            </a:r>
            <a:r>
              <a:rPr lang="es-MX" sz="1400" b="1" dirty="0" err="1">
                <a:solidFill>
                  <a:srgbClr val="002060"/>
                </a:solidFill>
              </a:rPr>
              <a:t>Distillers</a:t>
            </a:r>
            <a:r>
              <a:rPr lang="es-MX" sz="1400" b="1" dirty="0">
                <a:solidFill>
                  <a:srgbClr val="002060"/>
                </a:solidFill>
              </a:rPr>
              <a:t> Gin</a:t>
            </a:r>
          </a:p>
          <a:p>
            <a:pPr algn="ctr"/>
            <a:r>
              <a:rPr lang="es-MX" sz="1400" b="1" dirty="0">
                <a:solidFill>
                  <a:srgbClr val="002060"/>
                </a:solidFill>
              </a:rPr>
              <a:t>Country: USA</a:t>
            </a:r>
            <a:endParaRPr lang="es-MX" sz="1400" b="1" i="0" dirty="0">
              <a:solidFill>
                <a:srgbClr val="002060"/>
              </a:solidFill>
              <a:effectLst/>
            </a:endParaRPr>
          </a:p>
        </p:txBody>
      </p:sp>
      <p:sp>
        <p:nvSpPr>
          <p:cNvPr id="16" name="Rectángulo 15">
            <a:extLst>
              <a:ext uri="{FF2B5EF4-FFF2-40B4-BE49-F238E27FC236}">
                <a16:creationId xmlns:a16="http://schemas.microsoft.com/office/drawing/2014/main" id="{FB0B9F7B-93D9-42C1-ACEA-564D6538C87C}"/>
              </a:ext>
            </a:extLst>
          </p:cNvPr>
          <p:cNvSpPr/>
          <p:nvPr/>
        </p:nvSpPr>
        <p:spPr>
          <a:xfrm>
            <a:off x="1107024" y="6367392"/>
            <a:ext cx="925253" cy="461665"/>
          </a:xfrm>
          <a:prstGeom prst="rect">
            <a:avLst/>
          </a:prstGeom>
        </p:spPr>
        <p:txBody>
          <a:bodyPr wrap="squar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$21.99</a:t>
            </a:r>
            <a:endParaRPr lang="es-MX" sz="1200" dirty="0">
              <a:solidFill>
                <a:schemeClr val="accent5">
                  <a:lumMod val="75000"/>
                </a:schemeClr>
              </a:solidFill>
            </a:endParaRPr>
          </a:p>
        </p:txBody>
      </p:sp>
      <p:pic>
        <p:nvPicPr>
          <p:cNvPr id="1036" name="Picture 12" descr="https://bestbuyliquors.com/media/catalog/product/cache/1/image/1000x1000/9df78eab33525d08d6e5fb8d27136e95/n/e/new-amsterdam-gin.jpg">
            <a:extLst>
              <a:ext uri="{FF2B5EF4-FFF2-40B4-BE49-F238E27FC236}">
                <a16:creationId xmlns:a16="http://schemas.microsoft.com/office/drawing/2014/main" id="{0F18DF90-4027-4116-98FF-0E5F0C1406C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8193" t="7059" r="7541"/>
          <a:stretch/>
        </p:blipFill>
        <p:spPr bwMode="auto">
          <a:xfrm>
            <a:off x="6616109" y="4366829"/>
            <a:ext cx="1763616" cy="1945179"/>
          </a:xfrm>
          <a:prstGeom prst="rect">
            <a:avLst/>
          </a:prstGeom>
          <a:noFill/>
          <a:extLst>
            <a:ext uri="{909E8E84-426E-40DD-AFC4-6F175D3DCCD1}">
              <a14:hiddenFill xmlns:a14="http://schemas.microsoft.com/office/drawing/2010/main">
                <a:solidFill>
                  <a:srgbClr val="FFFFFF"/>
                </a:solidFill>
              </a14:hiddenFill>
            </a:ext>
          </a:extLst>
        </p:spPr>
      </p:pic>
      <p:sp>
        <p:nvSpPr>
          <p:cNvPr id="18" name="Rectángulo 17">
            <a:extLst>
              <a:ext uri="{FF2B5EF4-FFF2-40B4-BE49-F238E27FC236}">
                <a16:creationId xmlns:a16="http://schemas.microsoft.com/office/drawing/2014/main" id="{4C4E8A1B-3B88-4709-BB47-FD7C9E331FCE}"/>
              </a:ext>
            </a:extLst>
          </p:cNvPr>
          <p:cNvSpPr/>
          <p:nvPr/>
        </p:nvSpPr>
        <p:spPr>
          <a:xfrm>
            <a:off x="6551253" y="3822577"/>
            <a:ext cx="1727524" cy="523220"/>
          </a:xfrm>
          <a:prstGeom prst="rect">
            <a:avLst/>
          </a:prstGeom>
        </p:spPr>
        <p:txBody>
          <a:bodyPr wrap="none">
            <a:spAutoFit/>
          </a:bodyPr>
          <a:lstStyle/>
          <a:p>
            <a:pPr algn="ctr"/>
            <a:r>
              <a:rPr lang="es-MX" sz="1400" b="1" i="0" dirty="0">
                <a:solidFill>
                  <a:srgbClr val="002060"/>
                </a:solidFill>
                <a:effectLst/>
              </a:rPr>
              <a:t>New </a:t>
            </a:r>
            <a:r>
              <a:rPr lang="es-MX" sz="1400" b="1" i="0" dirty="0" err="1">
                <a:solidFill>
                  <a:srgbClr val="002060"/>
                </a:solidFill>
                <a:effectLst/>
              </a:rPr>
              <a:t>Amsterdam</a:t>
            </a:r>
            <a:r>
              <a:rPr lang="es-MX" sz="1400" b="1" i="0" dirty="0">
                <a:solidFill>
                  <a:srgbClr val="002060"/>
                </a:solidFill>
                <a:effectLst/>
              </a:rPr>
              <a:t> Gin</a:t>
            </a:r>
          </a:p>
          <a:p>
            <a:pPr algn="ctr"/>
            <a:r>
              <a:rPr lang="es-MX" sz="1400" b="1" dirty="0">
                <a:solidFill>
                  <a:srgbClr val="002060"/>
                </a:solidFill>
              </a:rPr>
              <a:t>Country: USA</a:t>
            </a:r>
            <a:endParaRPr lang="es-MX" sz="1400" b="1" i="0" dirty="0">
              <a:solidFill>
                <a:srgbClr val="002060"/>
              </a:solidFill>
              <a:effectLst/>
            </a:endParaRPr>
          </a:p>
        </p:txBody>
      </p:sp>
      <p:sp>
        <p:nvSpPr>
          <p:cNvPr id="19" name="Rectángulo 18">
            <a:extLst>
              <a:ext uri="{FF2B5EF4-FFF2-40B4-BE49-F238E27FC236}">
                <a16:creationId xmlns:a16="http://schemas.microsoft.com/office/drawing/2014/main" id="{E42AEB17-F4A9-4CFD-B0DC-E346484B74D6}"/>
              </a:ext>
            </a:extLst>
          </p:cNvPr>
          <p:cNvSpPr/>
          <p:nvPr/>
        </p:nvSpPr>
        <p:spPr>
          <a:xfrm>
            <a:off x="7001637" y="6396335"/>
            <a:ext cx="925253"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$15.99</a:t>
            </a:r>
            <a:endParaRPr lang="es-MX" sz="1200" dirty="0">
              <a:solidFill>
                <a:schemeClr val="accent5">
                  <a:lumMod val="75000"/>
                </a:schemeClr>
              </a:solidFill>
            </a:endParaRPr>
          </a:p>
        </p:txBody>
      </p:sp>
      <p:sp>
        <p:nvSpPr>
          <p:cNvPr id="21" name="Rectángulo 20">
            <a:extLst>
              <a:ext uri="{FF2B5EF4-FFF2-40B4-BE49-F238E27FC236}">
                <a16:creationId xmlns:a16="http://schemas.microsoft.com/office/drawing/2014/main" id="{0B9D626A-941C-4558-B0F8-1E10D346B932}"/>
              </a:ext>
            </a:extLst>
          </p:cNvPr>
          <p:cNvSpPr/>
          <p:nvPr/>
        </p:nvSpPr>
        <p:spPr>
          <a:xfrm>
            <a:off x="6355434" y="936713"/>
            <a:ext cx="2150717" cy="523220"/>
          </a:xfrm>
          <a:prstGeom prst="rect">
            <a:avLst/>
          </a:prstGeom>
        </p:spPr>
        <p:txBody>
          <a:bodyPr wrap="none">
            <a:spAutoFit/>
          </a:bodyPr>
          <a:lstStyle/>
          <a:p>
            <a:pPr algn="ctr"/>
            <a:r>
              <a:rPr lang="es-MX" sz="1400" b="1" i="0" dirty="0" err="1">
                <a:solidFill>
                  <a:srgbClr val="002060"/>
                </a:solidFill>
                <a:effectLst/>
              </a:rPr>
              <a:t>Tanqueray</a:t>
            </a:r>
            <a:r>
              <a:rPr lang="es-MX" sz="1400" b="1" i="0" dirty="0">
                <a:solidFill>
                  <a:srgbClr val="002060"/>
                </a:solidFill>
                <a:effectLst/>
              </a:rPr>
              <a:t> London </a:t>
            </a:r>
            <a:r>
              <a:rPr lang="es-MX" sz="1400" b="1" i="0" dirty="0" err="1">
                <a:solidFill>
                  <a:srgbClr val="002060"/>
                </a:solidFill>
                <a:effectLst/>
              </a:rPr>
              <a:t>Dry</a:t>
            </a:r>
            <a:r>
              <a:rPr lang="es-MX" sz="1400" b="1" i="0" dirty="0">
                <a:solidFill>
                  <a:srgbClr val="002060"/>
                </a:solidFill>
                <a:effectLst/>
              </a:rPr>
              <a:t> Gin</a:t>
            </a:r>
          </a:p>
          <a:p>
            <a:pPr algn="ctr"/>
            <a:r>
              <a:rPr lang="es-MX" sz="1400" b="1" dirty="0">
                <a:solidFill>
                  <a:srgbClr val="002060"/>
                </a:solidFill>
              </a:rPr>
              <a:t>Country: UK</a:t>
            </a:r>
            <a:endParaRPr lang="es-MX" sz="1400" b="1" i="0" dirty="0">
              <a:solidFill>
                <a:srgbClr val="002060"/>
              </a:solidFill>
              <a:effectLst/>
            </a:endParaRPr>
          </a:p>
        </p:txBody>
      </p:sp>
      <p:sp>
        <p:nvSpPr>
          <p:cNvPr id="22" name="Rectángulo 21">
            <a:extLst>
              <a:ext uri="{FF2B5EF4-FFF2-40B4-BE49-F238E27FC236}">
                <a16:creationId xmlns:a16="http://schemas.microsoft.com/office/drawing/2014/main" id="{ED1B0F2A-67F5-4A53-840F-A74D9F48EE57}"/>
              </a:ext>
            </a:extLst>
          </p:cNvPr>
          <p:cNvSpPr/>
          <p:nvPr/>
        </p:nvSpPr>
        <p:spPr>
          <a:xfrm>
            <a:off x="6656820" y="3187847"/>
            <a:ext cx="1417376"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$19.99 / 22.99</a:t>
            </a:r>
            <a:endParaRPr lang="es-MX" sz="1200" dirty="0">
              <a:solidFill>
                <a:schemeClr val="accent5">
                  <a:lumMod val="75000"/>
                </a:schemeClr>
              </a:solidFill>
            </a:endParaRPr>
          </a:p>
        </p:txBody>
      </p:sp>
      <p:pic>
        <p:nvPicPr>
          <p:cNvPr id="1040" name="Picture 16" descr="Tanqueray Gin">
            <a:extLst>
              <a:ext uri="{FF2B5EF4-FFF2-40B4-BE49-F238E27FC236}">
                <a16:creationId xmlns:a16="http://schemas.microsoft.com/office/drawing/2014/main" id="{FC7C07DB-6F75-4A2C-966B-9090F002BF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33810" y="1550716"/>
            <a:ext cx="562411" cy="15271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cdn.shopify.com/s/files/1/0363/8621/products/fullsizeoutput_42c9.jpeg?v=1521243713">
            <a:extLst>
              <a:ext uri="{FF2B5EF4-FFF2-40B4-BE49-F238E27FC236}">
                <a16:creationId xmlns:a16="http://schemas.microsoft.com/office/drawing/2014/main" id="{53C4238A-CF5A-4217-81BA-B15D9C42120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35513" y="4400473"/>
            <a:ext cx="1246860" cy="1870940"/>
          </a:xfrm>
          <a:prstGeom prst="rect">
            <a:avLst/>
          </a:prstGeom>
          <a:noFill/>
          <a:extLst>
            <a:ext uri="{909E8E84-426E-40DD-AFC4-6F175D3DCCD1}">
              <a14:hiddenFill xmlns:a14="http://schemas.microsoft.com/office/drawing/2010/main">
                <a:solidFill>
                  <a:srgbClr val="FFFFFF"/>
                </a:solidFill>
              </a14:hiddenFill>
            </a:ext>
          </a:extLst>
        </p:spPr>
      </p:pic>
      <p:sp>
        <p:nvSpPr>
          <p:cNvPr id="26" name="Rectángulo 25">
            <a:extLst>
              <a:ext uri="{FF2B5EF4-FFF2-40B4-BE49-F238E27FC236}">
                <a16:creationId xmlns:a16="http://schemas.microsoft.com/office/drawing/2014/main" id="{29145AE8-041B-4831-AD50-FDCDE88E138E}"/>
              </a:ext>
            </a:extLst>
          </p:cNvPr>
          <p:cNvSpPr/>
          <p:nvPr/>
        </p:nvSpPr>
        <p:spPr>
          <a:xfrm>
            <a:off x="3065289" y="3805783"/>
            <a:ext cx="1310039" cy="523220"/>
          </a:xfrm>
          <a:prstGeom prst="rect">
            <a:avLst/>
          </a:prstGeom>
        </p:spPr>
        <p:txBody>
          <a:bodyPr wrap="none">
            <a:spAutoFit/>
          </a:bodyPr>
          <a:lstStyle/>
          <a:p>
            <a:pPr algn="ctr"/>
            <a:r>
              <a:rPr lang="es-MX" sz="1400" b="1" i="0" dirty="0" err="1">
                <a:solidFill>
                  <a:srgbClr val="002060"/>
                </a:solidFill>
                <a:effectLst/>
              </a:rPr>
              <a:t>Crater</a:t>
            </a:r>
            <a:r>
              <a:rPr lang="es-MX" sz="1400" b="1" i="0" dirty="0">
                <a:solidFill>
                  <a:srgbClr val="002060"/>
                </a:solidFill>
                <a:effectLst/>
              </a:rPr>
              <a:t> Lake Gin</a:t>
            </a:r>
          </a:p>
          <a:p>
            <a:pPr algn="ctr"/>
            <a:r>
              <a:rPr lang="es-MX" sz="1400" b="1" dirty="0">
                <a:solidFill>
                  <a:srgbClr val="002060"/>
                </a:solidFill>
              </a:rPr>
              <a:t>Country: USA</a:t>
            </a:r>
            <a:endParaRPr lang="es-MX" sz="1400" b="1" i="0" dirty="0">
              <a:solidFill>
                <a:srgbClr val="002060"/>
              </a:solidFill>
              <a:effectLst/>
            </a:endParaRPr>
          </a:p>
        </p:txBody>
      </p:sp>
      <p:sp>
        <p:nvSpPr>
          <p:cNvPr id="27" name="Rectángulo 26">
            <a:extLst>
              <a:ext uri="{FF2B5EF4-FFF2-40B4-BE49-F238E27FC236}">
                <a16:creationId xmlns:a16="http://schemas.microsoft.com/office/drawing/2014/main" id="{FD70A3BD-008B-414A-95A7-007D897BD315}"/>
              </a:ext>
            </a:extLst>
          </p:cNvPr>
          <p:cNvSpPr/>
          <p:nvPr/>
        </p:nvSpPr>
        <p:spPr>
          <a:xfrm>
            <a:off x="3121111" y="6400156"/>
            <a:ext cx="925253"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$20.00</a:t>
            </a:r>
            <a:endParaRPr lang="es-MX" sz="1200" dirty="0">
              <a:solidFill>
                <a:schemeClr val="accent5">
                  <a:lumMod val="75000"/>
                </a:schemeClr>
              </a:solidFill>
            </a:endParaRPr>
          </a:p>
        </p:txBody>
      </p:sp>
      <p:sp>
        <p:nvSpPr>
          <p:cNvPr id="30" name="Rectángulo 29">
            <a:extLst>
              <a:ext uri="{FF2B5EF4-FFF2-40B4-BE49-F238E27FC236}">
                <a16:creationId xmlns:a16="http://schemas.microsoft.com/office/drawing/2014/main" id="{21A98EA9-3A47-4FAA-A9CF-B5397DC9F302}"/>
              </a:ext>
            </a:extLst>
          </p:cNvPr>
          <p:cNvSpPr/>
          <p:nvPr/>
        </p:nvSpPr>
        <p:spPr>
          <a:xfrm>
            <a:off x="4923490" y="3805783"/>
            <a:ext cx="1177053" cy="523220"/>
          </a:xfrm>
          <a:prstGeom prst="rect">
            <a:avLst/>
          </a:prstGeom>
        </p:spPr>
        <p:txBody>
          <a:bodyPr wrap="none">
            <a:spAutoFit/>
          </a:bodyPr>
          <a:lstStyle/>
          <a:p>
            <a:pPr algn="ctr"/>
            <a:r>
              <a:rPr lang="es-MX" sz="1400" b="1" i="0" dirty="0">
                <a:solidFill>
                  <a:srgbClr val="002060"/>
                </a:solidFill>
                <a:effectLst/>
              </a:rPr>
              <a:t>Hana Gin</a:t>
            </a:r>
          </a:p>
          <a:p>
            <a:pPr algn="ctr"/>
            <a:r>
              <a:rPr lang="es-MX" sz="1400" b="1" dirty="0">
                <a:solidFill>
                  <a:srgbClr val="002060"/>
                </a:solidFill>
              </a:rPr>
              <a:t>Country: USA</a:t>
            </a:r>
            <a:endParaRPr lang="es-MX" sz="1400" b="1" i="0" dirty="0">
              <a:solidFill>
                <a:srgbClr val="002060"/>
              </a:solidFill>
              <a:effectLst/>
            </a:endParaRPr>
          </a:p>
        </p:txBody>
      </p:sp>
      <p:pic>
        <p:nvPicPr>
          <p:cNvPr id="14" name="Picture 6" descr="https://bottlenose.imgix.net/images/full/315616.jpg?auto=compress%2Cformat&amp;fit=fill&amp;h=140&amp;ixjsv=2.1.0&amp;q=45&amp;w=113">
            <a:extLst>
              <a:ext uri="{FF2B5EF4-FFF2-40B4-BE49-F238E27FC236}">
                <a16:creationId xmlns:a16="http://schemas.microsoft.com/office/drawing/2014/main" id="{ADA6432C-EE20-4D0B-8AF3-106D1E231C2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72473" y="4434215"/>
            <a:ext cx="986030" cy="1769798"/>
          </a:xfrm>
          <a:prstGeom prst="rect">
            <a:avLst/>
          </a:prstGeom>
          <a:noFill/>
          <a:extLst>
            <a:ext uri="{909E8E84-426E-40DD-AFC4-6F175D3DCCD1}">
              <a14:hiddenFill xmlns:a14="http://schemas.microsoft.com/office/drawing/2010/main">
                <a:solidFill>
                  <a:srgbClr val="FFFFFF"/>
                </a:solidFill>
              </a14:hiddenFill>
            </a:ext>
          </a:extLst>
        </p:spPr>
      </p:pic>
      <p:sp>
        <p:nvSpPr>
          <p:cNvPr id="32" name="Rectángulo 31">
            <a:extLst>
              <a:ext uri="{FF2B5EF4-FFF2-40B4-BE49-F238E27FC236}">
                <a16:creationId xmlns:a16="http://schemas.microsoft.com/office/drawing/2014/main" id="{CBC36404-EDF6-4949-A63E-3ECA673E764E}"/>
              </a:ext>
            </a:extLst>
          </p:cNvPr>
          <p:cNvSpPr/>
          <p:nvPr/>
        </p:nvSpPr>
        <p:spPr>
          <a:xfrm>
            <a:off x="4987550" y="6367391"/>
            <a:ext cx="925253"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$19.99</a:t>
            </a:r>
            <a:endParaRPr lang="es-MX" sz="1200" dirty="0">
              <a:solidFill>
                <a:schemeClr val="accent5">
                  <a:lumMod val="75000"/>
                </a:schemeClr>
              </a:solidFill>
            </a:endParaRPr>
          </a:p>
        </p:txBody>
      </p:sp>
      <p:pic>
        <p:nvPicPr>
          <p:cNvPr id="17" name="Picture 8" descr="https://bottlenose.imgix.net/images/full/351772.jpg?auto=compress%2Cformat&amp;fit=fill&amp;h=140&amp;ixjsv=2.1.0&amp;q=45&amp;w=113">
            <a:extLst>
              <a:ext uri="{FF2B5EF4-FFF2-40B4-BE49-F238E27FC236}">
                <a16:creationId xmlns:a16="http://schemas.microsoft.com/office/drawing/2014/main" id="{DF6980E8-3A10-4E39-92B0-B8C6679F0F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366759" y="1550716"/>
            <a:ext cx="414498" cy="1527101"/>
          </a:xfrm>
          <a:prstGeom prst="rect">
            <a:avLst/>
          </a:prstGeom>
          <a:noFill/>
          <a:extLst>
            <a:ext uri="{909E8E84-426E-40DD-AFC4-6F175D3DCCD1}">
              <a14:hiddenFill xmlns:a14="http://schemas.microsoft.com/office/drawing/2010/main">
                <a:solidFill>
                  <a:srgbClr val="FFFFFF"/>
                </a:solidFill>
              </a14:hiddenFill>
            </a:ext>
          </a:extLst>
        </p:spPr>
      </p:pic>
      <p:sp>
        <p:nvSpPr>
          <p:cNvPr id="34" name="Rectángulo 33">
            <a:extLst>
              <a:ext uri="{FF2B5EF4-FFF2-40B4-BE49-F238E27FC236}">
                <a16:creationId xmlns:a16="http://schemas.microsoft.com/office/drawing/2014/main" id="{4C00C1AB-F157-40DD-82B2-A9D274B38C01}"/>
              </a:ext>
            </a:extLst>
          </p:cNvPr>
          <p:cNvSpPr/>
          <p:nvPr/>
        </p:nvSpPr>
        <p:spPr>
          <a:xfrm>
            <a:off x="8591704" y="966982"/>
            <a:ext cx="1984325" cy="523220"/>
          </a:xfrm>
          <a:prstGeom prst="rect">
            <a:avLst/>
          </a:prstGeom>
        </p:spPr>
        <p:txBody>
          <a:bodyPr wrap="none">
            <a:spAutoFit/>
          </a:bodyPr>
          <a:lstStyle/>
          <a:p>
            <a:pPr algn="ctr"/>
            <a:r>
              <a:rPr lang="es-MX" sz="1400" b="1" i="0" dirty="0" err="1">
                <a:solidFill>
                  <a:srgbClr val="002060"/>
                </a:solidFill>
                <a:effectLst/>
              </a:rPr>
              <a:t>Brokers</a:t>
            </a:r>
            <a:r>
              <a:rPr lang="es-MX" sz="1400" b="1" i="0" dirty="0">
                <a:solidFill>
                  <a:srgbClr val="002060"/>
                </a:solidFill>
                <a:effectLst/>
              </a:rPr>
              <a:t> London </a:t>
            </a:r>
            <a:r>
              <a:rPr lang="es-MX" sz="1400" b="1" i="0" dirty="0" err="1">
                <a:solidFill>
                  <a:srgbClr val="002060"/>
                </a:solidFill>
                <a:effectLst/>
              </a:rPr>
              <a:t>Dry</a:t>
            </a:r>
            <a:r>
              <a:rPr lang="es-MX" sz="1400" b="1" i="0" dirty="0">
                <a:solidFill>
                  <a:srgbClr val="002060"/>
                </a:solidFill>
                <a:effectLst/>
              </a:rPr>
              <a:t>  Gin</a:t>
            </a:r>
          </a:p>
          <a:p>
            <a:pPr algn="ctr"/>
            <a:r>
              <a:rPr lang="es-MX" sz="1400" b="1" dirty="0">
                <a:solidFill>
                  <a:srgbClr val="002060"/>
                </a:solidFill>
              </a:rPr>
              <a:t>Country: UK</a:t>
            </a:r>
            <a:endParaRPr lang="es-MX" sz="1400" b="1" i="0" dirty="0">
              <a:solidFill>
                <a:srgbClr val="002060"/>
              </a:solidFill>
              <a:effectLst/>
            </a:endParaRPr>
          </a:p>
        </p:txBody>
      </p:sp>
      <p:sp>
        <p:nvSpPr>
          <p:cNvPr id="35" name="Rectángulo 34">
            <a:extLst>
              <a:ext uri="{FF2B5EF4-FFF2-40B4-BE49-F238E27FC236}">
                <a16:creationId xmlns:a16="http://schemas.microsoft.com/office/drawing/2014/main" id="{80277B3A-8F6C-4BDC-8081-DFF5639FE137}"/>
              </a:ext>
            </a:extLst>
          </p:cNvPr>
          <p:cNvSpPr/>
          <p:nvPr/>
        </p:nvSpPr>
        <p:spPr>
          <a:xfrm>
            <a:off x="8826047" y="3138331"/>
            <a:ext cx="1495922" cy="461665"/>
          </a:xfrm>
          <a:prstGeom prst="rect">
            <a:avLst/>
          </a:prstGeom>
        </p:spPr>
        <p:txBody>
          <a:bodyPr wrap="none">
            <a:spAutoFit/>
          </a:bodyPr>
          <a:lstStyle/>
          <a:p>
            <a:pPr algn="ctr"/>
            <a:r>
              <a:rPr lang="es-MX" sz="1200" b="1" dirty="0">
                <a:solidFill>
                  <a:schemeClr val="accent5">
                    <a:lumMod val="75000"/>
                  </a:schemeClr>
                </a:solidFill>
              </a:rPr>
              <a:t>750 ml </a:t>
            </a:r>
          </a:p>
          <a:p>
            <a:pPr algn="ctr"/>
            <a:r>
              <a:rPr lang="es-MX" sz="1200" b="1" i="0" dirty="0">
                <a:solidFill>
                  <a:schemeClr val="accent5">
                    <a:lumMod val="75000"/>
                  </a:schemeClr>
                </a:solidFill>
                <a:effectLst/>
              </a:rPr>
              <a:t>USD $19.99 / $21.99</a:t>
            </a:r>
            <a:endParaRPr lang="es-MX" sz="1200" dirty="0">
              <a:solidFill>
                <a:schemeClr val="accent5">
                  <a:lumMod val="75000"/>
                </a:schemeClr>
              </a:solidFill>
            </a:endParaRPr>
          </a:p>
        </p:txBody>
      </p:sp>
      <p:sp>
        <p:nvSpPr>
          <p:cNvPr id="39" name="Título 1">
            <a:extLst>
              <a:ext uri="{FF2B5EF4-FFF2-40B4-BE49-F238E27FC236}">
                <a16:creationId xmlns:a16="http://schemas.microsoft.com/office/drawing/2014/main" id="{D505DDA3-2ED9-4826-A7AD-52BE7875CD28}"/>
              </a:ext>
            </a:extLst>
          </p:cNvPr>
          <p:cNvSpPr txBox="1">
            <a:spLocks/>
          </p:cNvSpPr>
          <p:nvPr/>
        </p:nvSpPr>
        <p:spPr>
          <a:xfrm>
            <a:off x="3718968" y="182668"/>
            <a:ext cx="4754064" cy="545612"/>
          </a:xfrm>
          <a:prstGeom prst="rect">
            <a:avLst/>
          </a:prstGeom>
          <a:noFill/>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MX" sz="2400" b="1" dirty="0">
                <a:solidFill>
                  <a:srgbClr val="E7AC17"/>
                </a:solidFill>
              </a:rPr>
              <a:t>BENCHMARK PRICING &amp; COMPETITION</a:t>
            </a:r>
          </a:p>
        </p:txBody>
      </p:sp>
      <p:pic>
        <p:nvPicPr>
          <p:cNvPr id="36" name="Imagen 35" descr="Imagen que contiene imágenes prediseñadas&#10;&#10;Descripción generada automáticamente">
            <a:extLst>
              <a:ext uri="{FF2B5EF4-FFF2-40B4-BE49-F238E27FC236}">
                <a16:creationId xmlns:a16="http://schemas.microsoft.com/office/drawing/2014/main" id="{D129F7D8-9930-4AF4-B3B7-DA711E476D0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784491" y="6457071"/>
            <a:ext cx="1295846" cy="301284"/>
          </a:xfrm>
          <a:prstGeom prst="rect">
            <a:avLst/>
          </a:prstGeom>
        </p:spPr>
      </p:pic>
    </p:spTree>
    <p:extLst>
      <p:ext uri="{BB962C8B-B14F-4D97-AF65-F5344CB8AC3E}">
        <p14:creationId xmlns:p14="http://schemas.microsoft.com/office/powerpoint/2010/main" val="3032599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https://bestbuyliquors.com/media/catalog/product/cache/1/image/1000x1000/9df78eab33525d08d6e5fb8d27136e95/n/e/new-amsterdam-gin.jpg">
            <a:extLst>
              <a:ext uri="{FF2B5EF4-FFF2-40B4-BE49-F238E27FC236}">
                <a16:creationId xmlns:a16="http://schemas.microsoft.com/office/drawing/2014/main" id="{8D0FFA40-33A9-43EC-86A7-23E4A4D8CC4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193" t="7059" r="7541"/>
          <a:stretch/>
        </p:blipFill>
        <p:spPr bwMode="auto">
          <a:xfrm>
            <a:off x="2211378" y="3429000"/>
            <a:ext cx="1588042" cy="17515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s://bestbuyliquors.com/media/catalog/product/cache/1/image/1000x1000/9df78eab33525d08d6e5fb8d27136e95/g/o/gordons-london-dry-gin.jpg">
            <a:extLst>
              <a:ext uri="{FF2B5EF4-FFF2-40B4-BE49-F238E27FC236}">
                <a16:creationId xmlns:a16="http://schemas.microsoft.com/office/drawing/2014/main" id="{AC7ADB34-3414-483C-831E-97F1E4C2FF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45" y="4109513"/>
            <a:ext cx="1933478" cy="193347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bestbuyliquors.com/media/catalog/product/cache/1/image/1000x1000/9df78eab33525d08d6e5fb8d27136e95/b/e/beefeater-london-dry-gin.jpg">
            <a:extLst>
              <a:ext uri="{FF2B5EF4-FFF2-40B4-BE49-F238E27FC236}">
                <a16:creationId xmlns:a16="http://schemas.microsoft.com/office/drawing/2014/main" id="{7D65D6A0-ECBD-4BA1-A529-59002193AF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1049" y="1642364"/>
            <a:ext cx="1758661" cy="175866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s://bestbuyliquors.com/media/catalog/product/cache/1/image/1000x1000/9df78eab33525d08d6e5fb8d27136e95/i/m/img_5426.png">
            <a:extLst>
              <a:ext uri="{FF2B5EF4-FFF2-40B4-BE49-F238E27FC236}">
                <a16:creationId xmlns:a16="http://schemas.microsoft.com/office/drawing/2014/main" id="{A217F933-703B-491A-A4AF-CC39D83D42A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4154" t="27053" r="33962"/>
          <a:stretch/>
        </p:blipFill>
        <p:spPr bwMode="auto">
          <a:xfrm>
            <a:off x="7315264" y="1512764"/>
            <a:ext cx="848446" cy="194114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6" descr="Tanqueray Gin">
            <a:extLst>
              <a:ext uri="{FF2B5EF4-FFF2-40B4-BE49-F238E27FC236}">
                <a16:creationId xmlns:a16="http://schemas.microsoft.com/office/drawing/2014/main" id="{C00A1DC0-25E0-4428-B6EF-C592CA671B5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64020" y="1634684"/>
            <a:ext cx="616902" cy="167505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https://bestbuyliquors.com/media/catalog/product/cache/1/image/1000x1000/9df78eab33525d08d6e5fb8d27136e95/c/i/citadelle-gin.jpg">
            <a:extLst>
              <a:ext uri="{FF2B5EF4-FFF2-40B4-BE49-F238E27FC236}">
                <a16:creationId xmlns:a16="http://schemas.microsoft.com/office/drawing/2014/main" id="{2B8B6399-B334-4D60-9242-1DFE21FEE6B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0483" r="14382"/>
          <a:stretch/>
        </p:blipFill>
        <p:spPr bwMode="auto">
          <a:xfrm>
            <a:off x="9001312" y="1645806"/>
            <a:ext cx="1091031" cy="167505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8" descr="https://bottlenose.imgix.net/images/full/351772.jpg?auto=compress%2Cformat&amp;fit=fill&amp;h=140&amp;ixjsv=2.1.0&amp;q=45&amp;w=113">
            <a:extLst>
              <a:ext uri="{FF2B5EF4-FFF2-40B4-BE49-F238E27FC236}">
                <a16:creationId xmlns:a16="http://schemas.microsoft.com/office/drawing/2014/main" id="{2F66739C-7778-4A21-B638-85FAD0EAA5B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78007" y="1704662"/>
            <a:ext cx="453703" cy="167154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https://bottlenose.imgix.net/images/full/315616.jpg?auto=compress%2Cformat&amp;fit=fill&amp;h=140&amp;ixjsv=2.1.0&amp;q=45&amp;w=113">
            <a:extLst>
              <a:ext uri="{FF2B5EF4-FFF2-40B4-BE49-F238E27FC236}">
                <a16:creationId xmlns:a16="http://schemas.microsoft.com/office/drawing/2014/main" id="{1A3DA33B-8875-4CDA-AF80-8D06561DFC3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50024" y="2408070"/>
            <a:ext cx="1132129" cy="2032027"/>
          </a:xfrm>
          <a:prstGeom prst="rect">
            <a:avLst/>
          </a:prstGeom>
          <a:noFill/>
          <a:extLst>
            <a:ext uri="{909E8E84-426E-40DD-AFC4-6F175D3DCCD1}">
              <a14:hiddenFill xmlns:a14="http://schemas.microsoft.com/office/drawing/2010/main">
                <a:solidFill>
                  <a:srgbClr val="FFFFFF"/>
                </a:solidFill>
              </a14:hiddenFill>
            </a:ext>
          </a:extLst>
        </p:spPr>
      </p:pic>
      <p:pic>
        <p:nvPicPr>
          <p:cNvPr id="23" name="Imagen 22" descr="Imagen que contiene botella, bebida, interior, comida&#10;&#10;Descripción generada automáticamente">
            <a:extLst>
              <a:ext uri="{FF2B5EF4-FFF2-40B4-BE49-F238E27FC236}">
                <a16:creationId xmlns:a16="http://schemas.microsoft.com/office/drawing/2014/main" id="{8C6DA3B6-FE17-4848-8C5F-08B2843C80B6}"/>
              </a:ext>
            </a:extLst>
          </p:cNvPr>
          <p:cNvPicPr>
            <a:picLocks noChangeAspect="1"/>
          </p:cNvPicPr>
          <p:nvPr/>
        </p:nvPicPr>
        <p:blipFill rotWithShape="1">
          <a:blip r:embed="rId10">
            <a:extLst>
              <a:ext uri="{28A0092B-C50C-407E-A947-70E740481C1C}">
                <a14:useLocalDpi xmlns:a14="http://schemas.microsoft.com/office/drawing/2010/main" val="0"/>
              </a:ext>
            </a:extLst>
          </a:blip>
          <a:srcRect l="23910" t="2522" r="23244" b="4733"/>
          <a:stretch/>
        </p:blipFill>
        <p:spPr>
          <a:xfrm>
            <a:off x="4961552" y="601871"/>
            <a:ext cx="1282531" cy="3425288"/>
          </a:xfrm>
          <a:prstGeom prst="rect">
            <a:avLst/>
          </a:prstGeom>
        </p:spPr>
      </p:pic>
      <p:sp>
        <p:nvSpPr>
          <p:cNvPr id="24" name="Signo menos 23">
            <a:extLst>
              <a:ext uri="{FF2B5EF4-FFF2-40B4-BE49-F238E27FC236}">
                <a16:creationId xmlns:a16="http://schemas.microsoft.com/office/drawing/2014/main" id="{1FCC6798-DA9D-492A-9D48-E88F01D77A11}"/>
              </a:ext>
            </a:extLst>
          </p:cNvPr>
          <p:cNvSpPr/>
          <p:nvPr/>
        </p:nvSpPr>
        <p:spPr>
          <a:xfrm rot="5400000">
            <a:off x="-3162830" y="3323765"/>
            <a:ext cx="7792282" cy="34082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5" name="Signo menos 24">
            <a:extLst>
              <a:ext uri="{FF2B5EF4-FFF2-40B4-BE49-F238E27FC236}">
                <a16:creationId xmlns:a16="http://schemas.microsoft.com/office/drawing/2014/main" id="{10877B13-CD68-47B6-A7DA-CF3B5C96E7B8}"/>
              </a:ext>
            </a:extLst>
          </p:cNvPr>
          <p:cNvSpPr/>
          <p:nvPr/>
        </p:nvSpPr>
        <p:spPr>
          <a:xfrm>
            <a:off x="-778494" y="6251218"/>
            <a:ext cx="14092412" cy="34082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7" name="Forma libre: forma 26">
            <a:extLst>
              <a:ext uri="{FF2B5EF4-FFF2-40B4-BE49-F238E27FC236}">
                <a16:creationId xmlns:a16="http://schemas.microsoft.com/office/drawing/2014/main" id="{0ABF7963-45B5-4C1D-AD1B-27854A2656FA}"/>
              </a:ext>
            </a:extLst>
          </p:cNvPr>
          <p:cNvSpPr/>
          <p:nvPr/>
        </p:nvSpPr>
        <p:spPr>
          <a:xfrm>
            <a:off x="990866" y="3014952"/>
            <a:ext cx="10589319" cy="3302759"/>
          </a:xfrm>
          <a:custGeom>
            <a:avLst/>
            <a:gdLst>
              <a:gd name="connsiteX0" fmla="*/ 0 w 9335068"/>
              <a:gd name="connsiteY0" fmla="*/ 3302759 h 3302759"/>
              <a:gd name="connsiteX1" fmla="*/ 982638 w 9335068"/>
              <a:gd name="connsiteY1" fmla="*/ 2866030 h 3302759"/>
              <a:gd name="connsiteX2" fmla="*/ 1146412 w 9335068"/>
              <a:gd name="connsiteY2" fmla="*/ 2838735 h 3302759"/>
              <a:gd name="connsiteX3" fmla="*/ 2811438 w 9335068"/>
              <a:gd name="connsiteY3" fmla="*/ 1760562 h 3302759"/>
              <a:gd name="connsiteX4" fmla="*/ 4053385 w 9335068"/>
              <a:gd name="connsiteY4" fmla="*/ 955344 h 3302759"/>
              <a:gd name="connsiteX5" fmla="*/ 5554638 w 9335068"/>
              <a:gd name="connsiteY5" fmla="*/ 313899 h 3302759"/>
              <a:gd name="connsiteX6" fmla="*/ 6537277 w 9335068"/>
              <a:gd name="connsiteY6" fmla="*/ 272956 h 3302759"/>
              <a:gd name="connsiteX7" fmla="*/ 7328847 w 9335068"/>
              <a:gd name="connsiteY7" fmla="*/ 245660 h 3302759"/>
              <a:gd name="connsiteX8" fmla="*/ 8202304 w 9335068"/>
              <a:gd name="connsiteY8" fmla="*/ 191069 h 3302759"/>
              <a:gd name="connsiteX9" fmla="*/ 9075761 w 9335068"/>
              <a:gd name="connsiteY9" fmla="*/ 68239 h 3302759"/>
              <a:gd name="connsiteX10" fmla="*/ 9335068 w 9335068"/>
              <a:gd name="connsiteY10" fmla="*/ 0 h 3302759"/>
              <a:gd name="connsiteX11" fmla="*/ 9335068 w 9335068"/>
              <a:gd name="connsiteY11" fmla="*/ 0 h 3302759"/>
              <a:gd name="connsiteX12" fmla="*/ 9335068 w 9335068"/>
              <a:gd name="connsiteY12" fmla="*/ 0 h 3302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35068" h="3302759">
                <a:moveTo>
                  <a:pt x="0" y="3302759"/>
                </a:moveTo>
                <a:lnTo>
                  <a:pt x="982638" y="2866030"/>
                </a:lnTo>
                <a:cubicBezTo>
                  <a:pt x="1173707" y="2788693"/>
                  <a:pt x="841612" y="3022980"/>
                  <a:pt x="1146412" y="2838735"/>
                </a:cubicBezTo>
                <a:cubicBezTo>
                  <a:pt x="1451212" y="2654490"/>
                  <a:pt x="2811438" y="1760562"/>
                  <a:pt x="2811438" y="1760562"/>
                </a:cubicBezTo>
                <a:cubicBezTo>
                  <a:pt x="3295934" y="1446663"/>
                  <a:pt x="3596185" y="1196454"/>
                  <a:pt x="4053385" y="955344"/>
                </a:cubicBezTo>
                <a:cubicBezTo>
                  <a:pt x="4510585" y="714233"/>
                  <a:pt x="5140656" y="427630"/>
                  <a:pt x="5554638" y="313899"/>
                </a:cubicBezTo>
                <a:cubicBezTo>
                  <a:pt x="5968620" y="200168"/>
                  <a:pt x="6537277" y="272956"/>
                  <a:pt x="6537277" y="272956"/>
                </a:cubicBezTo>
                <a:lnTo>
                  <a:pt x="7328847" y="245660"/>
                </a:lnTo>
                <a:cubicBezTo>
                  <a:pt x="7606351" y="232012"/>
                  <a:pt x="7911152" y="220639"/>
                  <a:pt x="8202304" y="191069"/>
                </a:cubicBezTo>
                <a:cubicBezTo>
                  <a:pt x="8493456" y="161499"/>
                  <a:pt x="8886967" y="100084"/>
                  <a:pt x="9075761" y="68239"/>
                </a:cubicBezTo>
                <a:cubicBezTo>
                  <a:pt x="9264555" y="36394"/>
                  <a:pt x="9335068" y="0"/>
                  <a:pt x="9335068" y="0"/>
                </a:cubicBezTo>
                <a:lnTo>
                  <a:pt x="9335068" y="0"/>
                </a:lnTo>
                <a:lnTo>
                  <a:pt x="9335068"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8" name="Título 1">
            <a:extLst>
              <a:ext uri="{FF2B5EF4-FFF2-40B4-BE49-F238E27FC236}">
                <a16:creationId xmlns:a16="http://schemas.microsoft.com/office/drawing/2014/main" id="{8FA791EE-286D-4ADA-9265-80CFC4B8238D}"/>
              </a:ext>
            </a:extLst>
          </p:cNvPr>
          <p:cNvSpPr txBox="1">
            <a:spLocks/>
          </p:cNvSpPr>
          <p:nvPr/>
        </p:nvSpPr>
        <p:spPr>
          <a:xfrm>
            <a:off x="3926932" y="183699"/>
            <a:ext cx="4754064" cy="545612"/>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MX" sz="2400" b="1" dirty="0">
                <a:solidFill>
                  <a:srgbClr val="E7AC17"/>
                </a:solidFill>
              </a:rPr>
              <a:t>MAP BRAND PRICE POSITIONIG</a:t>
            </a:r>
          </a:p>
        </p:txBody>
      </p:sp>
      <p:pic>
        <p:nvPicPr>
          <p:cNvPr id="29" name="Imagen 28" descr="Imagen que contiene señal&#10;&#10;Descripción generada automáticamente">
            <a:extLst>
              <a:ext uri="{FF2B5EF4-FFF2-40B4-BE49-F238E27FC236}">
                <a16:creationId xmlns:a16="http://schemas.microsoft.com/office/drawing/2014/main" id="{75A98C64-B9BD-498D-AE35-5FDBAC981DB1}"/>
              </a:ext>
            </a:extLst>
          </p:cNvPr>
          <p:cNvPicPr>
            <a:picLocks noChangeAspect="1"/>
          </p:cNvPicPr>
          <p:nvPr/>
        </p:nvPicPr>
        <p:blipFill rotWithShape="1">
          <a:blip r:embed="rId11">
            <a:extLst>
              <a:ext uri="{28A0092B-C50C-407E-A947-70E740481C1C}">
                <a14:useLocalDpi xmlns:a14="http://schemas.microsoft.com/office/drawing/2010/main" val="0"/>
              </a:ext>
            </a:extLst>
          </a:blip>
          <a:srcRect t="4484" r="1" b="4432"/>
          <a:stretch/>
        </p:blipFill>
        <p:spPr>
          <a:xfrm>
            <a:off x="10112865" y="4401290"/>
            <a:ext cx="1408276" cy="651540"/>
          </a:xfrm>
          <a:prstGeom prst="rect">
            <a:avLst/>
          </a:prstGeom>
          <a:effectLst/>
        </p:spPr>
      </p:pic>
      <p:pic>
        <p:nvPicPr>
          <p:cNvPr id="31" name="Imagen 30">
            <a:extLst>
              <a:ext uri="{FF2B5EF4-FFF2-40B4-BE49-F238E27FC236}">
                <a16:creationId xmlns:a16="http://schemas.microsoft.com/office/drawing/2014/main" id="{A3C360E4-9BAB-474A-A428-2AEC04900BC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558615" y="4401290"/>
            <a:ext cx="651541" cy="651541"/>
          </a:xfrm>
          <a:prstGeom prst="rect">
            <a:avLst/>
          </a:prstGeom>
        </p:spPr>
      </p:pic>
      <p:sp>
        <p:nvSpPr>
          <p:cNvPr id="32" name="Rectángulo 31">
            <a:extLst>
              <a:ext uri="{FF2B5EF4-FFF2-40B4-BE49-F238E27FC236}">
                <a16:creationId xmlns:a16="http://schemas.microsoft.com/office/drawing/2014/main" id="{95EE5A45-F06C-405A-B769-D8AF38235654}"/>
              </a:ext>
            </a:extLst>
          </p:cNvPr>
          <p:cNvSpPr/>
          <p:nvPr/>
        </p:nvSpPr>
        <p:spPr>
          <a:xfrm>
            <a:off x="9143307" y="5052830"/>
            <a:ext cx="2686954" cy="707886"/>
          </a:xfrm>
          <a:prstGeom prst="rect">
            <a:avLst/>
          </a:prstGeom>
        </p:spPr>
        <p:txBody>
          <a:bodyPr wrap="none">
            <a:spAutoFit/>
          </a:bodyPr>
          <a:lstStyle/>
          <a:p>
            <a:r>
              <a:rPr lang="es-MX" sz="2000" b="1" u="sng" dirty="0">
                <a:solidFill>
                  <a:srgbClr val="002060"/>
                </a:solidFill>
              </a:rPr>
              <a:t>1880 USD$ 18.99 -  $ 20</a:t>
            </a:r>
          </a:p>
          <a:p>
            <a:r>
              <a:rPr lang="es-MX" sz="2000" b="1" u="sng" dirty="0">
                <a:solidFill>
                  <a:srgbClr val="002060"/>
                </a:solidFill>
              </a:rPr>
              <a:t>PINK_USD$ $22.99</a:t>
            </a:r>
            <a:endParaRPr lang="es-MX" sz="2000" u="sng" dirty="0">
              <a:solidFill>
                <a:srgbClr val="002060"/>
              </a:solidFill>
            </a:endParaRPr>
          </a:p>
        </p:txBody>
      </p:sp>
      <p:pic>
        <p:nvPicPr>
          <p:cNvPr id="19" name="Imagen 18" descr="Imagen que contiene imágenes prediseñadas&#10;&#10;Descripción generada automáticamente">
            <a:extLst>
              <a:ext uri="{FF2B5EF4-FFF2-40B4-BE49-F238E27FC236}">
                <a16:creationId xmlns:a16="http://schemas.microsoft.com/office/drawing/2014/main" id="{ACF39AF3-0469-40E0-8E31-22FC06CC32D7}"/>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784491" y="6457071"/>
            <a:ext cx="1295846" cy="301284"/>
          </a:xfrm>
          <a:prstGeom prst="rect">
            <a:avLst/>
          </a:prstGeom>
        </p:spPr>
      </p:pic>
      <p:pic>
        <p:nvPicPr>
          <p:cNvPr id="20" name="Imagen 19" descr="Imagen que contiene artículos de aseo personal&#10;&#10;Descripción generada automáticamente">
            <a:extLst>
              <a:ext uri="{FF2B5EF4-FFF2-40B4-BE49-F238E27FC236}">
                <a16:creationId xmlns:a16="http://schemas.microsoft.com/office/drawing/2014/main" id="{60C905E9-8FD2-4A56-AE5F-F01E74039C32}"/>
              </a:ext>
            </a:extLst>
          </p:cNvPr>
          <p:cNvPicPr>
            <a:picLocks noChangeAspect="1"/>
          </p:cNvPicPr>
          <p:nvPr/>
        </p:nvPicPr>
        <p:blipFill rotWithShape="1">
          <a:blip r:embed="rId14">
            <a:extLst>
              <a:ext uri="{28A0092B-C50C-407E-A947-70E740481C1C}">
                <a14:useLocalDpi xmlns:a14="http://schemas.microsoft.com/office/drawing/2010/main" val="0"/>
              </a:ext>
            </a:extLst>
          </a:blip>
          <a:srcRect l="18181" r="13244"/>
          <a:stretch/>
        </p:blipFill>
        <p:spPr>
          <a:xfrm>
            <a:off x="10801513" y="233726"/>
            <a:ext cx="1278824" cy="2837228"/>
          </a:xfrm>
          <a:prstGeom prst="rect">
            <a:avLst/>
          </a:prstGeom>
        </p:spPr>
      </p:pic>
    </p:spTree>
    <p:extLst>
      <p:ext uri="{BB962C8B-B14F-4D97-AF65-F5344CB8AC3E}">
        <p14:creationId xmlns:p14="http://schemas.microsoft.com/office/powerpoint/2010/main" val="119003750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570</Words>
  <Application>Microsoft Office PowerPoint</Application>
  <PresentationFormat>Panorámica</PresentationFormat>
  <Paragraphs>72</Paragraphs>
  <Slides>6</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6</vt:i4>
      </vt:variant>
    </vt:vector>
  </HeadingPairs>
  <TitlesOfParts>
    <vt:vector size="10" baseType="lpstr">
      <vt:lpstr>Arial</vt:lpstr>
      <vt:lpstr>Calibri</vt:lpstr>
      <vt:lpstr>Calibri Light</vt:lpstr>
      <vt:lpstr>Tema de Office</vt:lpstr>
      <vt:lpstr>PRICE POSITIONIG USA 2019</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PRICE POSITIONIG USA 2019</dc:title>
  <dc:creator>David Guzmán</dc:creator>
  <cp:lastModifiedBy>David Guzmán</cp:lastModifiedBy>
  <cp:revision>6</cp:revision>
  <dcterms:created xsi:type="dcterms:W3CDTF">2018-11-21T04:07:46Z</dcterms:created>
  <dcterms:modified xsi:type="dcterms:W3CDTF">2018-11-22T18:05:10Z</dcterms:modified>
</cp:coreProperties>
</file>