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8" r:id="rId2"/>
    <p:sldId id="290" r:id="rId3"/>
    <p:sldId id="264" r:id="rId4"/>
    <p:sldId id="262" r:id="rId5"/>
    <p:sldId id="303" r:id="rId6"/>
    <p:sldId id="306" r:id="rId7"/>
    <p:sldId id="305" r:id="rId8"/>
    <p:sldId id="307" r:id="rId9"/>
    <p:sldId id="308" r:id="rId10"/>
    <p:sldId id="310" r:id="rId11"/>
    <p:sldId id="309" r:id="rId12"/>
    <p:sldId id="257" r:id="rId13"/>
    <p:sldId id="259" r:id="rId14"/>
    <p:sldId id="291" r:id="rId15"/>
    <p:sldId id="261" r:id="rId16"/>
    <p:sldId id="265" r:id="rId17"/>
    <p:sldId id="298" r:id="rId18"/>
    <p:sldId id="263" r:id="rId19"/>
    <p:sldId id="296" r:id="rId20"/>
    <p:sldId id="297" r:id="rId21"/>
    <p:sldId id="284" r:id="rId22"/>
    <p:sldId id="288" r:id="rId23"/>
    <p:sldId id="300"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69"/>
    <p:restoredTop sz="94693"/>
  </p:normalViewPr>
  <p:slideViewPr>
    <p:cSldViewPr snapToGrid="0" snapToObjects="1" showGuides="1">
      <p:cViewPr varScale="1">
        <p:scale>
          <a:sx n="90" d="100"/>
          <a:sy n="90" d="100"/>
        </p:scale>
        <p:origin x="208" y="6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B4FD2-6094-FF44-9734-8388BAE12A5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s-ES_tradnl"/>
          </a:p>
        </p:txBody>
      </p:sp>
      <p:sp>
        <p:nvSpPr>
          <p:cNvPr id="3" name="Subtitle 2">
            <a:extLst>
              <a:ext uri="{FF2B5EF4-FFF2-40B4-BE49-F238E27FC236}">
                <a16:creationId xmlns:a16="http://schemas.microsoft.com/office/drawing/2014/main" id="{8E1E3A7E-A906-0C48-89BF-68B4128AD8F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s-ES_tradnl"/>
          </a:p>
        </p:txBody>
      </p:sp>
      <p:sp>
        <p:nvSpPr>
          <p:cNvPr id="4" name="Date Placeholder 3">
            <a:extLst>
              <a:ext uri="{FF2B5EF4-FFF2-40B4-BE49-F238E27FC236}">
                <a16:creationId xmlns:a16="http://schemas.microsoft.com/office/drawing/2014/main" id="{797ADF82-4DEF-5E41-933E-83DE24C70F39}"/>
              </a:ext>
            </a:extLst>
          </p:cNvPr>
          <p:cNvSpPr>
            <a:spLocks noGrp="1"/>
          </p:cNvSpPr>
          <p:nvPr>
            <p:ph type="dt" sz="half" idx="10"/>
          </p:nvPr>
        </p:nvSpPr>
        <p:spPr/>
        <p:txBody>
          <a:bodyPr/>
          <a:lstStyle/>
          <a:p>
            <a:fld id="{09E98B1A-26A8-074D-AB15-F00EBFC411F0}" type="datetimeFigureOut">
              <a:rPr lang="es-ES_tradnl" smtClean="0"/>
              <a:t>7/1/21</a:t>
            </a:fld>
            <a:endParaRPr lang="es-ES_tradnl"/>
          </a:p>
        </p:txBody>
      </p:sp>
      <p:sp>
        <p:nvSpPr>
          <p:cNvPr id="5" name="Footer Placeholder 4">
            <a:extLst>
              <a:ext uri="{FF2B5EF4-FFF2-40B4-BE49-F238E27FC236}">
                <a16:creationId xmlns:a16="http://schemas.microsoft.com/office/drawing/2014/main" id="{59CE6418-020F-5A42-A7ED-C90EE8BDA94F}"/>
              </a:ext>
            </a:extLst>
          </p:cNvPr>
          <p:cNvSpPr>
            <a:spLocks noGrp="1"/>
          </p:cNvSpPr>
          <p:nvPr>
            <p:ph type="ftr" sz="quarter" idx="11"/>
          </p:nvPr>
        </p:nvSpPr>
        <p:spPr/>
        <p:txBody>
          <a:bodyPr/>
          <a:lstStyle/>
          <a:p>
            <a:endParaRPr lang="es-ES_tradnl"/>
          </a:p>
        </p:txBody>
      </p:sp>
      <p:sp>
        <p:nvSpPr>
          <p:cNvPr id="6" name="Slide Number Placeholder 5">
            <a:extLst>
              <a:ext uri="{FF2B5EF4-FFF2-40B4-BE49-F238E27FC236}">
                <a16:creationId xmlns:a16="http://schemas.microsoft.com/office/drawing/2014/main" id="{91C3B027-755E-3B49-A7BB-28F333C169E9}"/>
              </a:ext>
            </a:extLst>
          </p:cNvPr>
          <p:cNvSpPr>
            <a:spLocks noGrp="1"/>
          </p:cNvSpPr>
          <p:nvPr>
            <p:ph type="sldNum" sz="quarter" idx="12"/>
          </p:nvPr>
        </p:nvSpPr>
        <p:spPr/>
        <p:txBody>
          <a:bodyPr/>
          <a:lstStyle/>
          <a:p>
            <a:fld id="{B2F2FE62-6FFA-1741-AD0F-01AC01549CCE}" type="slidenum">
              <a:rPr lang="es-ES_tradnl" smtClean="0"/>
              <a:t>‹Nº›</a:t>
            </a:fld>
            <a:endParaRPr lang="es-ES_tradnl"/>
          </a:p>
        </p:txBody>
      </p:sp>
    </p:spTree>
    <p:extLst>
      <p:ext uri="{BB962C8B-B14F-4D97-AF65-F5344CB8AC3E}">
        <p14:creationId xmlns:p14="http://schemas.microsoft.com/office/powerpoint/2010/main" val="17876953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72DAB-FAF5-B24B-B1EB-A4E8EA6BA6E3}"/>
              </a:ext>
            </a:extLst>
          </p:cNvPr>
          <p:cNvSpPr>
            <a:spLocks noGrp="1"/>
          </p:cNvSpPr>
          <p:nvPr>
            <p:ph type="title"/>
          </p:nvPr>
        </p:nvSpPr>
        <p:spPr/>
        <p:txBody>
          <a:bodyPr/>
          <a:lstStyle/>
          <a:p>
            <a:r>
              <a:rPr lang="en-US"/>
              <a:t>Click to edit Master title style</a:t>
            </a:r>
            <a:endParaRPr lang="es-ES_tradnl"/>
          </a:p>
        </p:txBody>
      </p:sp>
      <p:sp>
        <p:nvSpPr>
          <p:cNvPr id="3" name="Content Placeholder 2">
            <a:extLst>
              <a:ext uri="{FF2B5EF4-FFF2-40B4-BE49-F238E27FC236}">
                <a16:creationId xmlns:a16="http://schemas.microsoft.com/office/drawing/2014/main" id="{29D047C8-9F75-3B42-9FCC-1A6A622BCFF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s-ES_tradnl"/>
          </a:p>
        </p:txBody>
      </p:sp>
      <p:sp>
        <p:nvSpPr>
          <p:cNvPr id="4" name="Date Placeholder 3">
            <a:extLst>
              <a:ext uri="{FF2B5EF4-FFF2-40B4-BE49-F238E27FC236}">
                <a16:creationId xmlns:a16="http://schemas.microsoft.com/office/drawing/2014/main" id="{B95EF0E4-58D7-8A48-9E8A-EF82BDFDEE3F}"/>
              </a:ext>
            </a:extLst>
          </p:cNvPr>
          <p:cNvSpPr>
            <a:spLocks noGrp="1"/>
          </p:cNvSpPr>
          <p:nvPr>
            <p:ph type="dt" sz="half" idx="10"/>
          </p:nvPr>
        </p:nvSpPr>
        <p:spPr/>
        <p:txBody>
          <a:bodyPr/>
          <a:lstStyle/>
          <a:p>
            <a:fld id="{09E98B1A-26A8-074D-AB15-F00EBFC411F0}" type="datetimeFigureOut">
              <a:rPr lang="es-ES_tradnl" smtClean="0"/>
              <a:t>7/1/21</a:t>
            </a:fld>
            <a:endParaRPr lang="es-ES_tradnl"/>
          </a:p>
        </p:txBody>
      </p:sp>
      <p:sp>
        <p:nvSpPr>
          <p:cNvPr id="5" name="Footer Placeholder 4">
            <a:extLst>
              <a:ext uri="{FF2B5EF4-FFF2-40B4-BE49-F238E27FC236}">
                <a16:creationId xmlns:a16="http://schemas.microsoft.com/office/drawing/2014/main" id="{A3CCB925-DE06-CF43-B3AA-3AA3A57E31CB}"/>
              </a:ext>
            </a:extLst>
          </p:cNvPr>
          <p:cNvSpPr>
            <a:spLocks noGrp="1"/>
          </p:cNvSpPr>
          <p:nvPr>
            <p:ph type="ftr" sz="quarter" idx="11"/>
          </p:nvPr>
        </p:nvSpPr>
        <p:spPr/>
        <p:txBody>
          <a:bodyPr/>
          <a:lstStyle/>
          <a:p>
            <a:endParaRPr lang="es-ES_tradnl"/>
          </a:p>
        </p:txBody>
      </p:sp>
      <p:sp>
        <p:nvSpPr>
          <p:cNvPr id="6" name="Slide Number Placeholder 5">
            <a:extLst>
              <a:ext uri="{FF2B5EF4-FFF2-40B4-BE49-F238E27FC236}">
                <a16:creationId xmlns:a16="http://schemas.microsoft.com/office/drawing/2014/main" id="{BCEFCDFF-C598-5B4C-BA17-D2234FC90813}"/>
              </a:ext>
            </a:extLst>
          </p:cNvPr>
          <p:cNvSpPr>
            <a:spLocks noGrp="1"/>
          </p:cNvSpPr>
          <p:nvPr>
            <p:ph type="sldNum" sz="quarter" idx="12"/>
          </p:nvPr>
        </p:nvSpPr>
        <p:spPr/>
        <p:txBody>
          <a:bodyPr/>
          <a:lstStyle/>
          <a:p>
            <a:fld id="{B2F2FE62-6FFA-1741-AD0F-01AC01549CCE}" type="slidenum">
              <a:rPr lang="es-ES_tradnl" smtClean="0"/>
              <a:t>‹Nº›</a:t>
            </a:fld>
            <a:endParaRPr lang="es-ES_tradnl"/>
          </a:p>
        </p:txBody>
      </p:sp>
    </p:spTree>
    <p:extLst>
      <p:ext uri="{BB962C8B-B14F-4D97-AF65-F5344CB8AC3E}">
        <p14:creationId xmlns:p14="http://schemas.microsoft.com/office/powerpoint/2010/main" val="34264976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7F665E-7C75-124F-8F21-9D026785091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s-ES_tradnl"/>
          </a:p>
        </p:txBody>
      </p:sp>
      <p:sp>
        <p:nvSpPr>
          <p:cNvPr id="3" name="Text Placeholder 2">
            <a:extLst>
              <a:ext uri="{FF2B5EF4-FFF2-40B4-BE49-F238E27FC236}">
                <a16:creationId xmlns:a16="http://schemas.microsoft.com/office/drawing/2014/main" id="{4D739778-3D26-374F-B3B0-B21098D201F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E147E2B-CD6C-1742-8F4C-E632F41FCEF2}"/>
              </a:ext>
            </a:extLst>
          </p:cNvPr>
          <p:cNvSpPr>
            <a:spLocks noGrp="1"/>
          </p:cNvSpPr>
          <p:nvPr>
            <p:ph type="dt" sz="half" idx="10"/>
          </p:nvPr>
        </p:nvSpPr>
        <p:spPr/>
        <p:txBody>
          <a:bodyPr/>
          <a:lstStyle/>
          <a:p>
            <a:fld id="{09E98B1A-26A8-074D-AB15-F00EBFC411F0}" type="datetimeFigureOut">
              <a:rPr lang="es-ES_tradnl" smtClean="0"/>
              <a:t>7/1/21</a:t>
            </a:fld>
            <a:endParaRPr lang="es-ES_tradnl"/>
          </a:p>
        </p:txBody>
      </p:sp>
      <p:sp>
        <p:nvSpPr>
          <p:cNvPr id="5" name="Footer Placeholder 4">
            <a:extLst>
              <a:ext uri="{FF2B5EF4-FFF2-40B4-BE49-F238E27FC236}">
                <a16:creationId xmlns:a16="http://schemas.microsoft.com/office/drawing/2014/main" id="{A7D2D4E6-DF2D-F84E-AABC-27A5E822DC67}"/>
              </a:ext>
            </a:extLst>
          </p:cNvPr>
          <p:cNvSpPr>
            <a:spLocks noGrp="1"/>
          </p:cNvSpPr>
          <p:nvPr>
            <p:ph type="ftr" sz="quarter" idx="11"/>
          </p:nvPr>
        </p:nvSpPr>
        <p:spPr/>
        <p:txBody>
          <a:bodyPr/>
          <a:lstStyle/>
          <a:p>
            <a:endParaRPr lang="es-ES_tradnl"/>
          </a:p>
        </p:txBody>
      </p:sp>
      <p:sp>
        <p:nvSpPr>
          <p:cNvPr id="6" name="Slide Number Placeholder 5">
            <a:extLst>
              <a:ext uri="{FF2B5EF4-FFF2-40B4-BE49-F238E27FC236}">
                <a16:creationId xmlns:a16="http://schemas.microsoft.com/office/drawing/2014/main" id="{6ED4FB5B-74DD-764D-89DC-167AF41C6E3D}"/>
              </a:ext>
            </a:extLst>
          </p:cNvPr>
          <p:cNvSpPr>
            <a:spLocks noGrp="1"/>
          </p:cNvSpPr>
          <p:nvPr>
            <p:ph type="sldNum" sz="quarter" idx="12"/>
          </p:nvPr>
        </p:nvSpPr>
        <p:spPr/>
        <p:txBody>
          <a:bodyPr/>
          <a:lstStyle/>
          <a:p>
            <a:fld id="{B2F2FE62-6FFA-1741-AD0F-01AC01549CCE}" type="slidenum">
              <a:rPr lang="es-ES_tradnl" smtClean="0"/>
              <a:t>‹Nº›</a:t>
            </a:fld>
            <a:endParaRPr lang="es-ES_tradnl"/>
          </a:p>
        </p:txBody>
      </p:sp>
    </p:spTree>
    <p:extLst>
      <p:ext uri="{BB962C8B-B14F-4D97-AF65-F5344CB8AC3E}">
        <p14:creationId xmlns:p14="http://schemas.microsoft.com/office/powerpoint/2010/main" val="20277137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D0D6CC-E0C3-6F4B-9EEB-C16023CF2DA0}"/>
              </a:ext>
            </a:extLst>
          </p:cNvPr>
          <p:cNvSpPr>
            <a:spLocks noGrp="1"/>
          </p:cNvSpPr>
          <p:nvPr>
            <p:ph type="title"/>
          </p:nvPr>
        </p:nvSpPr>
        <p:spPr/>
        <p:txBody>
          <a:bodyPr/>
          <a:lstStyle/>
          <a:p>
            <a:r>
              <a:rPr lang="en-US"/>
              <a:t>Click to edit Master title style</a:t>
            </a:r>
            <a:endParaRPr lang="es-ES_tradnl"/>
          </a:p>
        </p:txBody>
      </p:sp>
      <p:sp>
        <p:nvSpPr>
          <p:cNvPr id="3" name="Content Placeholder 2">
            <a:extLst>
              <a:ext uri="{FF2B5EF4-FFF2-40B4-BE49-F238E27FC236}">
                <a16:creationId xmlns:a16="http://schemas.microsoft.com/office/drawing/2014/main" id="{8C8ACAE1-F223-8B4F-B0A6-AA91F0C9898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s-ES_tradnl"/>
          </a:p>
        </p:txBody>
      </p:sp>
      <p:sp>
        <p:nvSpPr>
          <p:cNvPr id="4" name="Content Placeholder 3">
            <a:extLst>
              <a:ext uri="{FF2B5EF4-FFF2-40B4-BE49-F238E27FC236}">
                <a16:creationId xmlns:a16="http://schemas.microsoft.com/office/drawing/2014/main" id="{A47B1FE2-6613-A54B-83DF-E0C9F6B1926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s-ES_tradnl"/>
          </a:p>
        </p:txBody>
      </p:sp>
      <p:sp>
        <p:nvSpPr>
          <p:cNvPr id="5" name="Date Placeholder 4">
            <a:extLst>
              <a:ext uri="{FF2B5EF4-FFF2-40B4-BE49-F238E27FC236}">
                <a16:creationId xmlns:a16="http://schemas.microsoft.com/office/drawing/2014/main" id="{52DAA8FC-7B08-1E48-8983-82B2031A8A8E}"/>
              </a:ext>
            </a:extLst>
          </p:cNvPr>
          <p:cNvSpPr>
            <a:spLocks noGrp="1"/>
          </p:cNvSpPr>
          <p:nvPr>
            <p:ph type="dt" sz="half" idx="10"/>
          </p:nvPr>
        </p:nvSpPr>
        <p:spPr/>
        <p:txBody>
          <a:bodyPr/>
          <a:lstStyle/>
          <a:p>
            <a:fld id="{09E98B1A-26A8-074D-AB15-F00EBFC411F0}" type="datetimeFigureOut">
              <a:rPr lang="es-ES_tradnl" smtClean="0"/>
              <a:t>7/1/21</a:t>
            </a:fld>
            <a:endParaRPr lang="es-ES_tradnl"/>
          </a:p>
        </p:txBody>
      </p:sp>
      <p:sp>
        <p:nvSpPr>
          <p:cNvPr id="6" name="Footer Placeholder 5">
            <a:extLst>
              <a:ext uri="{FF2B5EF4-FFF2-40B4-BE49-F238E27FC236}">
                <a16:creationId xmlns:a16="http://schemas.microsoft.com/office/drawing/2014/main" id="{F0020C92-E776-7C44-BBA5-59C5D9602BC2}"/>
              </a:ext>
            </a:extLst>
          </p:cNvPr>
          <p:cNvSpPr>
            <a:spLocks noGrp="1"/>
          </p:cNvSpPr>
          <p:nvPr>
            <p:ph type="ftr" sz="quarter" idx="11"/>
          </p:nvPr>
        </p:nvSpPr>
        <p:spPr/>
        <p:txBody>
          <a:bodyPr/>
          <a:lstStyle/>
          <a:p>
            <a:endParaRPr lang="es-ES_tradnl"/>
          </a:p>
        </p:txBody>
      </p:sp>
      <p:sp>
        <p:nvSpPr>
          <p:cNvPr id="7" name="Slide Number Placeholder 6">
            <a:extLst>
              <a:ext uri="{FF2B5EF4-FFF2-40B4-BE49-F238E27FC236}">
                <a16:creationId xmlns:a16="http://schemas.microsoft.com/office/drawing/2014/main" id="{1E6A7A1E-9275-D540-835E-E9E9855F5D0A}"/>
              </a:ext>
            </a:extLst>
          </p:cNvPr>
          <p:cNvSpPr>
            <a:spLocks noGrp="1"/>
          </p:cNvSpPr>
          <p:nvPr>
            <p:ph type="sldNum" sz="quarter" idx="12"/>
          </p:nvPr>
        </p:nvSpPr>
        <p:spPr/>
        <p:txBody>
          <a:bodyPr/>
          <a:lstStyle/>
          <a:p>
            <a:fld id="{B2F2FE62-6FFA-1741-AD0F-01AC01549CCE}" type="slidenum">
              <a:rPr lang="es-ES_tradnl" smtClean="0"/>
              <a:t>‹Nº›</a:t>
            </a:fld>
            <a:endParaRPr lang="es-ES_tradnl"/>
          </a:p>
        </p:txBody>
      </p:sp>
    </p:spTree>
    <p:extLst>
      <p:ext uri="{BB962C8B-B14F-4D97-AF65-F5344CB8AC3E}">
        <p14:creationId xmlns:p14="http://schemas.microsoft.com/office/powerpoint/2010/main" val="27530553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BA8D7E-B1EA-B848-836F-2690BF3AF1F2}"/>
              </a:ext>
            </a:extLst>
          </p:cNvPr>
          <p:cNvSpPr>
            <a:spLocks noGrp="1"/>
          </p:cNvSpPr>
          <p:nvPr>
            <p:ph type="title"/>
          </p:nvPr>
        </p:nvSpPr>
        <p:spPr>
          <a:xfrm>
            <a:off x="839788" y="365125"/>
            <a:ext cx="10515600" cy="1325563"/>
          </a:xfrm>
        </p:spPr>
        <p:txBody>
          <a:bodyPr/>
          <a:lstStyle/>
          <a:p>
            <a:r>
              <a:rPr lang="en-US"/>
              <a:t>Click to edit Master title style</a:t>
            </a:r>
            <a:endParaRPr lang="es-ES_tradnl"/>
          </a:p>
        </p:txBody>
      </p:sp>
      <p:sp>
        <p:nvSpPr>
          <p:cNvPr id="3" name="Text Placeholder 2">
            <a:extLst>
              <a:ext uri="{FF2B5EF4-FFF2-40B4-BE49-F238E27FC236}">
                <a16:creationId xmlns:a16="http://schemas.microsoft.com/office/drawing/2014/main" id="{3E8CFD46-163C-E543-A99E-32F40DC71B8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87E3FE92-2497-4941-948E-5144B69983C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s-ES_tradnl"/>
          </a:p>
        </p:txBody>
      </p:sp>
      <p:sp>
        <p:nvSpPr>
          <p:cNvPr id="5" name="Text Placeholder 4">
            <a:extLst>
              <a:ext uri="{FF2B5EF4-FFF2-40B4-BE49-F238E27FC236}">
                <a16:creationId xmlns:a16="http://schemas.microsoft.com/office/drawing/2014/main" id="{A28323B4-D1C7-5241-AB96-43409A1C6F9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BF3BFFF-6E1A-D645-8B1A-FAEBA16AF2A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s-ES_tradnl"/>
          </a:p>
        </p:txBody>
      </p:sp>
      <p:sp>
        <p:nvSpPr>
          <p:cNvPr id="7" name="Date Placeholder 6">
            <a:extLst>
              <a:ext uri="{FF2B5EF4-FFF2-40B4-BE49-F238E27FC236}">
                <a16:creationId xmlns:a16="http://schemas.microsoft.com/office/drawing/2014/main" id="{372F588C-19AA-644B-8AFD-1825C5CD34B2}"/>
              </a:ext>
            </a:extLst>
          </p:cNvPr>
          <p:cNvSpPr>
            <a:spLocks noGrp="1"/>
          </p:cNvSpPr>
          <p:nvPr>
            <p:ph type="dt" sz="half" idx="10"/>
          </p:nvPr>
        </p:nvSpPr>
        <p:spPr/>
        <p:txBody>
          <a:bodyPr/>
          <a:lstStyle/>
          <a:p>
            <a:fld id="{09E98B1A-26A8-074D-AB15-F00EBFC411F0}" type="datetimeFigureOut">
              <a:rPr lang="es-ES_tradnl" smtClean="0"/>
              <a:t>7/1/21</a:t>
            </a:fld>
            <a:endParaRPr lang="es-ES_tradnl"/>
          </a:p>
        </p:txBody>
      </p:sp>
      <p:sp>
        <p:nvSpPr>
          <p:cNvPr id="8" name="Footer Placeholder 7">
            <a:extLst>
              <a:ext uri="{FF2B5EF4-FFF2-40B4-BE49-F238E27FC236}">
                <a16:creationId xmlns:a16="http://schemas.microsoft.com/office/drawing/2014/main" id="{5227CDCB-924B-B947-BFC1-DE83A61355B9}"/>
              </a:ext>
            </a:extLst>
          </p:cNvPr>
          <p:cNvSpPr>
            <a:spLocks noGrp="1"/>
          </p:cNvSpPr>
          <p:nvPr>
            <p:ph type="ftr" sz="quarter" idx="11"/>
          </p:nvPr>
        </p:nvSpPr>
        <p:spPr/>
        <p:txBody>
          <a:bodyPr/>
          <a:lstStyle/>
          <a:p>
            <a:endParaRPr lang="es-ES_tradnl"/>
          </a:p>
        </p:txBody>
      </p:sp>
      <p:sp>
        <p:nvSpPr>
          <p:cNvPr id="9" name="Slide Number Placeholder 8">
            <a:extLst>
              <a:ext uri="{FF2B5EF4-FFF2-40B4-BE49-F238E27FC236}">
                <a16:creationId xmlns:a16="http://schemas.microsoft.com/office/drawing/2014/main" id="{A59F3C81-9C65-6B43-8D3E-8DF99AE9CE93}"/>
              </a:ext>
            </a:extLst>
          </p:cNvPr>
          <p:cNvSpPr>
            <a:spLocks noGrp="1"/>
          </p:cNvSpPr>
          <p:nvPr>
            <p:ph type="sldNum" sz="quarter" idx="12"/>
          </p:nvPr>
        </p:nvSpPr>
        <p:spPr/>
        <p:txBody>
          <a:bodyPr/>
          <a:lstStyle/>
          <a:p>
            <a:fld id="{B2F2FE62-6FFA-1741-AD0F-01AC01549CCE}" type="slidenum">
              <a:rPr lang="es-ES_tradnl" smtClean="0"/>
              <a:t>‹Nº›</a:t>
            </a:fld>
            <a:endParaRPr lang="es-ES_tradnl"/>
          </a:p>
        </p:txBody>
      </p:sp>
    </p:spTree>
    <p:extLst>
      <p:ext uri="{BB962C8B-B14F-4D97-AF65-F5344CB8AC3E}">
        <p14:creationId xmlns:p14="http://schemas.microsoft.com/office/powerpoint/2010/main" val="2940845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37CCC1-B26B-2245-9D8B-17DE48932ACD}"/>
              </a:ext>
            </a:extLst>
          </p:cNvPr>
          <p:cNvSpPr>
            <a:spLocks noGrp="1"/>
          </p:cNvSpPr>
          <p:nvPr>
            <p:ph type="title"/>
          </p:nvPr>
        </p:nvSpPr>
        <p:spPr/>
        <p:txBody>
          <a:bodyPr/>
          <a:lstStyle/>
          <a:p>
            <a:r>
              <a:rPr lang="en-US"/>
              <a:t>Click to edit Master title style</a:t>
            </a:r>
            <a:endParaRPr lang="es-ES_tradnl"/>
          </a:p>
        </p:txBody>
      </p:sp>
      <p:sp>
        <p:nvSpPr>
          <p:cNvPr id="3" name="Date Placeholder 2">
            <a:extLst>
              <a:ext uri="{FF2B5EF4-FFF2-40B4-BE49-F238E27FC236}">
                <a16:creationId xmlns:a16="http://schemas.microsoft.com/office/drawing/2014/main" id="{B9B949CF-7838-8C49-B89A-D8BA33E9B5E1}"/>
              </a:ext>
            </a:extLst>
          </p:cNvPr>
          <p:cNvSpPr>
            <a:spLocks noGrp="1"/>
          </p:cNvSpPr>
          <p:nvPr>
            <p:ph type="dt" sz="half" idx="10"/>
          </p:nvPr>
        </p:nvSpPr>
        <p:spPr/>
        <p:txBody>
          <a:bodyPr/>
          <a:lstStyle/>
          <a:p>
            <a:fld id="{09E98B1A-26A8-074D-AB15-F00EBFC411F0}" type="datetimeFigureOut">
              <a:rPr lang="es-ES_tradnl" smtClean="0"/>
              <a:t>7/1/21</a:t>
            </a:fld>
            <a:endParaRPr lang="es-ES_tradnl"/>
          </a:p>
        </p:txBody>
      </p:sp>
      <p:sp>
        <p:nvSpPr>
          <p:cNvPr id="4" name="Footer Placeholder 3">
            <a:extLst>
              <a:ext uri="{FF2B5EF4-FFF2-40B4-BE49-F238E27FC236}">
                <a16:creationId xmlns:a16="http://schemas.microsoft.com/office/drawing/2014/main" id="{0D15DCA6-910C-144D-A555-DC35612D1475}"/>
              </a:ext>
            </a:extLst>
          </p:cNvPr>
          <p:cNvSpPr>
            <a:spLocks noGrp="1"/>
          </p:cNvSpPr>
          <p:nvPr>
            <p:ph type="ftr" sz="quarter" idx="11"/>
          </p:nvPr>
        </p:nvSpPr>
        <p:spPr/>
        <p:txBody>
          <a:bodyPr/>
          <a:lstStyle/>
          <a:p>
            <a:endParaRPr lang="es-ES_tradnl"/>
          </a:p>
        </p:txBody>
      </p:sp>
      <p:sp>
        <p:nvSpPr>
          <p:cNvPr id="5" name="Slide Number Placeholder 4">
            <a:extLst>
              <a:ext uri="{FF2B5EF4-FFF2-40B4-BE49-F238E27FC236}">
                <a16:creationId xmlns:a16="http://schemas.microsoft.com/office/drawing/2014/main" id="{D27C5F28-EA0E-D644-8CC0-5AC0ED40D75D}"/>
              </a:ext>
            </a:extLst>
          </p:cNvPr>
          <p:cNvSpPr>
            <a:spLocks noGrp="1"/>
          </p:cNvSpPr>
          <p:nvPr>
            <p:ph type="sldNum" sz="quarter" idx="12"/>
          </p:nvPr>
        </p:nvSpPr>
        <p:spPr/>
        <p:txBody>
          <a:bodyPr/>
          <a:lstStyle/>
          <a:p>
            <a:fld id="{B2F2FE62-6FFA-1741-AD0F-01AC01549CCE}" type="slidenum">
              <a:rPr lang="es-ES_tradnl" smtClean="0"/>
              <a:t>‹Nº›</a:t>
            </a:fld>
            <a:endParaRPr lang="es-ES_tradnl"/>
          </a:p>
        </p:txBody>
      </p:sp>
    </p:spTree>
    <p:extLst>
      <p:ext uri="{BB962C8B-B14F-4D97-AF65-F5344CB8AC3E}">
        <p14:creationId xmlns:p14="http://schemas.microsoft.com/office/powerpoint/2010/main" val="15359548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F39C170-80CD-6E45-8526-D886F1EC027A}"/>
              </a:ext>
            </a:extLst>
          </p:cNvPr>
          <p:cNvSpPr>
            <a:spLocks noGrp="1"/>
          </p:cNvSpPr>
          <p:nvPr>
            <p:ph type="dt" sz="half" idx="10"/>
          </p:nvPr>
        </p:nvSpPr>
        <p:spPr/>
        <p:txBody>
          <a:bodyPr/>
          <a:lstStyle/>
          <a:p>
            <a:fld id="{09E98B1A-26A8-074D-AB15-F00EBFC411F0}" type="datetimeFigureOut">
              <a:rPr lang="es-ES_tradnl" smtClean="0"/>
              <a:t>7/1/21</a:t>
            </a:fld>
            <a:endParaRPr lang="es-ES_tradnl"/>
          </a:p>
        </p:txBody>
      </p:sp>
      <p:sp>
        <p:nvSpPr>
          <p:cNvPr id="3" name="Footer Placeholder 2">
            <a:extLst>
              <a:ext uri="{FF2B5EF4-FFF2-40B4-BE49-F238E27FC236}">
                <a16:creationId xmlns:a16="http://schemas.microsoft.com/office/drawing/2014/main" id="{D7E86764-F898-1A4F-A3D0-66325C7D61F1}"/>
              </a:ext>
            </a:extLst>
          </p:cNvPr>
          <p:cNvSpPr>
            <a:spLocks noGrp="1"/>
          </p:cNvSpPr>
          <p:nvPr>
            <p:ph type="ftr" sz="quarter" idx="11"/>
          </p:nvPr>
        </p:nvSpPr>
        <p:spPr/>
        <p:txBody>
          <a:bodyPr/>
          <a:lstStyle/>
          <a:p>
            <a:endParaRPr lang="es-ES_tradnl"/>
          </a:p>
        </p:txBody>
      </p:sp>
      <p:sp>
        <p:nvSpPr>
          <p:cNvPr id="4" name="Slide Number Placeholder 3">
            <a:extLst>
              <a:ext uri="{FF2B5EF4-FFF2-40B4-BE49-F238E27FC236}">
                <a16:creationId xmlns:a16="http://schemas.microsoft.com/office/drawing/2014/main" id="{4192EA8E-5730-D845-967D-904B08BAACF2}"/>
              </a:ext>
            </a:extLst>
          </p:cNvPr>
          <p:cNvSpPr>
            <a:spLocks noGrp="1"/>
          </p:cNvSpPr>
          <p:nvPr>
            <p:ph type="sldNum" sz="quarter" idx="12"/>
          </p:nvPr>
        </p:nvSpPr>
        <p:spPr/>
        <p:txBody>
          <a:bodyPr/>
          <a:lstStyle/>
          <a:p>
            <a:fld id="{B2F2FE62-6FFA-1741-AD0F-01AC01549CCE}" type="slidenum">
              <a:rPr lang="es-ES_tradnl" smtClean="0"/>
              <a:t>‹Nº›</a:t>
            </a:fld>
            <a:endParaRPr lang="es-ES_tradnl"/>
          </a:p>
        </p:txBody>
      </p:sp>
    </p:spTree>
    <p:extLst>
      <p:ext uri="{BB962C8B-B14F-4D97-AF65-F5344CB8AC3E}">
        <p14:creationId xmlns:p14="http://schemas.microsoft.com/office/powerpoint/2010/main" val="4397208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247C3-3D34-5D4F-867F-487D68E3781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s-ES_tradnl"/>
          </a:p>
        </p:txBody>
      </p:sp>
      <p:sp>
        <p:nvSpPr>
          <p:cNvPr id="3" name="Content Placeholder 2">
            <a:extLst>
              <a:ext uri="{FF2B5EF4-FFF2-40B4-BE49-F238E27FC236}">
                <a16:creationId xmlns:a16="http://schemas.microsoft.com/office/drawing/2014/main" id="{06648985-5681-DE4B-82D9-EA82FD6046A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s-ES_tradnl"/>
          </a:p>
        </p:txBody>
      </p:sp>
      <p:sp>
        <p:nvSpPr>
          <p:cNvPr id="4" name="Text Placeholder 3">
            <a:extLst>
              <a:ext uri="{FF2B5EF4-FFF2-40B4-BE49-F238E27FC236}">
                <a16:creationId xmlns:a16="http://schemas.microsoft.com/office/drawing/2014/main" id="{B94F6B30-29A4-674B-91B1-705E01D323E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65E270F-D2DB-3347-BBB0-8AEEB71DF23C}"/>
              </a:ext>
            </a:extLst>
          </p:cNvPr>
          <p:cNvSpPr>
            <a:spLocks noGrp="1"/>
          </p:cNvSpPr>
          <p:nvPr>
            <p:ph type="dt" sz="half" idx="10"/>
          </p:nvPr>
        </p:nvSpPr>
        <p:spPr/>
        <p:txBody>
          <a:bodyPr/>
          <a:lstStyle/>
          <a:p>
            <a:fld id="{09E98B1A-26A8-074D-AB15-F00EBFC411F0}" type="datetimeFigureOut">
              <a:rPr lang="es-ES_tradnl" smtClean="0"/>
              <a:t>7/1/21</a:t>
            </a:fld>
            <a:endParaRPr lang="es-ES_tradnl"/>
          </a:p>
        </p:txBody>
      </p:sp>
      <p:sp>
        <p:nvSpPr>
          <p:cNvPr id="6" name="Footer Placeholder 5">
            <a:extLst>
              <a:ext uri="{FF2B5EF4-FFF2-40B4-BE49-F238E27FC236}">
                <a16:creationId xmlns:a16="http://schemas.microsoft.com/office/drawing/2014/main" id="{E8F6D881-047B-334B-839A-EB7B1D934B34}"/>
              </a:ext>
            </a:extLst>
          </p:cNvPr>
          <p:cNvSpPr>
            <a:spLocks noGrp="1"/>
          </p:cNvSpPr>
          <p:nvPr>
            <p:ph type="ftr" sz="quarter" idx="11"/>
          </p:nvPr>
        </p:nvSpPr>
        <p:spPr/>
        <p:txBody>
          <a:bodyPr/>
          <a:lstStyle/>
          <a:p>
            <a:endParaRPr lang="es-ES_tradnl"/>
          </a:p>
        </p:txBody>
      </p:sp>
      <p:sp>
        <p:nvSpPr>
          <p:cNvPr id="7" name="Slide Number Placeholder 6">
            <a:extLst>
              <a:ext uri="{FF2B5EF4-FFF2-40B4-BE49-F238E27FC236}">
                <a16:creationId xmlns:a16="http://schemas.microsoft.com/office/drawing/2014/main" id="{31ABCBF5-5658-7444-BE6B-AA95E746DF1F}"/>
              </a:ext>
            </a:extLst>
          </p:cNvPr>
          <p:cNvSpPr>
            <a:spLocks noGrp="1"/>
          </p:cNvSpPr>
          <p:nvPr>
            <p:ph type="sldNum" sz="quarter" idx="12"/>
          </p:nvPr>
        </p:nvSpPr>
        <p:spPr/>
        <p:txBody>
          <a:bodyPr/>
          <a:lstStyle/>
          <a:p>
            <a:fld id="{B2F2FE62-6FFA-1741-AD0F-01AC01549CCE}" type="slidenum">
              <a:rPr lang="es-ES_tradnl" smtClean="0"/>
              <a:t>‹Nº›</a:t>
            </a:fld>
            <a:endParaRPr lang="es-ES_tradnl"/>
          </a:p>
        </p:txBody>
      </p:sp>
    </p:spTree>
    <p:extLst>
      <p:ext uri="{BB962C8B-B14F-4D97-AF65-F5344CB8AC3E}">
        <p14:creationId xmlns:p14="http://schemas.microsoft.com/office/powerpoint/2010/main" val="7687112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945E5F-6A6C-864E-B9FC-49673F0990C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s-ES_tradnl"/>
          </a:p>
        </p:txBody>
      </p:sp>
      <p:sp>
        <p:nvSpPr>
          <p:cNvPr id="3" name="Picture Placeholder 2">
            <a:extLst>
              <a:ext uri="{FF2B5EF4-FFF2-40B4-BE49-F238E27FC236}">
                <a16:creationId xmlns:a16="http://schemas.microsoft.com/office/drawing/2014/main" id="{9DCC323B-7505-5A41-87B4-22F7B0DDFD9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Text Placeholder 3">
            <a:extLst>
              <a:ext uri="{FF2B5EF4-FFF2-40B4-BE49-F238E27FC236}">
                <a16:creationId xmlns:a16="http://schemas.microsoft.com/office/drawing/2014/main" id="{68547CC0-BE37-C745-B77A-F5A1E62A63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66558BC-C05E-9948-B5C1-97AF9A1A2119}"/>
              </a:ext>
            </a:extLst>
          </p:cNvPr>
          <p:cNvSpPr>
            <a:spLocks noGrp="1"/>
          </p:cNvSpPr>
          <p:nvPr>
            <p:ph type="dt" sz="half" idx="10"/>
          </p:nvPr>
        </p:nvSpPr>
        <p:spPr/>
        <p:txBody>
          <a:bodyPr/>
          <a:lstStyle/>
          <a:p>
            <a:fld id="{09E98B1A-26A8-074D-AB15-F00EBFC411F0}" type="datetimeFigureOut">
              <a:rPr lang="es-ES_tradnl" smtClean="0"/>
              <a:t>7/1/21</a:t>
            </a:fld>
            <a:endParaRPr lang="es-ES_tradnl"/>
          </a:p>
        </p:txBody>
      </p:sp>
      <p:sp>
        <p:nvSpPr>
          <p:cNvPr id="6" name="Footer Placeholder 5">
            <a:extLst>
              <a:ext uri="{FF2B5EF4-FFF2-40B4-BE49-F238E27FC236}">
                <a16:creationId xmlns:a16="http://schemas.microsoft.com/office/drawing/2014/main" id="{03D6B55E-F2BB-0049-87DC-BE41A5C4C5DA}"/>
              </a:ext>
            </a:extLst>
          </p:cNvPr>
          <p:cNvSpPr>
            <a:spLocks noGrp="1"/>
          </p:cNvSpPr>
          <p:nvPr>
            <p:ph type="ftr" sz="quarter" idx="11"/>
          </p:nvPr>
        </p:nvSpPr>
        <p:spPr/>
        <p:txBody>
          <a:bodyPr/>
          <a:lstStyle/>
          <a:p>
            <a:endParaRPr lang="es-ES_tradnl"/>
          </a:p>
        </p:txBody>
      </p:sp>
      <p:sp>
        <p:nvSpPr>
          <p:cNvPr id="7" name="Slide Number Placeholder 6">
            <a:extLst>
              <a:ext uri="{FF2B5EF4-FFF2-40B4-BE49-F238E27FC236}">
                <a16:creationId xmlns:a16="http://schemas.microsoft.com/office/drawing/2014/main" id="{98FC8692-DFED-DB44-91FA-50F64D071E72}"/>
              </a:ext>
            </a:extLst>
          </p:cNvPr>
          <p:cNvSpPr>
            <a:spLocks noGrp="1"/>
          </p:cNvSpPr>
          <p:nvPr>
            <p:ph type="sldNum" sz="quarter" idx="12"/>
          </p:nvPr>
        </p:nvSpPr>
        <p:spPr/>
        <p:txBody>
          <a:bodyPr/>
          <a:lstStyle/>
          <a:p>
            <a:fld id="{B2F2FE62-6FFA-1741-AD0F-01AC01549CCE}" type="slidenum">
              <a:rPr lang="es-ES_tradnl" smtClean="0"/>
              <a:t>‹Nº›</a:t>
            </a:fld>
            <a:endParaRPr lang="es-ES_tradnl"/>
          </a:p>
        </p:txBody>
      </p:sp>
    </p:spTree>
    <p:extLst>
      <p:ext uri="{BB962C8B-B14F-4D97-AF65-F5344CB8AC3E}">
        <p14:creationId xmlns:p14="http://schemas.microsoft.com/office/powerpoint/2010/main" val="282214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8831F7-6365-9C46-9602-BFD74E5FFB47}"/>
              </a:ext>
            </a:extLst>
          </p:cNvPr>
          <p:cNvSpPr>
            <a:spLocks noGrp="1"/>
          </p:cNvSpPr>
          <p:nvPr>
            <p:ph type="title"/>
          </p:nvPr>
        </p:nvSpPr>
        <p:spPr/>
        <p:txBody>
          <a:bodyPr/>
          <a:lstStyle/>
          <a:p>
            <a:r>
              <a:rPr lang="en-US"/>
              <a:t>Click to edit Master title style</a:t>
            </a:r>
            <a:endParaRPr lang="es-ES_tradnl"/>
          </a:p>
        </p:txBody>
      </p:sp>
      <p:sp>
        <p:nvSpPr>
          <p:cNvPr id="3" name="Vertical Text Placeholder 2">
            <a:extLst>
              <a:ext uri="{FF2B5EF4-FFF2-40B4-BE49-F238E27FC236}">
                <a16:creationId xmlns:a16="http://schemas.microsoft.com/office/drawing/2014/main" id="{EFD239E8-4890-E844-8BAB-23EDB6C2047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s-ES_tradnl"/>
          </a:p>
        </p:txBody>
      </p:sp>
      <p:sp>
        <p:nvSpPr>
          <p:cNvPr id="4" name="Date Placeholder 3">
            <a:extLst>
              <a:ext uri="{FF2B5EF4-FFF2-40B4-BE49-F238E27FC236}">
                <a16:creationId xmlns:a16="http://schemas.microsoft.com/office/drawing/2014/main" id="{96759357-FFE2-9245-AEE0-EE671D91B974}"/>
              </a:ext>
            </a:extLst>
          </p:cNvPr>
          <p:cNvSpPr>
            <a:spLocks noGrp="1"/>
          </p:cNvSpPr>
          <p:nvPr>
            <p:ph type="dt" sz="half" idx="10"/>
          </p:nvPr>
        </p:nvSpPr>
        <p:spPr/>
        <p:txBody>
          <a:bodyPr/>
          <a:lstStyle/>
          <a:p>
            <a:fld id="{09E98B1A-26A8-074D-AB15-F00EBFC411F0}" type="datetimeFigureOut">
              <a:rPr lang="es-ES_tradnl" smtClean="0"/>
              <a:t>7/1/21</a:t>
            </a:fld>
            <a:endParaRPr lang="es-ES_tradnl"/>
          </a:p>
        </p:txBody>
      </p:sp>
      <p:sp>
        <p:nvSpPr>
          <p:cNvPr id="5" name="Footer Placeholder 4">
            <a:extLst>
              <a:ext uri="{FF2B5EF4-FFF2-40B4-BE49-F238E27FC236}">
                <a16:creationId xmlns:a16="http://schemas.microsoft.com/office/drawing/2014/main" id="{7F7315D8-A4EC-0B48-BD81-6654DD5F7E4B}"/>
              </a:ext>
            </a:extLst>
          </p:cNvPr>
          <p:cNvSpPr>
            <a:spLocks noGrp="1"/>
          </p:cNvSpPr>
          <p:nvPr>
            <p:ph type="ftr" sz="quarter" idx="11"/>
          </p:nvPr>
        </p:nvSpPr>
        <p:spPr/>
        <p:txBody>
          <a:bodyPr/>
          <a:lstStyle/>
          <a:p>
            <a:endParaRPr lang="es-ES_tradnl"/>
          </a:p>
        </p:txBody>
      </p:sp>
      <p:sp>
        <p:nvSpPr>
          <p:cNvPr id="6" name="Slide Number Placeholder 5">
            <a:extLst>
              <a:ext uri="{FF2B5EF4-FFF2-40B4-BE49-F238E27FC236}">
                <a16:creationId xmlns:a16="http://schemas.microsoft.com/office/drawing/2014/main" id="{B6ED83CA-3772-4E43-9182-3F06B25EB387}"/>
              </a:ext>
            </a:extLst>
          </p:cNvPr>
          <p:cNvSpPr>
            <a:spLocks noGrp="1"/>
          </p:cNvSpPr>
          <p:nvPr>
            <p:ph type="sldNum" sz="quarter" idx="12"/>
          </p:nvPr>
        </p:nvSpPr>
        <p:spPr/>
        <p:txBody>
          <a:bodyPr/>
          <a:lstStyle/>
          <a:p>
            <a:fld id="{B2F2FE62-6FFA-1741-AD0F-01AC01549CCE}" type="slidenum">
              <a:rPr lang="es-ES_tradnl" smtClean="0"/>
              <a:t>‹Nº›</a:t>
            </a:fld>
            <a:endParaRPr lang="es-ES_tradnl"/>
          </a:p>
        </p:txBody>
      </p:sp>
    </p:spTree>
    <p:extLst>
      <p:ext uri="{BB962C8B-B14F-4D97-AF65-F5344CB8AC3E}">
        <p14:creationId xmlns:p14="http://schemas.microsoft.com/office/powerpoint/2010/main" val="18878444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D0BD0B-5FDB-5246-AC87-E4A22577E83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s-ES_tradnl"/>
          </a:p>
        </p:txBody>
      </p:sp>
      <p:sp>
        <p:nvSpPr>
          <p:cNvPr id="3" name="Vertical Text Placeholder 2">
            <a:extLst>
              <a:ext uri="{FF2B5EF4-FFF2-40B4-BE49-F238E27FC236}">
                <a16:creationId xmlns:a16="http://schemas.microsoft.com/office/drawing/2014/main" id="{4E7A10E0-C3C3-6341-B600-036C3D91C50B}"/>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s-ES_tradnl"/>
          </a:p>
        </p:txBody>
      </p:sp>
      <p:sp>
        <p:nvSpPr>
          <p:cNvPr id="4" name="Date Placeholder 3">
            <a:extLst>
              <a:ext uri="{FF2B5EF4-FFF2-40B4-BE49-F238E27FC236}">
                <a16:creationId xmlns:a16="http://schemas.microsoft.com/office/drawing/2014/main" id="{D63D4D6D-65B2-2A4B-BD04-AE41C9D4C68B}"/>
              </a:ext>
            </a:extLst>
          </p:cNvPr>
          <p:cNvSpPr>
            <a:spLocks noGrp="1"/>
          </p:cNvSpPr>
          <p:nvPr>
            <p:ph type="dt" sz="half" idx="10"/>
          </p:nvPr>
        </p:nvSpPr>
        <p:spPr/>
        <p:txBody>
          <a:bodyPr/>
          <a:lstStyle/>
          <a:p>
            <a:fld id="{09E98B1A-26A8-074D-AB15-F00EBFC411F0}" type="datetimeFigureOut">
              <a:rPr lang="es-ES_tradnl" smtClean="0"/>
              <a:t>7/1/21</a:t>
            </a:fld>
            <a:endParaRPr lang="es-ES_tradnl"/>
          </a:p>
        </p:txBody>
      </p:sp>
      <p:sp>
        <p:nvSpPr>
          <p:cNvPr id="5" name="Footer Placeholder 4">
            <a:extLst>
              <a:ext uri="{FF2B5EF4-FFF2-40B4-BE49-F238E27FC236}">
                <a16:creationId xmlns:a16="http://schemas.microsoft.com/office/drawing/2014/main" id="{C62BBB27-F50D-714D-8989-214EA4B95F95}"/>
              </a:ext>
            </a:extLst>
          </p:cNvPr>
          <p:cNvSpPr>
            <a:spLocks noGrp="1"/>
          </p:cNvSpPr>
          <p:nvPr>
            <p:ph type="ftr" sz="quarter" idx="11"/>
          </p:nvPr>
        </p:nvSpPr>
        <p:spPr/>
        <p:txBody>
          <a:bodyPr/>
          <a:lstStyle/>
          <a:p>
            <a:endParaRPr lang="es-ES_tradnl"/>
          </a:p>
        </p:txBody>
      </p:sp>
      <p:sp>
        <p:nvSpPr>
          <p:cNvPr id="6" name="Slide Number Placeholder 5">
            <a:extLst>
              <a:ext uri="{FF2B5EF4-FFF2-40B4-BE49-F238E27FC236}">
                <a16:creationId xmlns:a16="http://schemas.microsoft.com/office/drawing/2014/main" id="{A6C1D24F-C2D8-A14A-AC8F-AD82C7F127FE}"/>
              </a:ext>
            </a:extLst>
          </p:cNvPr>
          <p:cNvSpPr>
            <a:spLocks noGrp="1"/>
          </p:cNvSpPr>
          <p:nvPr>
            <p:ph type="sldNum" sz="quarter" idx="12"/>
          </p:nvPr>
        </p:nvSpPr>
        <p:spPr/>
        <p:txBody>
          <a:bodyPr/>
          <a:lstStyle/>
          <a:p>
            <a:fld id="{B2F2FE62-6FFA-1741-AD0F-01AC01549CCE}" type="slidenum">
              <a:rPr lang="es-ES_tradnl" smtClean="0"/>
              <a:t>‹Nº›</a:t>
            </a:fld>
            <a:endParaRPr lang="es-ES_tradnl"/>
          </a:p>
        </p:txBody>
      </p:sp>
    </p:spTree>
    <p:extLst>
      <p:ext uri="{BB962C8B-B14F-4D97-AF65-F5344CB8AC3E}">
        <p14:creationId xmlns:p14="http://schemas.microsoft.com/office/powerpoint/2010/main" val="8115346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Título (centro)">
    <p:spTree>
      <p:nvGrpSpPr>
        <p:cNvPr id="1" name=""/>
        <p:cNvGrpSpPr/>
        <p:nvPr/>
      </p:nvGrpSpPr>
      <p:grpSpPr>
        <a:xfrm>
          <a:off x="0" y="0"/>
          <a:ext cx="0" cy="0"/>
          <a:chOff x="0" y="0"/>
          <a:chExt cx="0" cy="0"/>
        </a:xfrm>
      </p:grpSpPr>
      <p:sp>
        <p:nvSpPr>
          <p:cNvPr id="135" name="Title Text"/>
          <p:cNvSpPr>
            <a:spLocks noGrp="1"/>
          </p:cNvSpPr>
          <p:nvPr>
            <p:ph type="title"/>
          </p:nvPr>
        </p:nvSpPr>
        <p:spPr>
          <a:xfrm>
            <a:off x="889000" y="2266950"/>
            <a:ext cx="10414000" cy="2324100"/>
          </a:xfrm>
          <a:prstGeom prst="rect">
            <a:avLst/>
          </a:prstGeom>
        </p:spPr>
        <p:txBody>
          <a:bodyPr/>
          <a:lstStyle/>
          <a:p>
            <a:r>
              <a:t>Title Text</a:t>
            </a:r>
          </a:p>
        </p:txBody>
      </p:sp>
      <p:sp>
        <p:nvSpPr>
          <p:cNvPr id="136" name="Slide Number"/>
          <p:cNvSpPr>
            <a:spLocks noGrp="1"/>
          </p:cNvSpPr>
          <p:nvPr>
            <p:ph type="sldNum" sz="quarter" idx="2"/>
          </p:nvPr>
        </p:nvSpPr>
        <p:spPr>
          <a:prstGeom prst="rect">
            <a:avLst/>
          </a:prstGeom>
        </p:spPr>
        <p:txBody>
          <a:bodyPr/>
          <a:lstStyle/>
          <a:p>
            <a:fld id="{86CB4B4D-7CA3-9044-876B-883B54F8677D}" type="slidenum">
              <a:rPr/>
              <a:t>‹Nº›</a:t>
            </a:fld>
            <a:endParaRPr/>
          </a:p>
        </p:txBody>
      </p:sp>
    </p:spTree>
    <p:extLst>
      <p:ext uri="{BB962C8B-B14F-4D97-AF65-F5344CB8AC3E}">
        <p14:creationId xmlns:p14="http://schemas.microsoft.com/office/powerpoint/2010/main" val="133332127"/>
      </p:ext>
    </p:extLst>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Título y subtítulo">
    <p:spTree>
      <p:nvGrpSpPr>
        <p:cNvPr id="1" name=""/>
        <p:cNvGrpSpPr/>
        <p:nvPr/>
      </p:nvGrpSpPr>
      <p:grpSpPr>
        <a:xfrm>
          <a:off x="0" y="0"/>
          <a:ext cx="0" cy="0"/>
          <a:chOff x="0" y="0"/>
          <a:chExt cx="0" cy="0"/>
        </a:xfrm>
      </p:grpSpPr>
      <p:sp>
        <p:nvSpPr>
          <p:cNvPr id="117" name="Title Text"/>
          <p:cNvSpPr>
            <a:spLocks noGrp="1"/>
          </p:cNvSpPr>
          <p:nvPr>
            <p:ph type="title"/>
          </p:nvPr>
        </p:nvSpPr>
        <p:spPr>
          <a:xfrm>
            <a:off x="869950" y="1155700"/>
            <a:ext cx="10452100" cy="2317750"/>
          </a:xfrm>
          <a:prstGeom prst="rect">
            <a:avLst/>
          </a:prstGeom>
        </p:spPr>
        <p:txBody>
          <a:bodyPr anchor="b">
            <a:noAutofit/>
          </a:bodyPr>
          <a:lstStyle>
            <a:lvl1pPr>
              <a:defRPr sz="5700">
                <a:latin typeface="+mn-lt"/>
                <a:ea typeface="+mn-ea"/>
                <a:cs typeface="+mn-cs"/>
                <a:sym typeface="Gill Sans"/>
              </a:defRPr>
            </a:lvl1pPr>
          </a:lstStyle>
          <a:p>
            <a:r>
              <a:t>Title Text</a:t>
            </a:r>
          </a:p>
        </p:txBody>
      </p:sp>
      <p:sp>
        <p:nvSpPr>
          <p:cNvPr id="118" name="Body Level One…"/>
          <p:cNvSpPr>
            <a:spLocks noGrp="1"/>
          </p:cNvSpPr>
          <p:nvPr>
            <p:ph type="body" sz="quarter" idx="1"/>
          </p:nvPr>
        </p:nvSpPr>
        <p:spPr>
          <a:xfrm>
            <a:off x="869950" y="3536950"/>
            <a:ext cx="10452100" cy="793750"/>
          </a:xfrm>
          <a:prstGeom prst="rect">
            <a:avLst/>
          </a:prstGeom>
        </p:spPr>
        <p:txBody>
          <a:bodyPr anchor="t">
            <a:noAutofit/>
          </a:bodyPr>
          <a:lstStyle>
            <a:lvl1pPr marL="0" indent="0" algn="ctr">
              <a:spcBef>
                <a:spcPts val="0"/>
              </a:spcBef>
              <a:buSzTx/>
              <a:buNone/>
              <a:defRPr sz="2400">
                <a:latin typeface="+mn-lt"/>
                <a:ea typeface="+mn-ea"/>
                <a:cs typeface="+mn-cs"/>
                <a:sym typeface="Gill Sans"/>
              </a:defRPr>
            </a:lvl1pPr>
            <a:lvl2pPr marL="0" indent="0" algn="ctr">
              <a:spcBef>
                <a:spcPts val="0"/>
              </a:spcBef>
              <a:buSzTx/>
              <a:buNone/>
              <a:defRPr sz="2400">
                <a:latin typeface="+mn-lt"/>
                <a:ea typeface="+mn-ea"/>
                <a:cs typeface="+mn-cs"/>
                <a:sym typeface="Gill Sans"/>
              </a:defRPr>
            </a:lvl2pPr>
            <a:lvl3pPr marL="0" indent="0" algn="ctr">
              <a:spcBef>
                <a:spcPts val="0"/>
              </a:spcBef>
              <a:buSzTx/>
              <a:buNone/>
              <a:defRPr sz="2400">
                <a:latin typeface="+mn-lt"/>
                <a:ea typeface="+mn-ea"/>
                <a:cs typeface="+mn-cs"/>
                <a:sym typeface="Gill Sans"/>
              </a:defRPr>
            </a:lvl3pPr>
            <a:lvl4pPr marL="0" indent="0" algn="ctr">
              <a:spcBef>
                <a:spcPts val="0"/>
              </a:spcBef>
              <a:buSzTx/>
              <a:buNone/>
              <a:defRPr sz="2400">
                <a:latin typeface="+mn-lt"/>
                <a:ea typeface="+mn-ea"/>
                <a:cs typeface="+mn-cs"/>
                <a:sym typeface="Gill Sans"/>
              </a:defRPr>
            </a:lvl4pPr>
            <a:lvl5pPr marL="0" indent="0" algn="ctr">
              <a:spcBef>
                <a:spcPts val="0"/>
              </a:spcBef>
              <a:buSzTx/>
              <a:buNone/>
              <a:defRPr sz="2400">
                <a:latin typeface="+mn-lt"/>
                <a:ea typeface="+mn-ea"/>
                <a:cs typeface="+mn-cs"/>
                <a:sym typeface="Gill Sans"/>
              </a:defRPr>
            </a:lvl5pPr>
          </a:lstStyle>
          <a:p>
            <a:r>
              <a:t>Body Level One</a:t>
            </a:r>
          </a:p>
          <a:p>
            <a:pPr lvl="1"/>
            <a:r>
              <a:t>Body Level Two</a:t>
            </a:r>
          </a:p>
          <a:p>
            <a:pPr lvl="2"/>
            <a:r>
              <a:t>Body Level Three</a:t>
            </a:r>
          </a:p>
          <a:p>
            <a:pPr lvl="3"/>
            <a:r>
              <a:t>Body Level Four</a:t>
            </a:r>
          </a:p>
          <a:p>
            <a:pPr lvl="4"/>
            <a:r>
              <a:t>Body Level Five</a:t>
            </a:r>
          </a:p>
        </p:txBody>
      </p:sp>
      <p:sp>
        <p:nvSpPr>
          <p:cNvPr id="119" name="Slide Number"/>
          <p:cNvSpPr>
            <a:spLocks noGrp="1"/>
          </p:cNvSpPr>
          <p:nvPr>
            <p:ph type="sldNum" sz="quarter" idx="2"/>
          </p:nvPr>
        </p:nvSpPr>
        <p:spPr>
          <a:xfrm>
            <a:off x="5986463" y="6546850"/>
            <a:ext cx="209550" cy="228600"/>
          </a:xfrm>
          <a:prstGeom prst="rect">
            <a:avLst/>
          </a:prstGeom>
        </p:spPr>
        <p:txBody>
          <a:bodyPr/>
          <a:lstStyle>
            <a:lvl1pPr>
              <a:defRPr>
                <a:latin typeface="+mn-lt"/>
                <a:ea typeface="+mn-ea"/>
                <a:cs typeface="+mn-cs"/>
                <a:sym typeface="Gill Sans"/>
              </a:defRPr>
            </a:lvl1pPr>
          </a:lstStyle>
          <a:p>
            <a:fld id="{86CB4B4D-7CA3-9044-876B-883B54F8677D}" type="slidenum">
              <a:rPr/>
              <a:t>‹Nº›</a:t>
            </a:fld>
            <a:endParaRPr/>
          </a:p>
        </p:txBody>
      </p:sp>
    </p:spTree>
    <p:extLst>
      <p:ext uri="{BB962C8B-B14F-4D97-AF65-F5344CB8AC3E}">
        <p14:creationId xmlns:p14="http://schemas.microsoft.com/office/powerpoint/2010/main" val="3729801415"/>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287B93-5D39-C645-8165-A93A64630F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s-ES_tradnl"/>
          </a:p>
        </p:txBody>
      </p:sp>
      <p:sp>
        <p:nvSpPr>
          <p:cNvPr id="3" name="Text Placeholder 2">
            <a:extLst>
              <a:ext uri="{FF2B5EF4-FFF2-40B4-BE49-F238E27FC236}">
                <a16:creationId xmlns:a16="http://schemas.microsoft.com/office/drawing/2014/main" id="{BB0812FC-01B8-4849-9E52-F29114E6D4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s-ES_tradnl"/>
          </a:p>
        </p:txBody>
      </p:sp>
      <p:sp>
        <p:nvSpPr>
          <p:cNvPr id="4" name="Date Placeholder 3">
            <a:extLst>
              <a:ext uri="{FF2B5EF4-FFF2-40B4-BE49-F238E27FC236}">
                <a16:creationId xmlns:a16="http://schemas.microsoft.com/office/drawing/2014/main" id="{958CBD06-B4D6-F547-ACF4-6AF24E0FDF2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E98B1A-26A8-074D-AB15-F00EBFC411F0}" type="datetimeFigureOut">
              <a:rPr lang="es-ES_tradnl" smtClean="0"/>
              <a:t>7/1/21</a:t>
            </a:fld>
            <a:endParaRPr lang="es-ES_tradnl"/>
          </a:p>
        </p:txBody>
      </p:sp>
      <p:sp>
        <p:nvSpPr>
          <p:cNvPr id="5" name="Footer Placeholder 4">
            <a:extLst>
              <a:ext uri="{FF2B5EF4-FFF2-40B4-BE49-F238E27FC236}">
                <a16:creationId xmlns:a16="http://schemas.microsoft.com/office/drawing/2014/main" id="{0A4B7895-B732-F447-89EC-1AEEA0E6226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Slide Number Placeholder 5">
            <a:extLst>
              <a:ext uri="{FF2B5EF4-FFF2-40B4-BE49-F238E27FC236}">
                <a16:creationId xmlns:a16="http://schemas.microsoft.com/office/drawing/2014/main" id="{814866BC-DFBA-BA48-B685-4D89997A033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F2FE62-6FFA-1741-AD0F-01AC01549CCE}" type="slidenum">
              <a:rPr lang="es-ES_tradnl" smtClean="0"/>
              <a:t>‹Nº›</a:t>
            </a:fld>
            <a:endParaRPr lang="es-ES_tradnl"/>
          </a:p>
        </p:txBody>
      </p:sp>
    </p:spTree>
    <p:extLst>
      <p:ext uri="{BB962C8B-B14F-4D97-AF65-F5344CB8AC3E}">
        <p14:creationId xmlns:p14="http://schemas.microsoft.com/office/powerpoint/2010/main" val="41767878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9.png"/><Relationship Id="rId7" Type="http://schemas.openxmlformats.org/officeDocument/2006/relationships/image" Target="../media/image8.png"/><Relationship Id="rId2" Type="http://schemas.openxmlformats.org/officeDocument/2006/relationships/image" Target="../media/image18.jpe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jpe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3.jp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g"/><Relationship Id="rId1" Type="http://schemas.openxmlformats.org/officeDocument/2006/relationships/slideLayout" Target="../slideLayouts/slideLayout13.xml"/><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9.jpe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1.jpe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3.jp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image" Target="../media/image24.jpg"/><Relationship Id="rId1" Type="http://schemas.openxmlformats.org/officeDocument/2006/relationships/slideLayout" Target="../slideLayouts/slideLayout13.xml"/><Relationship Id="rId4" Type="http://schemas.openxmlformats.org/officeDocument/2006/relationships/image" Target="../media/image35.png"/></Relationships>
</file>

<file path=ppt/slides/_rels/slide23.xml.rels><?xml version="1.0" encoding="UTF-8" standalone="yes"?>
<Relationships xmlns="http://schemas.openxmlformats.org/package/2006/relationships"><Relationship Id="rId3" Type="http://schemas.openxmlformats.org/officeDocument/2006/relationships/hyperlink" Target="http://www.perrodesanjuan.mx/" TargetMode="External"/><Relationship Id="rId2" Type="http://schemas.openxmlformats.org/officeDocument/2006/relationships/image" Target="../media/image36.png"/><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hyperlink" Target="http://www.fraternityspirit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0242" name="Picture 2">
            <a:extLst>
              <a:ext uri="{FF2B5EF4-FFF2-40B4-BE49-F238E27FC236}">
                <a16:creationId xmlns:a16="http://schemas.microsoft.com/office/drawing/2014/main" id="{3E6F02E9-CC8F-214A-9ACD-F0AC78AA1F1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1797" b="13217"/>
          <a:stretch/>
        </p:blipFill>
        <p:spPr bwMode="auto">
          <a:xfrm>
            <a:off x="-1504" y="0"/>
            <a:ext cx="12191980" cy="6856718"/>
          </a:xfrm>
          <a:prstGeom prst="rect">
            <a:avLst/>
          </a:prstGeom>
          <a:noFill/>
          <a:extLst>
            <a:ext uri="{909E8E84-426E-40DD-AFC4-6F175D3DCCD1}">
              <a14:hiddenFill xmlns:a14="http://schemas.microsoft.com/office/drawing/2010/main">
                <a:solidFill>
                  <a:srgbClr val="FFFFFF"/>
                </a:solidFill>
              </a14:hiddenFill>
            </a:ext>
          </a:extLst>
        </p:spPr>
      </p:pic>
      <p:sp>
        <p:nvSpPr>
          <p:cNvPr id="5" name="CuadroTexto 4">
            <a:extLst>
              <a:ext uri="{FF2B5EF4-FFF2-40B4-BE49-F238E27FC236}">
                <a16:creationId xmlns:a16="http://schemas.microsoft.com/office/drawing/2014/main" id="{D81D67B6-A291-504A-83AA-2209DEE9AF12}"/>
              </a:ext>
            </a:extLst>
          </p:cNvPr>
          <p:cNvSpPr txBox="1"/>
          <p:nvPr/>
        </p:nvSpPr>
        <p:spPr>
          <a:xfrm>
            <a:off x="3747973" y="982557"/>
            <a:ext cx="4908177" cy="615553"/>
          </a:xfrm>
          <a:prstGeom prst="rect">
            <a:avLst/>
          </a:prstGeom>
          <a:noFill/>
        </p:spPr>
        <p:txBody>
          <a:bodyPr wrap="square" rtlCol="0">
            <a:spAutoFit/>
          </a:bodyPr>
          <a:lstStyle/>
          <a:p>
            <a:pPr algn="ctr">
              <a:lnSpc>
                <a:spcPct val="80000"/>
              </a:lnSpc>
            </a:pPr>
            <a:r>
              <a:rPr lang="en-US" sz="4000" b="1" dirty="0">
                <a:solidFill>
                  <a:srgbClr val="FFFFFF"/>
                </a:solidFill>
                <a:latin typeface="Times" pitchFamily="2" charset="0"/>
                <a:cs typeface="Helvetica"/>
              </a:rPr>
              <a:t>BRANDBOOK 2021</a:t>
            </a:r>
          </a:p>
        </p:txBody>
      </p:sp>
    </p:spTree>
    <p:extLst>
      <p:ext uri="{BB962C8B-B14F-4D97-AF65-F5344CB8AC3E}">
        <p14:creationId xmlns:p14="http://schemas.microsoft.com/office/powerpoint/2010/main" val="1647809349"/>
      </p:ext>
    </p:extLst>
  </p:cSld>
  <p:clrMapOvr>
    <a:masterClrMapping/>
  </p:clrMapOvr>
  <p:transition spd="slow">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slide 00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Perro de San Juan nace del gusto por disfrutar la vida y compartirla con el mundo.…"/>
          <p:cNvSpPr/>
          <p:nvPr/>
        </p:nvSpPr>
        <p:spPr>
          <a:xfrm>
            <a:off x="6203092" y="536773"/>
            <a:ext cx="5733535" cy="1795684"/>
          </a:xfrm>
          <a:prstGeom prst="rect">
            <a:avLst/>
          </a:prstGeom>
          <a:ln w="12700">
            <a:miter lim="400000"/>
          </a:ln>
          <a:extLst>
            <a:ext uri="{C572A759-6A51-4108-AA02-DFA0A04FC94B}">
              <ma14:wrappingTextBoxFlag xmlns="" xmlns:ma14="http://schemas.microsoft.com/office/mac/drawingml/2011/main" val="1"/>
            </a:ext>
          </a:extLst>
        </p:spPr>
        <p:txBody>
          <a:bodyPr wrap="square" lIns="35719" tIns="35719" rIns="35719" bIns="35719" anchor="ctr">
            <a:spAutoFit/>
          </a:bodyPr>
          <a:lstStyle/>
          <a:p>
            <a:pPr algn="just"/>
            <a:endParaRPr lang="es-ES" sz="1400" dirty="0">
              <a:solidFill>
                <a:schemeClr val="bg1"/>
              </a:solidFill>
              <a:latin typeface="Times" pitchFamily="2" charset="0"/>
            </a:endParaRPr>
          </a:p>
          <a:p>
            <a:pPr algn="just"/>
            <a:endParaRPr lang="es-ES" sz="1400" dirty="0">
              <a:solidFill>
                <a:schemeClr val="bg1"/>
              </a:solidFill>
              <a:latin typeface="Times" pitchFamily="2" charset="0"/>
            </a:endParaRPr>
          </a:p>
          <a:p>
            <a:pPr algn="just"/>
            <a:r>
              <a:rPr lang="es-ES" sz="1400" dirty="0">
                <a:solidFill>
                  <a:schemeClr val="bg1"/>
                </a:solidFill>
                <a:latin typeface="Times" pitchFamily="2" charset="0"/>
              </a:rPr>
              <a:t>Casa Perro Santo tiene como misión rescatar y distribuir mezcales tradicionales con denominación de origen, 100% artesanales, que lleve  a este destilado a un público que aprecie y respete las tradiciones, los aromas y sabores de las costumbres mexicanas, no sólo en nuestro país, sino también en el extranjero.  Fomentando la sustentabilidad de su producción para asegurar la calidad de excelencia y su abastecimiento. </a:t>
            </a:r>
          </a:p>
        </p:txBody>
      </p:sp>
      <p:sp>
        <p:nvSpPr>
          <p:cNvPr id="3" name="CuadroTexto 2"/>
          <p:cNvSpPr txBox="1"/>
          <p:nvPr/>
        </p:nvSpPr>
        <p:spPr>
          <a:xfrm>
            <a:off x="959936" y="1281207"/>
            <a:ext cx="3673076" cy="646331"/>
          </a:xfrm>
          <a:prstGeom prst="rect">
            <a:avLst/>
          </a:prstGeom>
          <a:noFill/>
        </p:spPr>
        <p:txBody>
          <a:bodyPr wrap="none" rtlCol="0">
            <a:spAutoFit/>
          </a:bodyPr>
          <a:lstStyle/>
          <a:p>
            <a:r>
              <a:rPr lang="es-ES" sz="3600" b="1" dirty="0">
                <a:solidFill>
                  <a:srgbClr val="FFFFFF"/>
                </a:solidFill>
                <a:latin typeface="Times" pitchFamily="2" charset="0"/>
                <a:cs typeface="Helvetica"/>
              </a:rPr>
              <a:t>RAZÓN DE SER</a:t>
            </a:r>
          </a:p>
        </p:txBody>
      </p:sp>
      <p:sp>
        <p:nvSpPr>
          <p:cNvPr id="5" name="CuadroTexto 2">
            <a:extLst>
              <a:ext uri="{FF2B5EF4-FFF2-40B4-BE49-F238E27FC236}">
                <a16:creationId xmlns:a16="http://schemas.microsoft.com/office/drawing/2014/main" id="{0BDB6A3A-7443-5843-86CA-8B7D45024D86}"/>
              </a:ext>
            </a:extLst>
          </p:cNvPr>
          <p:cNvSpPr txBox="1"/>
          <p:nvPr/>
        </p:nvSpPr>
        <p:spPr>
          <a:xfrm>
            <a:off x="1664271" y="4105021"/>
            <a:ext cx="2454518" cy="646331"/>
          </a:xfrm>
          <a:prstGeom prst="rect">
            <a:avLst/>
          </a:prstGeom>
          <a:noFill/>
        </p:spPr>
        <p:txBody>
          <a:bodyPr wrap="none" rtlCol="0">
            <a:spAutoFit/>
          </a:bodyPr>
          <a:lstStyle/>
          <a:p>
            <a:r>
              <a:rPr lang="en-US" sz="3600" b="1" dirty="0">
                <a:solidFill>
                  <a:srgbClr val="FFFFFF"/>
                </a:solidFill>
                <a:latin typeface="Times" pitchFamily="2" charset="0"/>
              </a:rPr>
              <a:t>PURPOSE </a:t>
            </a:r>
            <a:endParaRPr lang="es-ES" sz="3600" b="1" dirty="0">
              <a:solidFill>
                <a:srgbClr val="FFFFFF"/>
              </a:solidFill>
              <a:latin typeface="Times" pitchFamily="2" charset="0"/>
            </a:endParaRPr>
          </a:p>
        </p:txBody>
      </p:sp>
      <p:sp>
        <p:nvSpPr>
          <p:cNvPr id="7" name="Perro de San Juan nace del gusto por disfrutar la vida y compartirla con el mundo.…">
            <a:extLst>
              <a:ext uri="{FF2B5EF4-FFF2-40B4-BE49-F238E27FC236}">
                <a16:creationId xmlns:a16="http://schemas.microsoft.com/office/drawing/2014/main" id="{8C437A0A-6367-314E-BB9D-B5F591206615}"/>
              </a:ext>
            </a:extLst>
          </p:cNvPr>
          <p:cNvSpPr/>
          <p:nvPr/>
        </p:nvSpPr>
        <p:spPr>
          <a:xfrm>
            <a:off x="6318422" y="3697386"/>
            <a:ext cx="5733535" cy="1795684"/>
          </a:xfrm>
          <a:prstGeom prst="rect">
            <a:avLst/>
          </a:prstGeom>
          <a:ln w="12700">
            <a:miter lim="400000"/>
          </a:ln>
          <a:extLst>
            <a:ext uri="{C572A759-6A51-4108-AA02-DFA0A04FC94B}">
              <ma14:wrappingTextBoxFlag xmlns="" xmlns:ma14="http://schemas.microsoft.com/office/mac/drawingml/2011/main" val="1"/>
            </a:ext>
          </a:extLst>
        </p:spPr>
        <p:txBody>
          <a:bodyPr wrap="square" lIns="35719" tIns="35719" rIns="35719" bIns="35719" anchor="ctr">
            <a:spAutoFit/>
          </a:bodyPr>
          <a:lstStyle/>
          <a:p>
            <a:pPr algn="just"/>
            <a:endParaRPr lang="es-ES" sz="1400" i="1" dirty="0">
              <a:solidFill>
                <a:schemeClr val="bg1"/>
              </a:solidFill>
              <a:latin typeface="Times" pitchFamily="2" charset="0"/>
            </a:endParaRPr>
          </a:p>
          <a:p>
            <a:pPr algn="just"/>
            <a:endParaRPr lang="es-ES" sz="1400" i="1" dirty="0">
              <a:solidFill>
                <a:schemeClr val="bg1"/>
              </a:solidFill>
              <a:latin typeface="Times" pitchFamily="2" charset="0"/>
            </a:endParaRPr>
          </a:p>
          <a:p>
            <a:pPr algn="just"/>
            <a:r>
              <a:rPr lang="en-US" sz="1400" i="1" dirty="0">
                <a:solidFill>
                  <a:schemeClr val="bg1"/>
                </a:solidFill>
                <a:latin typeface="Times" pitchFamily="2" charset="0"/>
              </a:rPr>
              <a:t>Casa </a:t>
            </a:r>
            <a:r>
              <a:rPr lang="en-US" sz="1400" i="1" dirty="0" err="1">
                <a:solidFill>
                  <a:schemeClr val="bg1"/>
                </a:solidFill>
                <a:latin typeface="Times" pitchFamily="2" charset="0"/>
              </a:rPr>
              <a:t>Perro</a:t>
            </a:r>
            <a:r>
              <a:rPr lang="en-US" sz="1400" i="1" dirty="0">
                <a:solidFill>
                  <a:schemeClr val="bg1"/>
                </a:solidFill>
                <a:latin typeface="Times" pitchFamily="2" charset="0"/>
              </a:rPr>
              <a:t> Santo’s mission is to rescue and distribute traditional, 100% artisan mezcals with designation of origin, and take this distillate to a public that appreciates and respects the traditions, smells, and flavors of Mexican customs, not only in our country, but in other countries, as well, promoting sustainability in the production, in order to ensure an excellent quality, as well as its ongoing supply.</a:t>
            </a:r>
          </a:p>
        </p:txBody>
      </p:sp>
      <p:pic>
        <p:nvPicPr>
          <p:cNvPr id="8" name="Imagen 7" descr="Imagen que contiene dibujo&#10;&#10;Descripción generada automáticamente">
            <a:extLst>
              <a:ext uri="{FF2B5EF4-FFF2-40B4-BE49-F238E27FC236}">
                <a16:creationId xmlns:a16="http://schemas.microsoft.com/office/drawing/2014/main" id="{7454B824-E51D-472A-B24A-A4B8561B4EE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02040" y="202665"/>
            <a:ext cx="1434587" cy="334108"/>
          </a:xfrm>
          <a:prstGeom prst="rect">
            <a:avLst/>
          </a:prstGeom>
        </p:spPr>
      </p:pic>
    </p:spTree>
    <p:extLst>
      <p:ext uri="{BB962C8B-B14F-4D97-AF65-F5344CB8AC3E}">
        <p14:creationId xmlns:p14="http://schemas.microsoft.com/office/powerpoint/2010/main" val="330569219"/>
      </p:ext>
    </p:extLst>
  </p:cSld>
  <p:clrMapOvr>
    <a:masterClrMapping/>
  </p:clrMapOvr>
  <p:transition spd="slow">
    <p:dissolv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descr="slide 00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angle 3">
            <a:extLst>
              <a:ext uri="{FF2B5EF4-FFF2-40B4-BE49-F238E27FC236}">
                <a16:creationId xmlns:a16="http://schemas.microsoft.com/office/drawing/2014/main" id="{EAAC66F5-AEDD-1348-834E-65CFA36ECC68}"/>
              </a:ext>
            </a:extLst>
          </p:cNvPr>
          <p:cNvSpPr/>
          <p:nvPr/>
        </p:nvSpPr>
        <p:spPr>
          <a:xfrm>
            <a:off x="123569" y="124704"/>
            <a:ext cx="5560547" cy="3108543"/>
          </a:xfrm>
          <a:prstGeom prst="rect">
            <a:avLst/>
          </a:prstGeom>
        </p:spPr>
        <p:txBody>
          <a:bodyPr wrap="square">
            <a:spAutoFit/>
          </a:bodyPr>
          <a:lstStyle/>
          <a:p>
            <a:pPr algn="just"/>
            <a:r>
              <a:rPr lang="en-US" sz="1400" dirty="0" err="1">
                <a:solidFill>
                  <a:srgbClr val="FFFFFF"/>
                </a:solidFill>
                <a:latin typeface="Times" pitchFamily="2" charset="0"/>
              </a:rPr>
              <a:t>Empresa</a:t>
            </a:r>
            <a:r>
              <a:rPr lang="en-US" sz="1400" dirty="0">
                <a:solidFill>
                  <a:srgbClr val="FFFFFF"/>
                </a:solidFill>
                <a:latin typeface="Times" pitchFamily="2" charset="0"/>
              </a:rPr>
              <a:t> </a:t>
            </a:r>
            <a:r>
              <a:rPr lang="en-US" sz="1400" dirty="0" err="1">
                <a:solidFill>
                  <a:srgbClr val="FFFFFF"/>
                </a:solidFill>
                <a:latin typeface="Times" pitchFamily="2" charset="0"/>
              </a:rPr>
              <a:t>mexicana</a:t>
            </a:r>
            <a:r>
              <a:rPr lang="en-US" sz="1400" dirty="0">
                <a:solidFill>
                  <a:srgbClr val="FFFFFF"/>
                </a:solidFill>
                <a:latin typeface="Times" pitchFamily="2" charset="0"/>
              </a:rPr>
              <a:t> de </a:t>
            </a:r>
            <a:r>
              <a:rPr lang="en-US" sz="1400" dirty="0" err="1">
                <a:solidFill>
                  <a:srgbClr val="FFFFFF"/>
                </a:solidFill>
                <a:latin typeface="Times" pitchFamily="2" charset="0"/>
              </a:rPr>
              <a:t>producción</a:t>
            </a:r>
            <a:r>
              <a:rPr lang="en-US" sz="1400" dirty="0">
                <a:solidFill>
                  <a:srgbClr val="FFFFFF"/>
                </a:solidFill>
                <a:latin typeface="Times" pitchFamily="2" charset="0"/>
              </a:rPr>
              <a:t>, </a:t>
            </a:r>
            <a:r>
              <a:rPr lang="en-US" sz="1400" dirty="0" err="1">
                <a:solidFill>
                  <a:srgbClr val="FFFFFF"/>
                </a:solidFill>
                <a:latin typeface="Times" pitchFamily="2" charset="0"/>
              </a:rPr>
              <a:t>distribución</a:t>
            </a:r>
            <a:r>
              <a:rPr lang="en-US" sz="1400" dirty="0">
                <a:solidFill>
                  <a:srgbClr val="FFFFFF"/>
                </a:solidFill>
                <a:latin typeface="Times" pitchFamily="2" charset="0"/>
              </a:rPr>
              <a:t> y </a:t>
            </a:r>
            <a:r>
              <a:rPr lang="en-US" sz="1400" dirty="0" err="1">
                <a:solidFill>
                  <a:srgbClr val="FFFFFF"/>
                </a:solidFill>
                <a:latin typeface="Times" pitchFamily="2" charset="0"/>
              </a:rPr>
              <a:t>comercialización</a:t>
            </a:r>
            <a:r>
              <a:rPr lang="en-US" sz="1400" dirty="0">
                <a:solidFill>
                  <a:srgbClr val="FFFFFF"/>
                </a:solidFill>
                <a:latin typeface="Times" pitchFamily="2" charset="0"/>
              </a:rPr>
              <a:t> de Mezcal, que a </a:t>
            </a:r>
            <a:r>
              <a:rPr lang="en-US" sz="1400" dirty="0" err="1">
                <a:solidFill>
                  <a:srgbClr val="FFFFFF"/>
                </a:solidFill>
                <a:latin typeface="Times" pitchFamily="2" charset="0"/>
              </a:rPr>
              <a:t>través</a:t>
            </a:r>
            <a:r>
              <a:rPr lang="en-US" sz="1400" dirty="0">
                <a:solidFill>
                  <a:srgbClr val="FFFFFF"/>
                </a:solidFill>
                <a:latin typeface="Times" pitchFamily="2" charset="0"/>
              </a:rPr>
              <a:t> de sus </a:t>
            </a:r>
            <a:r>
              <a:rPr lang="en-US" sz="1400" dirty="0" err="1">
                <a:solidFill>
                  <a:srgbClr val="FFFFFF"/>
                </a:solidFill>
                <a:latin typeface="Times" pitchFamily="2" charset="0"/>
              </a:rPr>
              <a:t>productos</a:t>
            </a:r>
            <a:r>
              <a:rPr lang="en-US" sz="1400" dirty="0">
                <a:solidFill>
                  <a:srgbClr val="FFFFFF"/>
                </a:solidFill>
                <a:latin typeface="Times" pitchFamily="2" charset="0"/>
              </a:rPr>
              <a:t> </a:t>
            </a:r>
            <a:r>
              <a:rPr lang="en-US" sz="1400" dirty="0" err="1">
                <a:solidFill>
                  <a:srgbClr val="FFFFFF"/>
                </a:solidFill>
                <a:latin typeface="Times" pitchFamily="2" charset="0"/>
              </a:rPr>
              <a:t>expone</a:t>
            </a:r>
            <a:r>
              <a:rPr lang="en-US" sz="1400" dirty="0">
                <a:solidFill>
                  <a:srgbClr val="FFFFFF"/>
                </a:solidFill>
                <a:latin typeface="Times" pitchFamily="2" charset="0"/>
              </a:rPr>
              <a:t> la </a:t>
            </a:r>
            <a:r>
              <a:rPr lang="en-US" sz="1400" dirty="0" err="1">
                <a:solidFill>
                  <a:srgbClr val="FFFFFF"/>
                </a:solidFill>
                <a:latin typeface="Times" pitchFamily="2" charset="0"/>
              </a:rPr>
              <a:t>calidad</a:t>
            </a:r>
            <a:r>
              <a:rPr lang="en-US" sz="1400" dirty="0">
                <a:solidFill>
                  <a:srgbClr val="FFFFFF"/>
                </a:solidFill>
                <a:latin typeface="Times" pitchFamily="2" charset="0"/>
              </a:rPr>
              <a:t>, </a:t>
            </a:r>
            <a:r>
              <a:rPr lang="en-US" sz="1400" dirty="0" err="1">
                <a:solidFill>
                  <a:srgbClr val="FFFFFF"/>
                </a:solidFill>
                <a:latin typeface="Times" pitchFamily="2" charset="0"/>
              </a:rPr>
              <a:t>riqueza</a:t>
            </a:r>
            <a:r>
              <a:rPr lang="en-US" sz="1400" dirty="0">
                <a:solidFill>
                  <a:srgbClr val="FFFFFF"/>
                </a:solidFill>
                <a:latin typeface="Times" pitchFamily="2" charset="0"/>
              </a:rPr>
              <a:t> y </a:t>
            </a:r>
            <a:r>
              <a:rPr lang="en-US" sz="1400" dirty="0" err="1">
                <a:solidFill>
                  <a:srgbClr val="FFFFFF"/>
                </a:solidFill>
                <a:latin typeface="Times" pitchFamily="2" charset="0"/>
              </a:rPr>
              <a:t>beneficios</a:t>
            </a:r>
            <a:r>
              <a:rPr lang="en-US" sz="1400" dirty="0">
                <a:solidFill>
                  <a:srgbClr val="FFFFFF"/>
                </a:solidFill>
                <a:latin typeface="Times" pitchFamily="2" charset="0"/>
              </a:rPr>
              <a:t> de la </a:t>
            </a:r>
            <a:r>
              <a:rPr lang="en-US" sz="1400" dirty="0" err="1">
                <a:solidFill>
                  <a:srgbClr val="FFFFFF"/>
                </a:solidFill>
                <a:latin typeface="Times" pitchFamily="2" charset="0"/>
              </a:rPr>
              <a:t>producción</a:t>
            </a:r>
            <a:r>
              <a:rPr lang="en-US" sz="1400" dirty="0">
                <a:solidFill>
                  <a:srgbClr val="FFFFFF"/>
                </a:solidFill>
                <a:latin typeface="Times" pitchFamily="2" charset="0"/>
              </a:rPr>
              <a:t> </a:t>
            </a:r>
            <a:r>
              <a:rPr lang="en-US" sz="1400" dirty="0" err="1">
                <a:solidFill>
                  <a:srgbClr val="FFFFFF"/>
                </a:solidFill>
                <a:latin typeface="Times" pitchFamily="2" charset="0"/>
              </a:rPr>
              <a:t>artesanal</a:t>
            </a:r>
            <a:r>
              <a:rPr lang="en-US" sz="1400" dirty="0">
                <a:solidFill>
                  <a:srgbClr val="FFFFFF"/>
                </a:solidFill>
                <a:latin typeface="Times" pitchFamily="2" charset="0"/>
              </a:rPr>
              <a:t> con la que los maestros mezcaleros </a:t>
            </a:r>
            <a:r>
              <a:rPr lang="en-US" sz="1400" dirty="0" err="1">
                <a:solidFill>
                  <a:srgbClr val="FFFFFF"/>
                </a:solidFill>
                <a:latin typeface="Times" pitchFamily="2" charset="0"/>
              </a:rPr>
              <a:t>elaboran</a:t>
            </a:r>
            <a:r>
              <a:rPr lang="en-US" sz="1400" dirty="0">
                <a:solidFill>
                  <a:srgbClr val="FFFFFF"/>
                </a:solidFill>
                <a:latin typeface="Times" pitchFamily="2" charset="0"/>
              </a:rPr>
              <a:t> </a:t>
            </a:r>
            <a:r>
              <a:rPr lang="en-US" sz="1400" dirty="0" err="1">
                <a:solidFill>
                  <a:srgbClr val="FFFFFF"/>
                </a:solidFill>
                <a:latin typeface="Times" pitchFamily="2" charset="0"/>
              </a:rPr>
              <a:t>cada</a:t>
            </a:r>
            <a:r>
              <a:rPr lang="en-US" sz="1400" dirty="0">
                <a:solidFill>
                  <a:srgbClr val="FFFFFF"/>
                </a:solidFill>
                <a:latin typeface="Times" pitchFamily="2" charset="0"/>
              </a:rPr>
              <a:t> </a:t>
            </a:r>
            <a:r>
              <a:rPr lang="en-US" sz="1400" dirty="0" err="1">
                <a:solidFill>
                  <a:srgbClr val="FFFFFF"/>
                </a:solidFill>
                <a:latin typeface="Times" pitchFamily="2" charset="0"/>
              </a:rPr>
              <a:t>litro</a:t>
            </a:r>
            <a:r>
              <a:rPr lang="en-US" sz="1400" dirty="0">
                <a:solidFill>
                  <a:srgbClr val="FFFFFF"/>
                </a:solidFill>
                <a:latin typeface="Times" pitchFamily="2" charset="0"/>
              </a:rPr>
              <a:t> de </a:t>
            </a:r>
            <a:r>
              <a:rPr lang="en-US" sz="1400" dirty="0" err="1">
                <a:solidFill>
                  <a:srgbClr val="FFFFFF"/>
                </a:solidFill>
                <a:latin typeface="Times" pitchFamily="2" charset="0"/>
              </a:rPr>
              <a:t>bebida</a:t>
            </a:r>
            <a:r>
              <a:rPr lang="en-US" sz="1400" dirty="0">
                <a:solidFill>
                  <a:srgbClr val="FFFFFF"/>
                </a:solidFill>
                <a:latin typeface="Times" pitchFamily="2" charset="0"/>
              </a:rPr>
              <a:t> </a:t>
            </a:r>
            <a:r>
              <a:rPr lang="en-US" sz="1400" dirty="0" err="1">
                <a:solidFill>
                  <a:srgbClr val="FFFFFF"/>
                </a:solidFill>
                <a:latin typeface="Times" pitchFamily="2" charset="0"/>
              </a:rPr>
              <a:t>espirituosa</a:t>
            </a:r>
            <a:r>
              <a:rPr lang="en-US" sz="1400" dirty="0">
                <a:solidFill>
                  <a:srgbClr val="FFFFFF"/>
                </a:solidFill>
                <a:latin typeface="Times" pitchFamily="2" charset="0"/>
              </a:rPr>
              <a:t>. </a:t>
            </a:r>
          </a:p>
          <a:p>
            <a:pPr algn="just"/>
            <a:endParaRPr lang="en-US" sz="1400" dirty="0">
              <a:solidFill>
                <a:srgbClr val="FFFFFF"/>
              </a:solidFill>
              <a:latin typeface="Times" pitchFamily="2" charset="0"/>
            </a:endParaRPr>
          </a:p>
          <a:p>
            <a:pPr algn="just"/>
            <a:r>
              <a:rPr lang="en-US" sz="1400" b="1" dirty="0">
                <a:solidFill>
                  <a:schemeClr val="accent2">
                    <a:lumMod val="75000"/>
                  </a:schemeClr>
                </a:solidFill>
                <a:latin typeface="Times" pitchFamily="2" charset="0"/>
              </a:rPr>
              <a:t>“NUESTRA PASIÓN ES LA CONSERVACIÓN DE LAS TRADICIONES QUE NOS DAN IDENTIDAD Y LA COMUNICACIÓN DE LO BIEN HECHO EN MÉXICO”</a:t>
            </a:r>
            <a:br>
              <a:rPr lang="en-US" sz="1400" dirty="0">
                <a:solidFill>
                  <a:schemeClr val="accent4"/>
                </a:solidFill>
                <a:latin typeface="Times" pitchFamily="2" charset="0"/>
              </a:rPr>
            </a:br>
            <a:endParaRPr lang="en-US" sz="1400" dirty="0">
              <a:solidFill>
                <a:schemeClr val="accent4"/>
              </a:solidFill>
              <a:latin typeface="Times" pitchFamily="2" charset="0"/>
            </a:endParaRPr>
          </a:p>
          <a:p>
            <a:pPr algn="just"/>
            <a:r>
              <a:rPr lang="en-US" sz="1400" b="1" dirty="0">
                <a:solidFill>
                  <a:srgbClr val="FFFFFF"/>
                </a:solidFill>
                <a:latin typeface="Times" pitchFamily="2" charset="0"/>
              </a:rPr>
              <a:t>Mezcal </a:t>
            </a:r>
            <a:r>
              <a:rPr lang="en-US" sz="1400" b="1" dirty="0" err="1">
                <a:solidFill>
                  <a:srgbClr val="FFFFFF"/>
                </a:solidFill>
                <a:latin typeface="Times" pitchFamily="2" charset="0"/>
              </a:rPr>
              <a:t>Perro</a:t>
            </a:r>
            <a:r>
              <a:rPr lang="en-US" sz="1400" b="1" dirty="0">
                <a:solidFill>
                  <a:srgbClr val="FFFFFF"/>
                </a:solidFill>
                <a:latin typeface="Times" pitchFamily="2" charset="0"/>
              </a:rPr>
              <a:t> de San Juan </a:t>
            </a:r>
            <a:r>
              <a:rPr lang="en-US" sz="1400" dirty="0">
                <a:solidFill>
                  <a:srgbClr val="FFFFFF"/>
                </a:solidFill>
                <a:latin typeface="Times" pitchFamily="2" charset="0"/>
              </a:rPr>
              <a:t> </a:t>
            </a:r>
            <a:r>
              <a:rPr lang="en-US" sz="1400" dirty="0" err="1">
                <a:solidFill>
                  <a:srgbClr val="FFFFFF"/>
                </a:solidFill>
                <a:latin typeface="Times" pitchFamily="2" charset="0"/>
              </a:rPr>
              <a:t>nace</a:t>
            </a:r>
            <a:r>
              <a:rPr lang="en-US" sz="1400" dirty="0">
                <a:solidFill>
                  <a:srgbClr val="FFFFFF"/>
                </a:solidFill>
                <a:latin typeface="Times" pitchFamily="2" charset="0"/>
              </a:rPr>
              <a:t> </a:t>
            </a:r>
            <a:r>
              <a:rPr lang="en-US" sz="1400" dirty="0" err="1">
                <a:solidFill>
                  <a:srgbClr val="FFFFFF"/>
                </a:solidFill>
                <a:latin typeface="Times" pitchFamily="2" charset="0"/>
              </a:rPr>
              <a:t>como</a:t>
            </a:r>
            <a:r>
              <a:rPr lang="en-US" sz="1400" dirty="0">
                <a:solidFill>
                  <a:srgbClr val="FFFFFF"/>
                </a:solidFill>
                <a:latin typeface="Times" pitchFamily="2" charset="0"/>
              </a:rPr>
              <a:t> </a:t>
            </a:r>
            <a:r>
              <a:rPr lang="en-US" sz="1400" dirty="0" err="1">
                <a:solidFill>
                  <a:srgbClr val="FFFFFF"/>
                </a:solidFill>
                <a:latin typeface="Times" pitchFamily="2" charset="0"/>
              </a:rPr>
              <a:t>resultado</a:t>
            </a:r>
            <a:r>
              <a:rPr lang="en-US" sz="1400" dirty="0">
                <a:solidFill>
                  <a:srgbClr val="FFFFFF"/>
                </a:solidFill>
                <a:latin typeface="Times" pitchFamily="2" charset="0"/>
              </a:rPr>
              <a:t> del gusto por </a:t>
            </a:r>
            <a:r>
              <a:rPr lang="en-US" sz="1400" dirty="0" err="1">
                <a:solidFill>
                  <a:srgbClr val="FFFFFF"/>
                </a:solidFill>
                <a:latin typeface="Times" pitchFamily="2" charset="0"/>
              </a:rPr>
              <a:t>compartir</a:t>
            </a:r>
            <a:r>
              <a:rPr lang="en-US" sz="1400" dirty="0">
                <a:solidFill>
                  <a:srgbClr val="FFFFFF"/>
                </a:solidFill>
                <a:latin typeface="Times" pitchFamily="2" charset="0"/>
              </a:rPr>
              <a:t> y </a:t>
            </a:r>
            <a:r>
              <a:rPr lang="en-US" sz="1400" dirty="0" err="1">
                <a:solidFill>
                  <a:srgbClr val="FFFFFF"/>
                </a:solidFill>
                <a:latin typeface="Times" pitchFamily="2" charset="0"/>
              </a:rPr>
              <a:t>experimentar</a:t>
            </a:r>
            <a:r>
              <a:rPr lang="en-US" sz="1400" dirty="0">
                <a:solidFill>
                  <a:srgbClr val="FFFFFF"/>
                </a:solidFill>
                <a:latin typeface="Times" pitchFamily="2" charset="0"/>
              </a:rPr>
              <a:t> </a:t>
            </a:r>
            <a:r>
              <a:rPr lang="en-US" sz="1400" dirty="0" err="1">
                <a:solidFill>
                  <a:srgbClr val="FFFFFF"/>
                </a:solidFill>
                <a:latin typeface="Times" pitchFamily="2" charset="0"/>
              </a:rPr>
              <a:t>nuevas</a:t>
            </a:r>
            <a:r>
              <a:rPr lang="en-US" sz="1400" dirty="0">
                <a:solidFill>
                  <a:srgbClr val="FFFFFF"/>
                </a:solidFill>
                <a:latin typeface="Times" pitchFamily="2" charset="0"/>
              </a:rPr>
              <a:t> </a:t>
            </a:r>
            <a:r>
              <a:rPr lang="en-US" sz="1400" dirty="0" err="1">
                <a:solidFill>
                  <a:srgbClr val="FFFFFF"/>
                </a:solidFill>
                <a:latin typeface="Times" pitchFamily="2" charset="0"/>
              </a:rPr>
              <a:t>vivencias</a:t>
            </a:r>
            <a:r>
              <a:rPr lang="en-US" sz="1400" dirty="0">
                <a:solidFill>
                  <a:srgbClr val="FFFFFF"/>
                </a:solidFill>
                <a:latin typeface="Times" pitchFamily="2" charset="0"/>
              </a:rPr>
              <a:t> con la </a:t>
            </a:r>
            <a:r>
              <a:rPr lang="en-US" sz="1400" dirty="0" err="1">
                <a:solidFill>
                  <a:srgbClr val="FFFFFF"/>
                </a:solidFill>
                <a:latin typeface="Times" pitchFamily="2" charset="0"/>
              </a:rPr>
              <a:t>gente</a:t>
            </a:r>
            <a:r>
              <a:rPr lang="en-US" sz="1400" dirty="0">
                <a:solidFill>
                  <a:srgbClr val="FFFFFF"/>
                </a:solidFill>
                <a:latin typeface="Times" pitchFamily="2" charset="0"/>
              </a:rPr>
              <a:t> que </a:t>
            </a:r>
            <a:r>
              <a:rPr lang="en-US" sz="1400" dirty="0" err="1">
                <a:solidFill>
                  <a:srgbClr val="FFFFFF"/>
                </a:solidFill>
                <a:latin typeface="Times" pitchFamily="2" charset="0"/>
              </a:rPr>
              <a:t>está</a:t>
            </a:r>
            <a:r>
              <a:rPr lang="en-US" sz="1400" dirty="0">
                <a:solidFill>
                  <a:srgbClr val="FFFFFF"/>
                </a:solidFill>
                <a:latin typeface="Times" pitchFamily="2" charset="0"/>
              </a:rPr>
              <a:t> a </a:t>
            </a:r>
            <a:r>
              <a:rPr lang="en-US" sz="1400" dirty="0" err="1">
                <a:solidFill>
                  <a:srgbClr val="FFFFFF"/>
                </a:solidFill>
                <a:latin typeface="Times" pitchFamily="2" charset="0"/>
              </a:rPr>
              <a:t>nuestro</a:t>
            </a:r>
            <a:r>
              <a:rPr lang="en-US" sz="1400" dirty="0">
                <a:solidFill>
                  <a:srgbClr val="FFFFFF"/>
                </a:solidFill>
                <a:latin typeface="Times" pitchFamily="2" charset="0"/>
              </a:rPr>
              <a:t> </a:t>
            </a:r>
            <a:r>
              <a:rPr lang="en-US" sz="1400" dirty="0" err="1">
                <a:solidFill>
                  <a:srgbClr val="FFFFFF"/>
                </a:solidFill>
                <a:latin typeface="Times" pitchFamily="2" charset="0"/>
              </a:rPr>
              <a:t>alrededor</a:t>
            </a:r>
            <a:r>
              <a:rPr lang="en-US" sz="1400" dirty="0">
                <a:solidFill>
                  <a:srgbClr val="FFFFFF"/>
                </a:solidFill>
                <a:latin typeface="Times" pitchFamily="2" charset="0"/>
              </a:rPr>
              <a:t>, por </a:t>
            </a:r>
            <a:r>
              <a:rPr lang="en-US" sz="1400" dirty="0" err="1">
                <a:solidFill>
                  <a:srgbClr val="FFFFFF"/>
                </a:solidFill>
                <a:latin typeface="Times" pitchFamily="2" charset="0"/>
              </a:rPr>
              <a:t>conocer</a:t>
            </a:r>
            <a:r>
              <a:rPr lang="en-US" sz="1400" dirty="0">
                <a:solidFill>
                  <a:srgbClr val="FFFFFF"/>
                </a:solidFill>
                <a:latin typeface="Times" pitchFamily="2" charset="0"/>
              </a:rPr>
              <a:t> y </a:t>
            </a:r>
            <a:r>
              <a:rPr lang="en-US" sz="1400" dirty="0" err="1">
                <a:solidFill>
                  <a:srgbClr val="FFFFFF"/>
                </a:solidFill>
                <a:latin typeface="Times" pitchFamily="2" charset="0"/>
              </a:rPr>
              <a:t>respetar</a:t>
            </a:r>
            <a:r>
              <a:rPr lang="en-US" sz="1400" dirty="0">
                <a:solidFill>
                  <a:srgbClr val="FFFFFF"/>
                </a:solidFill>
                <a:latin typeface="Times" pitchFamily="2" charset="0"/>
              </a:rPr>
              <a:t> </a:t>
            </a:r>
            <a:r>
              <a:rPr lang="en-US" sz="1400" dirty="0" err="1">
                <a:solidFill>
                  <a:srgbClr val="FFFFFF"/>
                </a:solidFill>
                <a:latin typeface="Times" pitchFamily="2" charset="0"/>
              </a:rPr>
              <a:t>diferentes</a:t>
            </a:r>
            <a:r>
              <a:rPr lang="en-US" sz="1400" dirty="0">
                <a:solidFill>
                  <a:srgbClr val="FFFFFF"/>
                </a:solidFill>
                <a:latin typeface="Times" pitchFamily="2" charset="0"/>
              </a:rPr>
              <a:t> </a:t>
            </a:r>
            <a:r>
              <a:rPr lang="en-US" sz="1400" dirty="0" err="1">
                <a:solidFill>
                  <a:srgbClr val="FFFFFF"/>
                </a:solidFill>
                <a:latin typeface="Times" pitchFamily="2" charset="0"/>
              </a:rPr>
              <a:t>culturas</a:t>
            </a:r>
            <a:r>
              <a:rPr lang="en-US" sz="1400" dirty="0">
                <a:solidFill>
                  <a:srgbClr val="FFFFFF"/>
                </a:solidFill>
                <a:latin typeface="Times" pitchFamily="2" charset="0"/>
              </a:rPr>
              <a:t> y </a:t>
            </a:r>
            <a:r>
              <a:rPr lang="en-US" sz="1400" dirty="0" err="1">
                <a:solidFill>
                  <a:srgbClr val="FFFFFF"/>
                </a:solidFill>
                <a:latin typeface="Times" pitchFamily="2" charset="0"/>
              </a:rPr>
              <a:t>creencias</a:t>
            </a:r>
            <a:r>
              <a:rPr lang="en-US" sz="1400" dirty="0">
                <a:solidFill>
                  <a:srgbClr val="FFFFFF"/>
                </a:solidFill>
                <a:latin typeface="Times" pitchFamily="2" charset="0"/>
              </a:rPr>
              <a:t>, </a:t>
            </a:r>
            <a:r>
              <a:rPr lang="en-US" sz="1400" dirty="0" err="1">
                <a:solidFill>
                  <a:srgbClr val="FFFFFF"/>
                </a:solidFill>
                <a:latin typeface="Times" pitchFamily="2" charset="0"/>
              </a:rPr>
              <a:t>pero</a:t>
            </a:r>
            <a:r>
              <a:rPr lang="en-US" sz="1400" dirty="0">
                <a:solidFill>
                  <a:srgbClr val="FFFFFF"/>
                </a:solidFill>
                <a:latin typeface="Times" pitchFamily="2" charset="0"/>
              </a:rPr>
              <a:t> </a:t>
            </a:r>
            <a:r>
              <a:rPr lang="en-US" sz="1400" dirty="0" err="1">
                <a:solidFill>
                  <a:srgbClr val="FFFFFF"/>
                </a:solidFill>
                <a:latin typeface="Times" pitchFamily="2" charset="0"/>
              </a:rPr>
              <a:t>sobre</a:t>
            </a:r>
            <a:r>
              <a:rPr lang="en-US" sz="1400" dirty="0">
                <a:solidFill>
                  <a:srgbClr val="FFFFFF"/>
                </a:solidFill>
                <a:latin typeface="Times" pitchFamily="2" charset="0"/>
              </a:rPr>
              <a:t> </a:t>
            </a:r>
            <a:r>
              <a:rPr lang="en-US" sz="1400" dirty="0" err="1">
                <a:solidFill>
                  <a:srgbClr val="FFFFFF"/>
                </a:solidFill>
                <a:latin typeface="Times" pitchFamily="2" charset="0"/>
              </a:rPr>
              <a:t>todo</a:t>
            </a:r>
            <a:r>
              <a:rPr lang="en-US" sz="1400" dirty="0">
                <a:solidFill>
                  <a:srgbClr val="FFFFFF"/>
                </a:solidFill>
                <a:latin typeface="Times" pitchFamily="2" charset="0"/>
              </a:rPr>
              <a:t>, por </a:t>
            </a:r>
            <a:r>
              <a:rPr lang="en-US" sz="1400" dirty="0" err="1">
                <a:solidFill>
                  <a:srgbClr val="FFFFFF"/>
                </a:solidFill>
                <a:latin typeface="Times" pitchFamily="2" charset="0"/>
              </a:rPr>
              <a:t>haber</a:t>
            </a:r>
            <a:r>
              <a:rPr lang="en-US" sz="1400" dirty="0">
                <a:solidFill>
                  <a:srgbClr val="FFFFFF"/>
                </a:solidFill>
                <a:latin typeface="Times" pitchFamily="2" charset="0"/>
              </a:rPr>
              <a:t> </a:t>
            </a:r>
            <a:r>
              <a:rPr lang="en-US" sz="1400" dirty="0" err="1">
                <a:solidFill>
                  <a:srgbClr val="FFFFFF"/>
                </a:solidFill>
                <a:latin typeface="Times" pitchFamily="2" charset="0"/>
              </a:rPr>
              <a:t>aprendido</a:t>
            </a:r>
            <a:r>
              <a:rPr lang="en-US" sz="1400" dirty="0">
                <a:solidFill>
                  <a:srgbClr val="FFFFFF"/>
                </a:solidFill>
                <a:latin typeface="Times" pitchFamily="2" charset="0"/>
              </a:rPr>
              <a:t> a </a:t>
            </a:r>
            <a:r>
              <a:rPr lang="en-US" sz="1400" dirty="0" err="1">
                <a:solidFill>
                  <a:srgbClr val="FFFFFF"/>
                </a:solidFill>
                <a:latin typeface="Times" pitchFamily="2" charset="0"/>
              </a:rPr>
              <a:t>valorar</a:t>
            </a:r>
            <a:r>
              <a:rPr lang="en-US" sz="1400" dirty="0">
                <a:solidFill>
                  <a:srgbClr val="FFFFFF"/>
                </a:solidFill>
                <a:latin typeface="Times" pitchFamily="2" charset="0"/>
              </a:rPr>
              <a:t> la </a:t>
            </a:r>
            <a:r>
              <a:rPr lang="en-US" sz="1400" dirty="0" err="1">
                <a:solidFill>
                  <a:srgbClr val="FFFFFF"/>
                </a:solidFill>
                <a:latin typeface="Times" pitchFamily="2" charset="0"/>
              </a:rPr>
              <a:t>vida</a:t>
            </a:r>
            <a:r>
              <a:rPr lang="en-US" sz="1400" dirty="0">
                <a:solidFill>
                  <a:srgbClr val="FFFFFF"/>
                </a:solidFill>
                <a:latin typeface="Times" pitchFamily="2" charset="0"/>
              </a:rPr>
              <a:t> por las </a:t>
            </a:r>
            <a:r>
              <a:rPr lang="en-US" sz="1400" dirty="0" err="1">
                <a:solidFill>
                  <a:srgbClr val="FFFFFF"/>
                </a:solidFill>
                <a:latin typeface="Times" pitchFamily="2" charset="0"/>
              </a:rPr>
              <a:t>experiencias</a:t>
            </a:r>
            <a:r>
              <a:rPr lang="en-US" sz="1400" dirty="0">
                <a:solidFill>
                  <a:srgbClr val="FFFFFF"/>
                </a:solidFill>
                <a:latin typeface="Times" pitchFamily="2" charset="0"/>
              </a:rPr>
              <a:t> y no por las </a:t>
            </a:r>
            <a:r>
              <a:rPr lang="en-US" sz="1400" dirty="0" err="1">
                <a:solidFill>
                  <a:srgbClr val="FFFFFF"/>
                </a:solidFill>
                <a:latin typeface="Times" pitchFamily="2" charset="0"/>
              </a:rPr>
              <a:t>apariencias</a:t>
            </a:r>
            <a:r>
              <a:rPr lang="en-US" sz="1400" dirty="0">
                <a:solidFill>
                  <a:srgbClr val="FFFFFF"/>
                </a:solidFill>
                <a:latin typeface="Times" pitchFamily="2" charset="0"/>
              </a:rPr>
              <a:t>. </a:t>
            </a:r>
          </a:p>
        </p:txBody>
      </p:sp>
      <p:sp>
        <p:nvSpPr>
          <p:cNvPr id="2" name="CuadroTexto 1"/>
          <p:cNvSpPr txBox="1"/>
          <p:nvPr/>
        </p:nvSpPr>
        <p:spPr>
          <a:xfrm>
            <a:off x="7433732" y="2622601"/>
            <a:ext cx="4064001" cy="1354217"/>
          </a:xfrm>
          <a:prstGeom prst="rect">
            <a:avLst/>
          </a:prstGeom>
          <a:noFill/>
        </p:spPr>
        <p:txBody>
          <a:bodyPr wrap="square" rtlCol="0">
            <a:spAutoFit/>
          </a:bodyPr>
          <a:lstStyle/>
          <a:p>
            <a:r>
              <a:rPr lang="en-US" sz="1600">
                <a:solidFill>
                  <a:srgbClr val="FFFFFF"/>
                </a:solidFill>
                <a:latin typeface="Times" pitchFamily="2" charset="0"/>
              </a:rPr>
              <a:t>"</a:t>
            </a:r>
            <a:r>
              <a:rPr lang="en-US" sz="1600" err="1">
                <a:solidFill>
                  <a:srgbClr val="FFFFFF"/>
                </a:solidFill>
                <a:latin typeface="Times" pitchFamily="2" charset="0"/>
              </a:rPr>
              <a:t>Nuestro</a:t>
            </a:r>
            <a:r>
              <a:rPr lang="en-US" sz="1600">
                <a:solidFill>
                  <a:srgbClr val="FFFFFF"/>
                </a:solidFill>
                <a:latin typeface="Times" pitchFamily="2" charset="0"/>
              </a:rPr>
              <a:t> </a:t>
            </a:r>
            <a:r>
              <a:rPr lang="en-US" sz="1600" err="1">
                <a:solidFill>
                  <a:srgbClr val="FFFFFF"/>
                </a:solidFill>
                <a:latin typeface="Times" pitchFamily="2" charset="0"/>
              </a:rPr>
              <a:t>destino</a:t>
            </a:r>
            <a:r>
              <a:rPr lang="en-US" sz="1600">
                <a:solidFill>
                  <a:srgbClr val="FFFFFF"/>
                </a:solidFill>
                <a:latin typeface="Times" pitchFamily="2" charset="0"/>
              </a:rPr>
              <a:t> de </a:t>
            </a:r>
            <a:r>
              <a:rPr lang="en-US" sz="1600" err="1">
                <a:solidFill>
                  <a:srgbClr val="FFFFFF"/>
                </a:solidFill>
                <a:latin typeface="Times" pitchFamily="2" charset="0"/>
              </a:rPr>
              <a:t>viaje</a:t>
            </a:r>
            <a:r>
              <a:rPr lang="en-US" sz="1600">
                <a:solidFill>
                  <a:srgbClr val="FFFFFF"/>
                </a:solidFill>
                <a:latin typeface="Times" pitchFamily="2" charset="0"/>
              </a:rPr>
              <a:t> </a:t>
            </a:r>
            <a:r>
              <a:rPr lang="en-US" sz="1600" err="1">
                <a:solidFill>
                  <a:srgbClr val="FFFFFF"/>
                </a:solidFill>
                <a:latin typeface="Times" pitchFamily="2" charset="0"/>
              </a:rPr>
              <a:t>nunca</a:t>
            </a:r>
            <a:r>
              <a:rPr lang="en-US" sz="1600">
                <a:solidFill>
                  <a:srgbClr val="FFFFFF"/>
                </a:solidFill>
                <a:latin typeface="Times" pitchFamily="2" charset="0"/>
              </a:rPr>
              <a:t> </a:t>
            </a:r>
            <a:r>
              <a:rPr lang="en-US" sz="1600" err="1">
                <a:solidFill>
                  <a:srgbClr val="FFFFFF"/>
                </a:solidFill>
                <a:latin typeface="Times" pitchFamily="2" charset="0"/>
              </a:rPr>
              <a:t>es</a:t>
            </a:r>
            <a:r>
              <a:rPr lang="en-US" sz="1600">
                <a:solidFill>
                  <a:srgbClr val="FFFFFF"/>
                </a:solidFill>
                <a:latin typeface="Times" pitchFamily="2" charset="0"/>
              </a:rPr>
              <a:t> un </a:t>
            </a:r>
            <a:r>
              <a:rPr lang="en-US" sz="1600" err="1">
                <a:solidFill>
                  <a:srgbClr val="FFFFFF"/>
                </a:solidFill>
                <a:latin typeface="Times" pitchFamily="2" charset="0"/>
              </a:rPr>
              <a:t>lugar</a:t>
            </a:r>
            <a:r>
              <a:rPr lang="en-US" sz="1600">
                <a:solidFill>
                  <a:srgbClr val="FFFFFF"/>
                </a:solidFill>
                <a:latin typeface="Times" pitchFamily="2" charset="0"/>
              </a:rPr>
              <a:t>, </a:t>
            </a:r>
            <a:r>
              <a:rPr lang="en-US" sz="1600" err="1">
                <a:solidFill>
                  <a:srgbClr val="FFFFFF"/>
                </a:solidFill>
                <a:latin typeface="Times" pitchFamily="2" charset="0"/>
              </a:rPr>
              <a:t>sino</a:t>
            </a:r>
            <a:r>
              <a:rPr lang="en-US" sz="1600">
                <a:solidFill>
                  <a:srgbClr val="FFFFFF"/>
                </a:solidFill>
                <a:latin typeface="Times" pitchFamily="2" charset="0"/>
              </a:rPr>
              <a:t> </a:t>
            </a:r>
            <a:r>
              <a:rPr lang="en-US" sz="1600" err="1">
                <a:solidFill>
                  <a:srgbClr val="FFFFFF"/>
                </a:solidFill>
                <a:latin typeface="Times" pitchFamily="2" charset="0"/>
              </a:rPr>
              <a:t>una</a:t>
            </a:r>
            <a:r>
              <a:rPr lang="en-US" sz="1600">
                <a:solidFill>
                  <a:srgbClr val="FFFFFF"/>
                </a:solidFill>
                <a:latin typeface="Times" pitchFamily="2" charset="0"/>
              </a:rPr>
              <a:t> </a:t>
            </a:r>
            <a:r>
              <a:rPr lang="en-US" sz="1600" err="1">
                <a:solidFill>
                  <a:srgbClr val="FFFFFF"/>
                </a:solidFill>
                <a:latin typeface="Times" pitchFamily="2" charset="0"/>
              </a:rPr>
              <a:t>nueva</a:t>
            </a:r>
            <a:r>
              <a:rPr lang="en-US" sz="1600">
                <a:solidFill>
                  <a:srgbClr val="FFFFFF"/>
                </a:solidFill>
                <a:latin typeface="Times" pitchFamily="2" charset="0"/>
              </a:rPr>
              <a:t> forma de </a:t>
            </a:r>
            <a:r>
              <a:rPr lang="en-US" sz="1600" err="1">
                <a:solidFill>
                  <a:srgbClr val="FFFFFF"/>
                </a:solidFill>
                <a:latin typeface="Times" pitchFamily="2" charset="0"/>
              </a:rPr>
              <a:t>ver</a:t>
            </a:r>
            <a:r>
              <a:rPr lang="en-US" sz="1600">
                <a:solidFill>
                  <a:srgbClr val="FFFFFF"/>
                </a:solidFill>
                <a:latin typeface="Times" pitchFamily="2" charset="0"/>
              </a:rPr>
              <a:t> las </a:t>
            </a:r>
            <a:r>
              <a:rPr lang="en-US" sz="1600" err="1">
                <a:solidFill>
                  <a:srgbClr val="FFFFFF"/>
                </a:solidFill>
                <a:latin typeface="Times" pitchFamily="2" charset="0"/>
              </a:rPr>
              <a:t>cosas</a:t>
            </a:r>
            <a:r>
              <a:rPr lang="en-US" sz="1600">
                <a:solidFill>
                  <a:srgbClr val="FFFFFF"/>
                </a:solidFill>
                <a:latin typeface="Times" pitchFamily="2" charset="0"/>
              </a:rPr>
              <a:t>”.</a:t>
            </a:r>
          </a:p>
          <a:p>
            <a:endParaRPr lang="en-US" sz="1600">
              <a:solidFill>
                <a:srgbClr val="FFFFFF"/>
              </a:solidFill>
              <a:latin typeface="Times" pitchFamily="2" charset="0"/>
            </a:endParaRPr>
          </a:p>
          <a:p>
            <a:r>
              <a:rPr lang="en-US" sz="1600">
                <a:solidFill>
                  <a:srgbClr val="FFFFFF"/>
                </a:solidFill>
                <a:latin typeface="Times" pitchFamily="2" charset="0"/>
              </a:rPr>
              <a:t>-Henry Miller</a:t>
            </a:r>
          </a:p>
          <a:p>
            <a:endParaRPr lang="es-ES">
              <a:latin typeface="Times" pitchFamily="2" charset="0"/>
            </a:endParaRPr>
          </a:p>
        </p:txBody>
      </p:sp>
      <p:sp>
        <p:nvSpPr>
          <p:cNvPr id="6" name="CuadroTexto 5"/>
          <p:cNvSpPr txBox="1"/>
          <p:nvPr/>
        </p:nvSpPr>
        <p:spPr>
          <a:xfrm>
            <a:off x="7433733" y="1296197"/>
            <a:ext cx="4064000" cy="1006429"/>
          </a:xfrm>
          <a:prstGeom prst="rect">
            <a:avLst/>
          </a:prstGeom>
          <a:noFill/>
        </p:spPr>
        <p:txBody>
          <a:bodyPr wrap="square" rtlCol="0">
            <a:spAutoFit/>
          </a:bodyPr>
          <a:lstStyle/>
          <a:p>
            <a:pPr>
              <a:lnSpc>
                <a:spcPct val="80000"/>
              </a:lnSpc>
            </a:pPr>
            <a:r>
              <a:rPr lang="en-US" sz="3600" b="1" dirty="0">
                <a:solidFill>
                  <a:srgbClr val="FFFFFF"/>
                </a:solidFill>
                <a:latin typeface="Times" pitchFamily="2" charset="0"/>
                <a:cs typeface="Helvetica"/>
              </a:rPr>
              <a:t>Casa    </a:t>
            </a:r>
            <a:r>
              <a:rPr lang="en-US" sz="3600" b="1" dirty="0" err="1">
                <a:solidFill>
                  <a:srgbClr val="FFFFFF"/>
                </a:solidFill>
                <a:latin typeface="Times" pitchFamily="2" charset="0"/>
                <a:cs typeface="Helvetica"/>
              </a:rPr>
              <a:t>Perro</a:t>
            </a:r>
            <a:r>
              <a:rPr lang="en-US" sz="3600" b="1" dirty="0">
                <a:solidFill>
                  <a:srgbClr val="FFFFFF"/>
                </a:solidFill>
                <a:latin typeface="Times" pitchFamily="2" charset="0"/>
                <a:cs typeface="Helvetica"/>
              </a:rPr>
              <a:t> Santo</a:t>
            </a:r>
          </a:p>
          <a:p>
            <a:pPr>
              <a:lnSpc>
                <a:spcPct val="80000"/>
              </a:lnSpc>
            </a:pPr>
            <a:r>
              <a:rPr lang="en-US" sz="3600" b="1" dirty="0">
                <a:solidFill>
                  <a:srgbClr val="FFFFFF"/>
                </a:solidFill>
                <a:latin typeface="Times" pitchFamily="2" charset="0"/>
                <a:cs typeface="Helvetica"/>
              </a:rPr>
              <a:t>S.A. de C.V.</a:t>
            </a:r>
          </a:p>
        </p:txBody>
      </p:sp>
      <p:sp>
        <p:nvSpPr>
          <p:cNvPr id="7" name="Rectangle 6">
            <a:extLst>
              <a:ext uri="{FF2B5EF4-FFF2-40B4-BE49-F238E27FC236}">
                <a16:creationId xmlns:a16="http://schemas.microsoft.com/office/drawing/2014/main" id="{0E801D0F-303B-CF4A-81F6-60C9C725653B}"/>
              </a:ext>
            </a:extLst>
          </p:cNvPr>
          <p:cNvSpPr/>
          <p:nvPr/>
        </p:nvSpPr>
        <p:spPr>
          <a:xfrm>
            <a:off x="234778" y="3732310"/>
            <a:ext cx="5449338" cy="2893100"/>
          </a:xfrm>
          <a:prstGeom prst="rect">
            <a:avLst/>
          </a:prstGeom>
        </p:spPr>
        <p:txBody>
          <a:bodyPr wrap="square">
            <a:spAutoFit/>
          </a:bodyPr>
          <a:lstStyle/>
          <a:p>
            <a:pPr algn="just"/>
            <a:r>
              <a:rPr lang="en-US" sz="1400" i="1" dirty="0">
                <a:solidFill>
                  <a:srgbClr val="FFFFFF"/>
                </a:solidFill>
                <a:latin typeface="Times" pitchFamily="2" charset="0"/>
              </a:rPr>
              <a:t>A Mexican Mezcal producing, distributing and commercializing company that exhibits the quality in artisan production, the richness and benefits with which </a:t>
            </a:r>
            <a:r>
              <a:rPr lang="en-US" sz="1400" i="1" dirty="0" err="1">
                <a:solidFill>
                  <a:srgbClr val="FFFFFF"/>
                </a:solidFill>
                <a:latin typeface="Times" pitchFamily="2" charset="0"/>
              </a:rPr>
              <a:t>mezcaler</a:t>
            </a:r>
            <a:r>
              <a:rPr lang="en-US" sz="1400" i="1" dirty="0">
                <a:solidFill>
                  <a:srgbClr val="FFFFFF"/>
                </a:solidFill>
                <a:latin typeface="Times" pitchFamily="2" charset="0"/>
              </a:rPr>
              <a:t> masters elaborate each liter of this spirited drink.</a:t>
            </a:r>
          </a:p>
          <a:p>
            <a:pPr algn="just"/>
            <a:endParaRPr lang="en-US" sz="1400" i="1" dirty="0">
              <a:solidFill>
                <a:srgbClr val="FFFFFF"/>
              </a:solidFill>
              <a:latin typeface="Times" pitchFamily="2" charset="0"/>
            </a:endParaRPr>
          </a:p>
          <a:p>
            <a:pPr algn="just"/>
            <a:r>
              <a:rPr lang="en-US" sz="1400" b="1" i="1" dirty="0">
                <a:solidFill>
                  <a:schemeClr val="accent2">
                    <a:lumMod val="75000"/>
                  </a:schemeClr>
                </a:solidFill>
                <a:latin typeface="Times" pitchFamily="2" charset="0"/>
              </a:rPr>
              <a:t>“OUR PASSION IS IN THE PRESERVATION OF THE TRADITIONS THAT GIVE US IDENTITY, AND THE COMMUNICATION OF THAT WHICH IS WELL MADE IN MEXICO”</a:t>
            </a:r>
          </a:p>
          <a:p>
            <a:pPr algn="just"/>
            <a:endParaRPr lang="en-US" sz="1400" b="1" i="1" dirty="0">
              <a:solidFill>
                <a:schemeClr val="accent2">
                  <a:lumMod val="75000"/>
                </a:schemeClr>
              </a:solidFill>
              <a:latin typeface="Times" pitchFamily="2" charset="0"/>
            </a:endParaRPr>
          </a:p>
          <a:p>
            <a:r>
              <a:rPr lang="en-US" sz="1400" i="1" dirty="0">
                <a:solidFill>
                  <a:srgbClr val="FFFFFF"/>
                </a:solidFill>
                <a:latin typeface="Times" pitchFamily="2" charset="0"/>
              </a:rPr>
              <a:t>Mezcal </a:t>
            </a:r>
            <a:r>
              <a:rPr lang="en-US" sz="1400" i="1" dirty="0" err="1">
                <a:solidFill>
                  <a:srgbClr val="FFFFFF"/>
                </a:solidFill>
                <a:latin typeface="Times" pitchFamily="2" charset="0"/>
              </a:rPr>
              <a:t>Perro</a:t>
            </a:r>
            <a:r>
              <a:rPr lang="en-US" sz="1400" i="1" dirty="0">
                <a:solidFill>
                  <a:srgbClr val="FFFFFF"/>
                </a:solidFill>
                <a:latin typeface="Times" pitchFamily="2" charset="0"/>
              </a:rPr>
              <a:t> de San Juan is born out of the pleasure for sharing and having new experiences with the people around us, for understanding and respecting different cultures and beliefs; above all else, for having learned to value life for its experiences, not its appearances.</a:t>
            </a:r>
          </a:p>
        </p:txBody>
      </p:sp>
      <p:sp>
        <p:nvSpPr>
          <p:cNvPr id="8" name="CuadroTexto 1">
            <a:extLst>
              <a:ext uri="{FF2B5EF4-FFF2-40B4-BE49-F238E27FC236}">
                <a16:creationId xmlns:a16="http://schemas.microsoft.com/office/drawing/2014/main" id="{5AC1BFE9-2D77-8E4F-BDF9-A12228566CB5}"/>
              </a:ext>
            </a:extLst>
          </p:cNvPr>
          <p:cNvSpPr txBox="1"/>
          <p:nvPr/>
        </p:nvSpPr>
        <p:spPr>
          <a:xfrm>
            <a:off x="7433732" y="4087905"/>
            <a:ext cx="4064001" cy="1354217"/>
          </a:xfrm>
          <a:prstGeom prst="rect">
            <a:avLst/>
          </a:prstGeom>
          <a:noFill/>
        </p:spPr>
        <p:txBody>
          <a:bodyPr wrap="square" rtlCol="0">
            <a:spAutoFit/>
          </a:bodyPr>
          <a:lstStyle/>
          <a:p>
            <a:r>
              <a:rPr lang="en-US" sz="1600">
                <a:solidFill>
                  <a:srgbClr val="FFFFFF"/>
                </a:solidFill>
                <a:latin typeface="Times" pitchFamily="2" charset="0"/>
              </a:rPr>
              <a:t>“Our travel destination is never a place, but a new way to look at things.”</a:t>
            </a:r>
          </a:p>
          <a:p>
            <a:endParaRPr lang="en-US" sz="1600">
              <a:solidFill>
                <a:srgbClr val="FFFFFF"/>
              </a:solidFill>
              <a:latin typeface="Times" pitchFamily="2" charset="0"/>
            </a:endParaRPr>
          </a:p>
          <a:p>
            <a:r>
              <a:rPr lang="en-US" sz="1600">
                <a:solidFill>
                  <a:srgbClr val="FFFFFF"/>
                </a:solidFill>
                <a:latin typeface="Times" pitchFamily="2" charset="0"/>
              </a:rPr>
              <a:t>-Henry Miller</a:t>
            </a:r>
          </a:p>
          <a:p>
            <a:endParaRPr lang="es-ES">
              <a:latin typeface="Times" pitchFamily="2" charset="0"/>
            </a:endParaRPr>
          </a:p>
        </p:txBody>
      </p:sp>
      <p:pic>
        <p:nvPicPr>
          <p:cNvPr id="9" name="Imagen 8" descr="Imagen que contiene dibujo&#10;&#10;Descripción generada automáticamente">
            <a:extLst>
              <a:ext uri="{FF2B5EF4-FFF2-40B4-BE49-F238E27FC236}">
                <a16:creationId xmlns:a16="http://schemas.microsoft.com/office/drawing/2014/main" id="{76A912A4-0490-424C-9BDA-9CAED31E8B2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43145" y="6265311"/>
            <a:ext cx="1434587" cy="334108"/>
          </a:xfrm>
          <a:prstGeom prst="rect">
            <a:avLst/>
          </a:prstGeom>
        </p:spPr>
      </p:pic>
    </p:spTree>
    <p:extLst>
      <p:ext uri="{BB962C8B-B14F-4D97-AF65-F5344CB8AC3E}">
        <p14:creationId xmlns:p14="http://schemas.microsoft.com/office/powerpoint/2010/main" val="311299102"/>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slide 004.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CuadroTexto 5"/>
          <p:cNvSpPr txBox="1"/>
          <p:nvPr/>
        </p:nvSpPr>
        <p:spPr>
          <a:xfrm>
            <a:off x="1405466" y="862615"/>
            <a:ext cx="3098800" cy="954107"/>
          </a:xfrm>
          <a:prstGeom prst="rect">
            <a:avLst/>
          </a:prstGeom>
          <a:noFill/>
        </p:spPr>
        <p:txBody>
          <a:bodyPr wrap="square" rtlCol="0">
            <a:spAutoFit/>
          </a:bodyPr>
          <a:lstStyle/>
          <a:p>
            <a:pPr algn="ctr"/>
            <a:r>
              <a:rPr lang="es-ES_tradnl" sz="2800" b="1" dirty="0">
                <a:solidFill>
                  <a:srgbClr val="FFFFFF"/>
                </a:solidFill>
                <a:latin typeface="Times" pitchFamily="2" charset="0"/>
                <a:cs typeface="Helvetica"/>
              </a:rPr>
              <a:t>Certificaciones</a:t>
            </a:r>
          </a:p>
          <a:p>
            <a:pPr algn="ctr"/>
            <a:r>
              <a:rPr lang="es-ES_tradnl" sz="2800" b="1" i="1" dirty="0" err="1">
                <a:solidFill>
                  <a:srgbClr val="FFFFFF"/>
                </a:solidFill>
                <a:latin typeface="Times" pitchFamily="2" charset="0"/>
                <a:cs typeface="Helvetica"/>
              </a:rPr>
              <a:t>Certifications</a:t>
            </a:r>
            <a:endParaRPr lang="es-ES" sz="2800" b="1" i="1" dirty="0">
              <a:latin typeface="Times" pitchFamily="2" charset="0"/>
              <a:cs typeface="Helvetica"/>
            </a:endParaRPr>
          </a:p>
        </p:txBody>
      </p:sp>
      <p:pic>
        <p:nvPicPr>
          <p:cNvPr id="7" name="Imagen 6" descr="KOSHER.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44094" y="4131734"/>
            <a:ext cx="1536880" cy="1405468"/>
          </a:xfrm>
          <a:prstGeom prst="rect">
            <a:avLst/>
          </a:prstGeom>
        </p:spPr>
      </p:pic>
      <p:pic>
        <p:nvPicPr>
          <p:cNvPr id="4" name="Imagen 3" descr="logo copia.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07066" y="2466257"/>
            <a:ext cx="2540000" cy="1078818"/>
          </a:xfrm>
          <a:prstGeom prst="rect">
            <a:avLst/>
          </a:prstGeom>
        </p:spPr>
      </p:pic>
    </p:spTree>
    <p:extLst>
      <p:ext uri="{BB962C8B-B14F-4D97-AF65-F5344CB8AC3E}">
        <p14:creationId xmlns:p14="http://schemas.microsoft.com/office/powerpoint/2010/main" val="2349876796"/>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descr="slide 00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angle 3">
            <a:extLst>
              <a:ext uri="{FF2B5EF4-FFF2-40B4-BE49-F238E27FC236}">
                <a16:creationId xmlns:a16="http://schemas.microsoft.com/office/drawing/2014/main" id="{EAAC66F5-AEDD-1348-834E-65CFA36ECC68}"/>
              </a:ext>
            </a:extLst>
          </p:cNvPr>
          <p:cNvSpPr/>
          <p:nvPr/>
        </p:nvSpPr>
        <p:spPr>
          <a:xfrm>
            <a:off x="0" y="363915"/>
            <a:ext cx="5725902" cy="6494085"/>
          </a:xfrm>
          <a:prstGeom prst="rect">
            <a:avLst/>
          </a:prstGeom>
        </p:spPr>
        <p:txBody>
          <a:bodyPr wrap="square">
            <a:spAutoFit/>
          </a:bodyPr>
          <a:lstStyle/>
          <a:p>
            <a:pPr algn="just"/>
            <a:endParaRPr lang="en-US" sz="1400" dirty="0">
              <a:solidFill>
                <a:srgbClr val="FFFFFF"/>
              </a:solidFill>
              <a:latin typeface="Times" pitchFamily="2" charset="0"/>
            </a:endParaRPr>
          </a:p>
          <a:p>
            <a:pPr marL="285750" indent="-285750" algn="just">
              <a:buFont typeface="Arial" panose="020B0604020202020204" pitchFamily="34" charset="0"/>
              <a:buChar char="•"/>
            </a:pPr>
            <a:r>
              <a:rPr lang="en-US" sz="1300" dirty="0" err="1">
                <a:solidFill>
                  <a:srgbClr val="FFFFFF"/>
                </a:solidFill>
                <a:latin typeface="Times" pitchFamily="2" charset="0"/>
              </a:rPr>
              <a:t>Nuestros</a:t>
            </a:r>
            <a:r>
              <a:rPr lang="en-US" sz="1300" dirty="0">
                <a:solidFill>
                  <a:srgbClr val="FFFFFF"/>
                </a:solidFill>
                <a:latin typeface="Times" pitchFamily="2" charset="0"/>
              </a:rPr>
              <a:t> </a:t>
            </a:r>
            <a:r>
              <a:rPr lang="en-US" sz="1300" dirty="0" err="1">
                <a:solidFill>
                  <a:srgbClr val="FFFFFF"/>
                </a:solidFill>
                <a:latin typeface="Times" pitchFamily="2" charset="0"/>
              </a:rPr>
              <a:t>plantíos</a:t>
            </a:r>
            <a:r>
              <a:rPr lang="en-US" sz="1300" dirty="0">
                <a:solidFill>
                  <a:srgbClr val="FFFFFF"/>
                </a:solidFill>
                <a:latin typeface="Times" pitchFamily="2" charset="0"/>
              </a:rPr>
              <a:t> de agave son </a:t>
            </a:r>
            <a:r>
              <a:rPr lang="en-US" sz="1300" dirty="0" err="1">
                <a:solidFill>
                  <a:srgbClr val="FFFFFF"/>
                </a:solidFill>
                <a:latin typeface="Times" pitchFamily="2" charset="0"/>
              </a:rPr>
              <a:t>cultivadosy</a:t>
            </a:r>
            <a:r>
              <a:rPr lang="en-US" sz="1300" dirty="0">
                <a:solidFill>
                  <a:srgbClr val="FFFFFF"/>
                </a:solidFill>
                <a:latin typeface="Times" pitchFamily="2" charset="0"/>
              </a:rPr>
              <a:t>  </a:t>
            </a:r>
            <a:r>
              <a:rPr lang="en-US" sz="1300" dirty="0" err="1">
                <a:solidFill>
                  <a:srgbClr val="FFFFFF"/>
                </a:solidFill>
                <a:latin typeface="Times" pitchFamily="2" charset="0"/>
              </a:rPr>
              <a:t>supervisados</a:t>
            </a:r>
            <a:r>
              <a:rPr lang="en-US" sz="1300" dirty="0">
                <a:solidFill>
                  <a:srgbClr val="FFFFFF"/>
                </a:solidFill>
                <a:latin typeface="Times" pitchFamily="2" charset="0"/>
              </a:rPr>
              <a:t> </a:t>
            </a:r>
            <a:r>
              <a:rPr lang="en-US" sz="1300" dirty="0" err="1">
                <a:solidFill>
                  <a:srgbClr val="FFFFFF"/>
                </a:solidFill>
                <a:latin typeface="Times" pitchFamily="2" charset="0"/>
              </a:rPr>
              <a:t>durante</a:t>
            </a:r>
            <a:r>
              <a:rPr lang="en-US" sz="1300" dirty="0">
                <a:solidFill>
                  <a:srgbClr val="FFFFFF"/>
                </a:solidFill>
                <a:latin typeface="Times" pitchFamily="2" charset="0"/>
              </a:rPr>
              <a:t> 7 </a:t>
            </a:r>
            <a:r>
              <a:rPr lang="en-US" sz="1300" dirty="0" err="1">
                <a:solidFill>
                  <a:srgbClr val="FFFFFF"/>
                </a:solidFill>
                <a:latin typeface="Times" pitchFamily="2" charset="0"/>
              </a:rPr>
              <a:t>años</a:t>
            </a:r>
            <a:r>
              <a:rPr lang="en-US" sz="1300" dirty="0">
                <a:solidFill>
                  <a:srgbClr val="FFFFFF"/>
                </a:solidFill>
                <a:latin typeface="Times" pitchFamily="2" charset="0"/>
              </a:rPr>
              <a:t> de </a:t>
            </a:r>
            <a:r>
              <a:rPr lang="en-US" sz="1300" dirty="0" err="1">
                <a:solidFill>
                  <a:srgbClr val="FFFFFF"/>
                </a:solidFill>
                <a:latin typeface="Times" pitchFamily="2" charset="0"/>
              </a:rPr>
              <a:t>Crecmiento</a:t>
            </a:r>
            <a:r>
              <a:rPr lang="en-US" sz="1300" dirty="0">
                <a:solidFill>
                  <a:srgbClr val="FFFFFF"/>
                </a:solidFill>
                <a:latin typeface="Times" pitchFamily="2" charset="0"/>
              </a:rPr>
              <a:t> </a:t>
            </a:r>
            <a:r>
              <a:rPr lang="en-US" sz="1300" dirty="0" err="1">
                <a:solidFill>
                  <a:srgbClr val="FFFFFF"/>
                </a:solidFill>
                <a:latin typeface="Times" pitchFamily="2" charset="0"/>
              </a:rPr>
              <a:t>en</a:t>
            </a:r>
            <a:r>
              <a:rPr lang="en-US" sz="1300" dirty="0">
                <a:solidFill>
                  <a:srgbClr val="FFFFFF"/>
                </a:solidFill>
                <a:latin typeface="Times" pitchFamily="2" charset="0"/>
              </a:rPr>
              <a:t> tierra </a:t>
            </a:r>
            <a:r>
              <a:rPr lang="en-US" sz="1300" dirty="0" err="1">
                <a:solidFill>
                  <a:srgbClr val="FFFFFF"/>
                </a:solidFill>
                <a:latin typeface="Times" pitchFamily="2" charset="0"/>
              </a:rPr>
              <a:t>rica</a:t>
            </a:r>
            <a:r>
              <a:rPr lang="en-US" sz="1300" dirty="0">
                <a:solidFill>
                  <a:srgbClr val="FFFFFF"/>
                </a:solidFill>
                <a:latin typeface="Times" pitchFamily="2" charset="0"/>
              </a:rPr>
              <a:t> de minerals y </a:t>
            </a:r>
            <a:r>
              <a:rPr lang="en-US" sz="1300" dirty="0" err="1">
                <a:solidFill>
                  <a:srgbClr val="FFFFFF"/>
                </a:solidFill>
                <a:latin typeface="Times" pitchFamily="2" charset="0"/>
              </a:rPr>
              <a:t>generalmente</a:t>
            </a:r>
            <a:r>
              <a:rPr lang="en-US" sz="1300" dirty="0">
                <a:solidFill>
                  <a:srgbClr val="FFFFFF"/>
                </a:solidFill>
                <a:latin typeface="Times" pitchFamily="2" charset="0"/>
              </a:rPr>
              <a:t> plana </a:t>
            </a:r>
            <a:r>
              <a:rPr lang="en-US" sz="1300" dirty="0" err="1">
                <a:solidFill>
                  <a:srgbClr val="FFFFFF"/>
                </a:solidFill>
                <a:latin typeface="Times" pitchFamily="2" charset="0"/>
              </a:rPr>
              <a:t>en</a:t>
            </a:r>
            <a:r>
              <a:rPr lang="en-US" sz="1300" dirty="0">
                <a:solidFill>
                  <a:srgbClr val="FFFFFF"/>
                </a:solidFill>
                <a:latin typeface="Times" pitchFamily="2" charset="0"/>
              </a:rPr>
              <a:t> la </a:t>
            </a:r>
            <a:r>
              <a:rPr lang="en-US" sz="1300" dirty="0" err="1">
                <a:solidFill>
                  <a:srgbClr val="FFFFFF"/>
                </a:solidFill>
                <a:latin typeface="Times" pitchFamily="2" charset="0"/>
              </a:rPr>
              <a:t>región</a:t>
            </a:r>
            <a:r>
              <a:rPr lang="en-US" sz="1300" dirty="0">
                <a:solidFill>
                  <a:srgbClr val="FFFFFF"/>
                </a:solidFill>
                <a:latin typeface="Times" pitchFamily="2" charset="0"/>
              </a:rPr>
              <a:t> de San Dionisio </a:t>
            </a:r>
            <a:r>
              <a:rPr lang="en-US" sz="1300" dirty="0" err="1">
                <a:solidFill>
                  <a:srgbClr val="FFFFFF"/>
                </a:solidFill>
                <a:latin typeface="Times" pitchFamily="2" charset="0"/>
              </a:rPr>
              <a:t>Ocotepec</a:t>
            </a:r>
            <a:r>
              <a:rPr lang="en-US" sz="1300" dirty="0">
                <a:solidFill>
                  <a:srgbClr val="FFFFFF"/>
                </a:solidFill>
                <a:latin typeface="Times" pitchFamily="2" charset="0"/>
              </a:rPr>
              <a:t>, Oaxaca, para </a:t>
            </a:r>
            <a:r>
              <a:rPr lang="en-US" sz="1300" dirty="0" err="1">
                <a:solidFill>
                  <a:srgbClr val="FFFFFF"/>
                </a:solidFill>
                <a:latin typeface="Times" pitchFamily="2" charset="0"/>
              </a:rPr>
              <a:t>alcanzar</a:t>
            </a:r>
            <a:r>
              <a:rPr lang="en-US" sz="1300" dirty="0">
                <a:solidFill>
                  <a:srgbClr val="FFFFFF"/>
                </a:solidFill>
                <a:latin typeface="Times" pitchFamily="2" charset="0"/>
              </a:rPr>
              <a:t> los </a:t>
            </a:r>
            <a:r>
              <a:rPr lang="en-US" sz="1300" dirty="0" err="1">
                <a:solidFill>
                  <a:srgbClr val="FFFFFF"/>
                </a:solidFill>
                <a:latin typeface="Times" pitchFamily="2" charset="0"/>
              </a:rPr>
              <a:t>niveles</a:t>
            </a:r>
            <a:r>
              <a:rPr lang="en-US" sz="1300" dirty="0">
                <a:solidFill>
                  <a:srgbClr val="FFFFFF"/>
                </a:solidFill>
                <a:latin typeface="Times" pitchFamily="2" charset="0"/>
              </a:rPr>
              <a:t> de </a:t>
            </a:r>
            <a:r>
              <a:rPr lang="en-US" sz="1300" dirty="0" err="1">
                <a:solidFill>
                  <a:srgbClr val="FFFFFF"/>
                </a:solidFill>
                <a:latin typeface="Times" pitchFamily="2" charset="0"/>
              </a:rPr>
              <a:t>azúcares</a:t>
            </a:r>
            <a:r>
              <a:rPr lang="en-US" sz="1300" dirty="0">
                <a:solidFill>
                  <a:srgbClr val="FFFFFF"/>
                </a:solidFill>
                <a:latin typeface="Times" pitchFamily="2" charset="0"/>
              </a:rPr>
              <a:t> </a:t>
            </a:r>
            <a:r>
              <a:rPr lang="en-US" sz="1300" dirty="0" err="1">
                <a:solidFill>
                  <a:srgbClr val="FFFFFF"/>
                </a:solidFill>
                <a:latin typeface="Times" pitchFamily="2" charset="0"/>
              </a:rPr>
              <a:t>necesarios</a:t>
            </a:r>
            <a:r>
              <a:rPr lang="en-US" sz="1300" dirty="0">
                <a:solidFill>
                  <a:srgbClr val="FFFFFF"/>
                </a:solidFill>
                <a:latin typeface="Times" pitchFamily="2" charset="0"/>
              </a:rPr>
              <a:t> para la </a:t>
            </a:r>
            <a:r>
              <a:rPr lang="en-US" sz="1300" dirty="0" err="1">
                <a:solidFill>
                  <a:srgbClr val="FFFFFF"/>
                </a:solidFill>
                <a:latin typeface="Times" pitchFamily="2" charset="0"/>
              </a:rPr>
              <a:t>producción</a:t>
            </a:r>
            <a:r>
              <a:rPr lang="en-US" sz="1300" dirty="0">
                <a:solidFill>
                  <a:srgbClr val="FFFFFF"/>
                </a:solidFill>
                <a:latin typeface="Times" pitchFamily="2" charset="0"/>
              </a:rPr>
              <a:t> de </a:t>
            </a:r>
            <a:r>
              <a:rPr lang="en-US" sz="1300" dirty="0" err="1">
                <a:solidFill>
                  <a:srgbClr val="FFFFFF"/>
                </a:solidFill>
                <a:latin typeface="Times" pitchFamily="2" charset="0"/>
              </a:rPr>
              <a:t>nuestro</a:t>
            </a:r>
            <a:r>
              <a:rPr lang="en-US" sz="1300" dirty="0">
                <a:solidFill>
                  <a:srgbClr val="FFFFFF"/>
                </a:solidFill>
                <a:latin typeface="Times" pitchFamily="2" charset="0"/>
              </a:rPr>
              <a:t> mezcal, el </a:t>
            </a:r>
            <a:r>
              <a:rPr lang="en-US" sz="1300" dirty="0" err="1">
                <a:solidFill>
                  <a:srgbClr val="FFFFFF"/>
                </a:solidFill>
                <a:latin typeface="Times" pitchFamily="2" charset="0"/>
              </a:rPr>
              <a:t>clima</a:t>
            </a:r>
            <a:r>
              <a:rPr lang="en-US" sz="1300" dirty="0">
                <a:solidFill>
                  <a:srgbClr val="FFFFFF"/>
                </a:solidFill>
                <a:latin typeface="Times" pitchFamily="2" charset="0"/>
              </a:rPr>
              <a:t> </a:t>
            </a:r>
            <a:r>
              <a:rPr lang="en-US" sz="1300" dirty="0" err="1">
                <a:solidFill>
                  <a:srgbClr val="FFFFFF"/>
                </a:solidFill>
                <a:latin typeface="Times" pitchFamily="2" charset="0"/>
              </a:rPr>
              <a:t>vá</a:t>
            </a:r>
            <a:r>
              <a:rPr lang="en-US" sz="1300" dirty="0">
                <a:solidFill>
                  <a:srgbClr val="FFFFFF"/>
                </a:solidFill>
                <a:latin typeface="Times" pitchFamily="2" charset="0"/>
              </a:rPr>
              <a:t> de </a:t>
            </a:r>
            <a:r>
              <a:rPr lang="en-US" sz="1300" dirty="0" err="1">
                <a:solidFill>
                  <a:srgbClr val="FFFFFF"/>
                </a:solidFill>
                <a:latin typeface="Times" pitchFamily="2" charset="0"/>
              </a:rPr>
              <a:t>templado</a:t>
            </a:r>
            <a:r>
              <a:rPr lang="en-US" sz="1300" dirty="0">
                <a:solidFill>
                  <a:srgbClr val="FFFFFF"/>
                </a:solidFill>
                <a:latin typeface="Times" pitchFamily="2" charset="0"/>
              </a:rPr>
              <a:t> a </a:t>
            </a:r>
            <a:r>
              <a:rPr lang="en-US" sz="1300" dirty="0" err="1">
                <a:solidFill>
                  <a:srgbClr val="FFFFFF"/>
                </a:solidFill>
                <a:latin typeface="Times" pitchFamily="2" charset="0"/>
              </a:rPr>
              <a:t>cálido</a:t>
            </a:r>
            <a:r>
              <a:rPr lang="en-US" sz="1300" dirty="0">
                <a:solidFill>
                  <a:srgbClr val="FFFFFF"/>
                </a:solidFill>
                <a:latin typeface="Times" pitchFamily="2" charset="0"/>
              </a:rPr>
              <a:t> (ideal para el </a:t>
            </a:r>
            <a:r>
              <a:rPr lang="en-US" sz="1300" dirty="0" err="1">
                <a:solidFill>
                  <a:srgbClr val="FFFFFF"/>
                </a:solidFill>
                <a:latin typeface="Times" pitchFamily="2" charset="0"/>
              </a:rPr>
              <a:t>crecimiento</a:t>
            </a:r>
            <a:r>
              <a:rPr lang="en-US" sz="1300" dirty="0">
                <a:solidFill>
                  <a:srgbClr val="FFFFFF"/>
                </a:solidFill>
                <a:latin typeface="Times" pitchFamily="2" charset="0"/>
              </a:rPr>
              <a:t> del Agave Angustifolia). </a:t>
            </a:r>
          </a:p>
          <a:p>
            <a:pPr marL="285750" indent="-285750" algn="just">
              <a:buFont typeface="Arial" panose="020B0604020202020204" pitchFamily="34" charset="0"/>
              <a:buChar char="•"/>
            </a:pPr>
            <a:r>
              <a:rPr lang="en-US" sz="1300" dirty="0">
                <a:solidFill>
                  <a:srgbClr val="FFFFFF"/>
                </a:solidFill>
                <a:latin typeface="Times" pitchFamily="2" charset="0"/>
              </a:rPr>
              <a:t>Una </a:t>
            </a:r>
            <a:r>
              <a:rPr lang="en-US" sz="1300" dirty="0" err="1">
                <a:solidFill>
                  <a:srgbClr val="FFFFFF"/>
                </a:solidFill>
                <a:latin typeface="Times" pitchFamily="2" charset="0"/>
              </a:rPr>
              <a:t>vez</a:t>
            </a:r>
            <a:r>
              <a:rPr lang="en-US" sz="1300" dirty="0">
                <a:solidFill>
                  <a:srgbClr val="FFFFFF"/>
                </a:solidFill>
                <a:latin typeface="Times" pitchFamily="2" charset="0"/>
              </a:rPr>
              <a:t> </a:t>
            </a:r>
            <a:r>
              <a:rPr lang="en-US" sz="1300" dirty="0" err="1">
                <a:solidFill>
                  <a:srgbClr val="FFFFFF"/>
                </a:solidFill>
                <a:latin typeface="Times" pitchFamily="2" charset="0"/>
              </a:rPr>
              <a:t>alcancen</a:t>
            </a:r>
            <a:r>
              <a:rPr lang="en-US" sz="1300" dirty="0">
                <a:solidFill>
                  <a:srgbClr val="FFFFFF"/>
                </a:solidFill>
                <a:latin typeface="Times" pitchFamily="2" charset="0"/>
              </a:rPr>
              <a:t> la </a:t>
            </a:r>
            <a:r>
              <a:rPr lang="en-US" sz="1300" dirty="0" err="1">
                <a:solidFill>
                  <a:srgbClr val="FFFFFF"/>
                </a:solidFill>
                <a:latin typeface="Times" pitchFamily="2" charset="0"/>
              </a:rPr>
              <a:t>edad</a:t>
            </a:r>
            <a:r>
              <a:rPr lang="en-US" sz="1300" dirty="0">
                <a:solidFill>
                  <a:srgbClr val="FFFFFF"/>
                </a:solidFill>
                <a:latin typeface="Times" pitchFamily="2" charset="0"/>
              </a:rPr>
              <a:t> </a:t>
            </a:r>
            <a:r>
              <a:rPr lang="en-US" sz="1300" dirty="0" err="1">
                <a:solidFill>
                  <a:srgbClr val="FFFFFF"/>
                </a:solidFill>
                <a:latin typeface="Times" pitchFamily="2" charset="0"/>
              </a:rPr>
              <a:t>necesaria</a:t>
            </a:r>
            <a:r>
              <a:rPr lang="en-US" sz="1300" dirty="0">
                <a:solidFill>
                  <a:srgbClr val="FFFFFF"/>
                </a:solidFill>
                <a:latin typeface="Times" pitchFamily="2" charset="0"/>
              </a:rPr>
              <a:t>, los agaves son </a:t>
            </a:r>
            <a:r>
              <a:rPr lang="en-US" sz="1300" dirty="0" err="1">
                <a:solidFill>
                  <a:srgbClr val="FFFFFF"/>
                </a:solidFill>
                <a:latin typeface="Times" pitchFamily="2" charset="0"/>
              </a:rPr>
              <a:t>seleccionados</a:t>
            </a:r>
            <a:r>
              <a:rPr lang="en-US" sz="1300" dirty="0">
                <a:solidFill>
                  <a:srgbClr val="FFFFFF"/>
                </a:solidFill>
                <a:latin typeface="Times" pitchFamily="2" charset="0"/>
              </a:rPr>
              <a:t> a mano y cortados por los </a:t>
            </a:r>
            <a:r>
              <a:rPr lang="en-US" sz="1300" dirty="0" err="1">
                <a:solidFill>
                  <a:srgbClr val="FFFFFF"/>
                </a:solidFill>
                <a:latin typeface="Times" pitchFamily="2" charset="0"/>
              </a:rPr>
              <a:t>jimadores</a:t>
            </a:r>
            <a:r>
              <a:rPr lang="en-US" sz="1300" dirty="0">
                <a:solidFill>
                  <a:srgbClr val="FFFFFF"/>
                </a:solidFill>
                <a:latin typeface="Times" pitchFamily="2" charset="0"/>
              </a:rPr>
              <a:t> de </a:t>
            </a:r>
            <a:r>
              <a:rPr lang="en-US" sz="1300" dirty="0" err="1">
                <a:solidFill>
                  <a:srgbClr val="FFFFFF"/>
                </a:solidFill>
                <a:latin typeface="Times" pitchFamily="2" charset="0"/>
              </a:rPr>
              <a:t>manera</a:t>
            </a:r>
            <a:r>
              <a:rPr lang="en-US" sz="1300" dirty="0">
                <a:solidFill>
                  <a:srgbClr val="FFFFFF"/>
                </a:solidFill>
                <a:latin typeface="Times" pitchFamily="2" charset="0"/>
              </a:rPr>
              <a:t> </a:t>
            </a:r>
            <a:r>
              <a:rPr lang="en-US" sz="1300" dirty="0" err="1">
                <a:solidFill>
                  <a:srgbClr val="FFFFFF"/>
                </a:solidFill>
                <a:latin typeface="Times" pitchFamily="2" charset="0"/>
              </a:rPr>
              <a:t>artesanal</a:t>
            </a:r>
            <a:r>
              <a:rPr lang="en-US" sz="1300" dirty="0">
                <a:solidFill>
                  <a:srgbClr val="FFFFFF"/>
                </a:solidFill>
                <a:latin typeface="Times" pitchFamily="2" charset="0"/>
              </a:rPr>
              <a:t> con la </a:t>
            </a:r>
            <a:r>
              <a:rPr lang="en-US" sz="1300" dirty="0" err="1">
                <a:solidFill>
                  <a:srgbClr val="FFFFFF"/>
                </a:solidFill>
                <a:latin typeface="Times" pitchFamily="2" charset="0"/>
              </a:rPr>
              <a:t>herramienta</a:t>
            </a:r>
            <a:r>
              <a:rPr lang="en-US" sz="1300" dirty="0">
                <a:solidFill>
                  <a:srgbClr val="FFFFFF"/>
                </a:solidFill>
                <a:latin typeface="Times" pitchFamily="2" charset="0"/>
              </a:rPr>
              <a:t> COA y </a:t>
            </a:r>
            <a:r>
              <a:rPr lang="en-US" sz="1300" dirty="0" err="1">
                <a:solidFill>
                  <a:srgbClr val="FFFFFF"/>
                </a:solidFill>
                <a:latin typeface="Times" pitchFamily="2" charset="0"/>
              </a:rPr>
              <a:t>divididos</a:t>
            </a:r>
            <a:r>
              <a:rPr lang="en-US" sz="1300" dirty="0">
                <a:solidFill>
                  <a:srgbClr val="FFFFFF"/>
                </a:solidFill>
                <a:latin typeface="Times" pitchFamily="2" charset="0"/>
              </a:rPr>
              <a:t> </a:t>
            </a:r>
            <a:r>
              <a:rPr lang="en-US" sz="1300" dirty="0" err="1">
                <a:solidFill>
                  <a:srgbClr val="FFFFFF"/>
                </a:solidFill>
                <a:latin typeface="Times" pitchFamily="2" charset="0"/>
              </a:rPr>
              <a:t>en</a:t>
            </a:r>
            <a:r>
              <a:rPr lang="en-US" sz="1300" dirty="0">
                <a:solidFill>
                  <a:srgbClr val="FFFFFF"/>
                </a:solidFill>
                <a:latin typeface="Times" pitchFamily="2" charset="0"/>
              </a:rPr>
              <a:t> 4 </a:t>
            </a:r>
            <a:r>
              <a:rPr lang="en-US" sz="1300" dirty="0" err="1">
                <a:solidFill>
                  <a:srgbClr val="FFFFFF"/>
                </a:solidFill>
                <a:latin typeface="Times" pitchFamily="2" charset="0"/>
              </a:rPr>
              <a:t>cortes</a:t>
            </a:r>
            <a:r>
              <a:rPr lang="en-US" sz="1300" dirty="0">
                <a:solidFill>
                  <a:srgbClr val="FFFFFF"/>
                </a:solidFill>
                <a:latin typeface="Times" pitchFamily="2" charset="0"/>
              </a:rPr>
              <a:t>.</a:t>
            </a:r>
          </a:p>
          <a:p>
            <a:pPr marL="285750" indent="-285750" algn="just">
              <a:buFont typeface="Arial" panose="020B0604020202020204" pitchFamily="34" charset="0"/>
              <a:buChar char="•"/>
            </a:pPr>
            <a:r>
              <a:rPr lang="en-US" sz="1300" dirty="0">
                <a:solidFill>
                  <a:srgbClr val="FFFFFF"/>
                </a:solidFill>
                <a:latin typeface="Times" pitchFamily="2" charset="0"/>
              </a:rPr>
              <a:t>Los </a:t>
            </a:r>
            <a:r>
              <a:rPr lang="en-US" sz="1300" dirty="0" err="1">
                <a:solidFill>
                  <a:srgbClr val="FFFFFF"/>
                </a:solidFill>
                <a:latin typeface="Times" pitchFamily="2" charset="0"/>
              </a:rPr>
              <a:t>corazones</a:t>
            </a:r>
            <a:r>
              <a:rPr lang="en-US" sz="1300" dirty="0">
                <a:solidFill>
                  <a:srgbClr val="FFFFFF"/>
                </a:solidFill>
                <a:latin typeface="Times" pitchFamily="2" charset="0"/>
              </a:rPr>
              <a:t> de agave cortados y </a:t>
            </a:r>
            <a:r>
              <a:rPr lang="en-US" sz="1300" dirty="0" err="1">
                <a:solidFill>
                  <a:srgbClr val="FFFFFF"/>
                </a:solidFill>
                <a:latin typeface="Times" pitchFamily="2" charset="0"/>
              </a:rPr>
              <a:t>seleccionados</a:t>
            </a:r>
            <a:r>
              <a:rPr lang="en-US" sz="1300" dirty="0">
                <a:solidFill>
                  <a:srgbClr val="FFFFFF"/>
                </a:solidFill>
                <a:latin typeface="Times" pitchFamily="2" charset="0"/>
              </a:rPr>
              <a:t> son </a:t>
            </a:r>
            <a:r>
              <a:rPr lang="en-US" sz="1300" dirty="0" err="1">
                <a:solidFill>
                  <a:srgbClr val="FFFFFF"/>
                </a:solidFill>
                <a:latin typeface="Times" pitchFamily="2" charset="0"/>
              </a:rPr>
              <a:t>transportados</a:t>
            </a:r>
            <a:r>
              <a:rPr lang="en-US" sz="1300" dirty="0">
                <a:solidFill>
                  <a:srgbClr val="FFFFFF"/>
                </a:solidFill>
                <a:latin typeface="Times" pitchFamily="2" charset="0"/>
              </a:rPr>
              <a:t> </a:t>
            </a:r>
            <a:r>
              <a:rPr lang="en-US" sz="1300" dirty="0" err="1">
                <a:solidFill>
                  <a:srgbClr val="FFFFFF"/>
                </a:solidFill>
                <a:latin typeface="Times" pitchFamily="2" charset="0"/>
              </a:rPr>
              <a:t>en</a:t>
            </a:r>
            <a:r>
              <a:rPr lang="en-US" sz="1300" dirty="0">
                <a:solidFill>
                  <a:srgbClr val="FFFFFF"/>
                </a:solidFill>
                <a:latin typeface="Times" pitchFamily="2" charset="0"/>
              </a:rPr>
              <a:t> </a:t>
            </a:r>
            <a:r>
              <a:rPr lang="en-US" sz="1300" dirty="0" err="1">
                <a:solidFill>
                  <a:srgbClr val="FFFFFF"/>
                </a:solidFill>
                <a:latin typeface="Times" pitchFamily="2" charset="0"/>
              </a:rPr>
              <a:t>pequeños</a:t>
            </a:r>
            <a:r>
              <a:rPr lang="en-US" sz="1300" dirty="0">
                <a:solidFill>
                  <a:srgbClr val="FFFFFF"/>
                </a:solidFill>
                <a:latin typeface="Times" pitchFamily="2" charset="0"/>
              </a:rPr>
              <a:t> </a:t>
            </a:r>
            <a:r>
              <a:rPr lang="en-US" sz="1300" dirty="0" err="1">
                <a:solidFill>
                  <a:srgbClr val="FFFFFF"/>
                </a:solidFill>
                <a:latin typeface="Times" pitchFamily="2" charset="0"/>
              </a:rPr>
              <a:t>camiones</a:t>
            </a:r>
            <a:r>
              <a:rPr lang="en-US" sz="1300" dirty="0">
                <a:solidFill>
                  <a:srgbClr val="FFFFFF"/>
                </a:solidFill>
                <a:latin typeface="Times" pitchFamily="2" charset="0"/>
              </a:rPr>
              <a:t> al Palenque para </a:t>
            </a:r>
            <a:r>
              <a:rPr lang="en-US" sz="1300" dirty="0" err="1">
                <a:solidFill>
                  <a:srgbClr val="FFFFFF"/>
                </a:solidFill>
                <a:latin typeface="Times" pitchFamily="2" charset="0"/>
              </a:rPr>
              <a:t>llevar</a:t>
            </a:r>
            <a:r>
              <a:rPr lang="en-US" sz="1300" dirty="0">
                <a:solidFill>
                  <a:srgbClr val="FFFFFF"/>
                </a:solidFill>
                <a:latin typeface="Times" pitchFamily="2" charset="0"/>
              </a:rPr>
              <a:t> a </a:t>
            </a:r>
            <a:r>
              <a:rPr lang="en-US" sz="1300" dirty="0" err="1">
                <a:solidFill>
                  <a:srgbClr val="FFFFFF"/>
                </a:solidFill>
                <a:latin typeface="Times" pitchFamily="2" charset="0"/>
              </a:rPr>
              <a:t>cabo</a:t>
            </a:r>
            <a:r>
              <a:rPr lang="en-US" sz="1300" dirty="0">
                <a:solidFill>
                  <a:srgbClr val="FFFFFF"/>
                </a:solidFill>
                <a:latin typeface="Times" pitchFamily="2" charset="0"/>
              </a:rPr>
              <a:t> el </a:t>
            </a:r>
            <a:r>
              <a:rPr lang="en-US" sz="1300" dirty="0" err="1">
                <a:solidFill>
                  <a:srgbClr val="FFFFFF"/>
                </a:solidFill>
                <a:latin typeface="Times" pitchFamily="2" charset="0"/>
              </a:rPr>
              <a:t>proceso</a:t>
            </a:r>
            <a:r>
              <a:rPr lang="en-US" sz="1300" dirty="0">
                <a:solidFill>
                  <a:srgbClr val="FFFFFF"/>
                </a:solidFill>
                <a:latin typeface="Times" pitchFamily="2" charset="0"/>
              </a:rPr>
              <a:t> de </a:t>
            </a:r>
            <a:r>
              <a:rPr lang="en-US" sz="1300" dirty="0" err="1">
                <a:solidFill>
                  <a:srgbClr val="FFFFFF"/>
                </a:solidFill>
                <a:latin typeface="Times" pitchFamily="2" charset="0"/>
              </a:rPr>
              <a:t>cocción</a:t>
            </a:r>
            <a:r>
              <a:rPr lang="en-US" sz="1300" dirty="0">
                <a:solidFill>
                  <a:srgbClr val="FFFFFF"/>
                </a:solidFill>
                <a:latin typeface="Times" pitchFamily="2" charset="0"/>
              </a:rPr>
              <a:t>.</a:t>
            </a:r>
          </a:p>
          <a:p>
            <a:pPr marL="285750" indent="-285750" algn="just">
              <a:buFont typeface="Arial" panose="020B0604020202020204" pitchFamily="34" charset="0"/>
              <a:buChar char="•"/>
            </a:pPr>
            <a:r>
              <a:rPr lang="en-US" sz="1300" dirty="0" err="1">
                <a:solidFill>
                  <a:srgbClr val="FFFFFF"/>
                </a:solidFill>
                <a:latin typeface="Times" pitchFamily="2" charset="0"/>
              </a:rPr>
              <a:t>Nuestro</a:t>
            </a:r>
            <a:r>
              <a:rPr lang="en-US" sz="1300" dirty="0">
                <a:solidFill>
                  <a:srgbClr val="FFFFFF"/>
                </a:solidFill>
                <a:latin typeface="Times" pitchFamily="2" charset="0"/>
              </a:rPr>
              <a:t> Agave </a:t>
            </a:r>
            <a:r>
              <a:rPr lang="en-US" sz="1300" dirty="0" err="1">
                <a:solidFill>
                  <a:srgbClr val="FFFFFF"/>
                </a:solidFill>
                <a:latin typeface="Times" pitchFamily="2" charset="0"/>
              </a:rPr>
              <a:t>Karwinskii</a:t>
            </a:r>
            <a:r>
              <a:rPr lang="en-US" sz="1300" dirty="0">
                <a:solidFill>
                  <a:srgbClr val="FFFFFF"/>
                </a:solidFill>
                <a:latin typeface="Times" pitchFamily="2" charset="0"/>
              </a:rPr>
              <a:t> </a:t>
            </a:r>
            <a:r>
              <a:rPr lang="en-US" sz="1300" dirty="0" err="1">
                <a:solidFill>
                  <a:srgbClr val="FFFFFF"/>
                </a:solidFill>
                <a:latin typeface="Times" pitchFamily="2" charset="0"/>
              </a:rPr>
              <a:t>crece</a:t>
            </a:r>
            <a:r>
              <a:rPr lang="en-US" sz="1300" dirty="0">
                <a:solidFill>
                  <a:srgbClr val="FFFFFF"/>
                </a:solidFill>
                <a:latin typeface="Times" pitchFamily="2" charset="0"/>
              </a:rPr>
              <a:t> y </a:t>
            </a:r>
            <a:r>
              <a:rPr lang="en-US" sz="1300" dirty="0" err="1">
                <a:solidFill>
                  <a:srgbClr val="FFFFFF"/>
                </a:solidFill>
                <a:latin typeface="Times" pitchFamily="2" charset="0"/>
              </a:rPr>
              <a:t>alcanza</a:t>
            </a:r>
            <a:r>
              <a:rPr lang="en-US" sz="1300" dirty="0">
                <a:solidFill>
                  <a:srgbClr val="FFFFFF"/>
                </a:solidFill>
                <a:latin typeface="Times" pitchFamily="2" charset="0"/>
              </a:rPr>
              <a:t> </a:t>
            </a:r>
            <a:r>
              <a:rPr lang="en-US" sz="1300" dirty="0" err="1">
                <a:solidFill>
                  <a:srgbClr val="FFFFFF"/>
                </a:solidFill>
                <a:latin typeface="Times" pitchFamily="2" charset="0"/>
              </a:rPr>
              <a:t>su</a:t>
            </a:r>
            <a:r>
              <a:rPr lang="en-US" sz="1300" dirty="0">
                <a:solidFill>
                  <a:srgbClr val="FFFFFF"/>
                </a:solidFill>
                <a:latin typeface="Times" pitchFamily="2" charset="0"/>
              </a:rPr>
              <a:t> </a:t>
            </a:r>
            <a:r>
              <a:rPr lang="en-US" sz="1300" dirty="0" err="1">
                <a:solidFill>
                  <a:srgbClr val="FFFFFF"/>
                </a:solidFill>
                <a:latin typeface="Times" pitchFamily="2" charset="0"/>
              </a:rPr>
              <a:t>madurez</a:t>
            </a:r>
            <a:r>
              <a:rPr lang="en-US" sz="1300" dirty="0">
                <a:solidFill>
                  <a:srgbClr val="FFFFFF"/>
                </a:solidFill>
                <a:latin typeface="Times" pitchFamily="2" charset="0"/>
              </a:rPr>
              <a:t> a los 12 </a:t>
            </a:r>
            <a:r>
              <a:rPr lang="en-US" sz="1300" dirty="0" err="1">
                <a:solidFill>
                  <a:srgbClr val="FFFFFF"/>
                </a:solidFill>
                <a:latin typeface="Times" pitchFamily="2" charset="0"/>
              </a:rPr>
              <a:t>años</a:t>
            </a:r>
            <a:r>
              <a:rPr lang="en-US" sz="1300" dirty="0">
                <a:solidFill>
                  <a:srgbClr val="FFFFFF"/>
                </a:solidFill>
                <a:latin typeface="Times" pitchFamily="2" charset="0"/>
              </a:rPr>
              <a:t>, </a:t>
            </a:r>
            <a:r>
              <a:rPr lang="en-US" sz="1300" dirty="0" err="1">
                <a:solidFill>
                  <a:srgbClr val="FFFFFF"/>
                </a:solidFill>
                <a:latin typeface="Times" pitchFamily="2" charset="0"/>
              </a:rPr>
              <a:t>en</a:t>
            </a:r>
            <a:r>
              <a:rPr lang="en-US" sz="1300" dirty="0">
                <a:solidFill>
                  <a:srgbClr val="FFFFFF"/>
                </a:solidFill>
                <a:latin typeface="Times" pitchFamily="2" charset="0"/>
              </a:rPr>
              <a:t> tierra plana y de </a:t>
            </a:r>
            <a:r>
              <a:rPr lang="en-US" sz="1300" dirty="0" err="1">
                <a:solidFill>
                  <a:srgbClr val="FFFFFF"/>
                </a:solidFill>
                <a:latin typeface="Times" pitchFamily="2" charset="0"/>
              </a:rPr>
              <a:t>loma</a:t>
            </a:r>
            <a:r>
              <a:rPr lang="en-US" sz="1300" dirty="0">
                <a:solidFill>
                  <a:srgbClr val="FFFFFF"/>
                </a:solidFill>
                <a:latin typeface="Times" pitchFamily="2" charset="0"/>
              </a:rPr>
              <a:t>.</a:t>
            </a:r>
          </a:p>
          <a:p>
            <a:pPr marL="285750" indent="-285750" algn="just">
              <a:buFont typeface="Arial" panose="020B0604020202020204" pitchFamily="34" charset="0"/>
              <a:buChar char="•"/>
            </a:pPr>
            <a:endParaRPr lang="en-US" sz="1300" dirty="0">
              <a:solidFill>
                <a:srgbClr val="FFFFFF"/>
              </a:solidFill>
              <a:latin typeface="Times" pitchFamily="2" charset="0"/>
            </a:endParaRPr>
          </a:p>
          <a:p>
            <a:pPr algn="just"/>
            <a:endParaRPr lang="en-US" sz="1300" dirty="0">
              <a:solidFill>
                <a:srgbClr val="FFFFFF"/>
              </a:solidFill>
              <a:latin typeface="Times" pitchFamily="2" charset="0"/>
            </a:endParaRPr>
          </a:p>
          <a:p>
            <a:pPr algn="just"/>
            <a:endParaRPr lang="en-US" sz="1300" b="1" i="1" dirty="0">
              <a:solidFill>
                <a:schemeClr val="bg1"/>
              </a:solidFill>
              <a:latin typeface="Times" pitchFamily="2" charset="0"/>
            </a:endParaRPr>
          </a:p>
          <a:p>
            <a:pPr marL="285750" indent="-285750">
              <a:buFont typeface="Arial" panose="020B0604020202020204" pitchFamily="34" charset="0"/>
              <a:buChar char="•"/>
            </a:pPr>
            <a:r>
              <a:rPr lang="en-US" sz="1300" b="1" i="1" dirty="0">
                <a:solidFill>
                  <a:schemeClr val="bg1"/>
                </a:solidFill>
                <a:latin typeface="Times" pitchFamily="2" charset="0"/>
              </a:rPr>
              <a:t>Our agave plantations are cultivated and supervised during 7 years of growth in mineral rich soil and generally flat in the region of San Dionisio </a:t>
            </a:r>
            <a:r>
              <a:rPr lang="en-US" sz="1300" b="1" i="1" dirty="0" err="1">
                <a:solidFill>
                  <a:schemeClr val="bg1"/>
                </a:solidFill>
                <a:latin typeface="Times" pitchFamily="2" charset="0"/>
              </a:rPr>
              <a:t>Ocotepec</a:t>
            </a:r>
            <a:r>
              <a:rPr lang="en-US" sz="1300" b="1" i="1" dirty="0">
                <a:solidFill>
                  <a:schemeClr val="bg1"/>
                </a:solidFill>
                <a:latin typeface="Times" pitchFamily="2" charset="0"/>
              </a:rPr>
              <a:t>, Oaxaca, to reach the sugar levels necessary for the production of our mezcal, the climate varies from temperate to warm (ideal for the growth of Agave Angustifolia).</a:t>
            </a:r>
            <a:endParaRPr lang="es-MX" sz="1300" b="1" i="1" dirty="0">
              <a:solidFill>
                <a:schemeClr val="bg1"/>
              </a:solidFill>
              <a:latin typeface="Times" pitchFamily="2" charset="0"/>
            </a:endParaRPr>
          </a:p>
          <a:p>
            <a:endParaRPr lang="es-MX" sz="1300" b="1" i="1" dirty="0">
              <a:solidFill>
                <a:schemeClr val="bg1"/>
              </a:solidFill>
              <a:latin typeface="Times" pitchFamily="2" charset="0"/>
            </a:endParaRPr>
          </a:p>
          <a:p>
            <a:pPr marL="285750" indent="-285750">
              <a:buFont typeface="Arial" panose="020B0604020202020204" pitchFamily="34" charset="0"/>
              <a:buChar char="•"/>
            </a:pPr>
            <a:r>
              <a:rPr lang="en-US" sz="1300" b="1" i="1" dirty="0">
                <a:solidFill>
                  <a:schemeClr val="bg1"/>
                </a:solidFill>
                <a:latin typeface="Times" pitchFamily="2" charset="0"/>
              </a:rPr>
              <a:t>Once they reach the necessary age, the agaves are selected by hand and cut by the </a:t>
            </a:r>
            <a:r>
              <a:rPr lang="en-US" sz="1300" b="1" i="1" dirty="0" err="1">
                <a:solidFill>
                  <a:schemeClr val="bg1"/>
                </a:solidFill>
                <a:latin typeface="Times" pitchFamily="2" charset="0"/>
              </a:rPr>
              <a:t>jimadores</a:t>
            </a:r>
            <a:r>
              <a:rPr lang="en-US" sz="1300" b="1" i="1" dirty="0">
                <a:solidFill>
                  <a:schemeClr val="bg1"/>
                </a:solidFill>
                <a:latin typeface="Times" pitchFamily="2" charset="0"/>
              </a:rPr>
              <a:t> in a traditional way with the COA tool and divided into 4 cuts. </a:t>
            </a:r>
            <a:endParaRPr lang="es-MX" sz="1300" b="1" i="1" dirty="0">
              <a:solidFill>
                <a:schemeClr val="bg1"/>
              </a:solidFill>
              <a:latin typeface="Times" pitchFamily="2" charset="0"/>
            </a:endParaRPr>
          </a:p>
          <a:p>
            <a:pPr marL="285750" indent="-285750">
              <a:buFont typeface="Arial" panose="020B0604020202020204" pitchFamily="34" charset="0"/>
              <a:buChar char="•"/>
            </a:pPr>
            <a:r>
              <a:rPr lang="en-US" sz="1300" b="1" i="1" dirty="0">
                <a:solidFill>
                  <a:schemeClr val="bg1"/>
                </a:solidFill>
                <a:latin typeface="Times" pitchFamily="2" charset="0"/>
              </a:rPr>
              <a:t>The cut and selected agave hearts are transported in small trucks to Palenque to carry out the cooking process.</a:t>
            </a:r>
            <a:endParaRPr lang="es-MX" sz="1300" b="1" i="1" dirty="0">
              <a:solidFill>
                <a:schemeClr val="bg1"/>
              </a:solidFill>
              <a:latin typeface="Times" pitchFamily="2" charset="0"/>
            </a:endParaRPr>
          </a:p>
          <a:p>
            <a:pPr marL="285750" indent="-285750">
              <a:buFont typeface="Arial" panose="020B0604020202020204" pitchFamily="34" charset="0"/>
              <a:buChar char="•"/>
            </a:pPr>
            <a:r>
              <a:rPr lang="en-US" sz="1300" b="1" i="1" dirty="0">
                <a:solidFill>
                  <a:schemeClr val="bg1"/>
                </a:solidFill>
                <a:latin typeface="Times" pitchFamily="2" charset="0"/>
              </a:rPr>
              <a:t>Our Agave </a:t>
            </a:r>
            <a:r>
              <a:rPr lang="en-US" sz="1300" b="1" i="1" dirty="0" err="1">
                <a:solidFill>
                  <a:schemeClr val="bg1"/>
                </a:solidFill>
                <a:latin typeface="Times" pitchFamily="2" charset="0"/>
              </a:rPr>
              <a:t>Karwinskii</a:t>
            </a:r>
            <a:r>
              <a:rPr lang="en-US" sz="1300" b="1" i="1" dirty="0">
                <a:solidFill>
                  <a:schemeClr val="bg1"/>
                </a:solidFill>
                <a:latin typeface="Times" pitchFamily="2" charset="0"/>
              </a:rPr>
              <a:t> grows and reaches maturity at 12 years of age, on flat land and on hills.</a:t>
            </a:r>
            <a:endParaRPr lang="es-MX" sz="1300" b="1" i="1" dirty="0">
              <a:solidFill>
                <a:schemeClr val="bg1"/>
              </a:solidFill>
              <a:latin typeface="Times" pitchFamily="2" charset="0"/>
            </a:endParaRPr>
          </a:p>
          <a:p>
            <a:r>
              <a:rPr lang="es-MX" sz="1200" b="1" i="1" dirty="0">
                <a:latin typeface="Times" pitchFamily="2" charset="0"/>
              </a:rPr>
              <a:t> </a:t>
            </a:r>
          </a:p>
          <a:p>
            <a:pPr marL="285750" indent="-285750" algn="just">
              <a:buFont typeface="Arial" panose="020B0604020202020204" pitchFamily="34" charset="0"/>
              <a:buChar char="•"/>
            </a:pPr>
            <a:endParaRPr lang="en-US" sz="1200" b="1" dirty="0">
              <a:solidFill>
                <a:srgbClr val="FFFFFF"/>
              </a:solidFill>
              <a:latin typeface="Times" pitchFamily="2" charset="0"/>
            </a:endParaRPr>
          </a:p>
          <a:p>
            <a:pPr marL="400050" indent="-400050" algn="just">
              <a:buAutoNum type="romanUcPeriod"/>
            </a:pPr>
            <a:endParaRPr lang="en-US" sz="1400" dirty="0">
              <a:solidFill>
                <a:srgbClr val="FFFFFF"/>
              </a:solidFill>
              <a:latin typeface="Times" pitchFamily="2" charset="0"/>
            </a:endParaRPr>
          </a:p>
        </p:txBody>
      </p:sp>
      <p:sp>
        <p:nvSpPr>
          <p:cNvPr id="6" name="CuadroTexto 5"/>
          <p:cNvSpPr txBox="1"/>
          <p:nvPr/>
        </p:nvSpPr>
        <p:spPr>
          <a:xfrm>
            <a:off x="6788094" y="2227792"/>
            <a:ext cx="5113750" cy="904863"/>
          </a:xfrm>
          <a:prstGeom prst="rect">
            <a:avLst/>
          </a:prstGeom>
          <a:noFill/>
        </p:spPr>
        <p:txBody>
          <a:bodyPr wrap="square" rtlCol="0">
            <a:spAutoFit/>
          </a:bodyPr>
          <a:lstStyle/>
          <a:p>
            <a:pPr>
              <a:lnSpc>
                <a:spcPct val="80000"/>
              </a:lnSpc>
            </a:pPr>
            <a:r>
              <a:rPr lang="en-US" sz="3200" b="1" dirty="0">
                <a:solidFill>
                  <a:srgbClr val="FFFFFF"/>
                </a:solidFill>
                <a:latin typeface="Times" pitchFamily="2" charset="0"/>
                <a:cs typeface="Helvetica"/>
              </a:rPr>
              <a:t>PROCESO PRODUCCION </a:t>
            </a:r>
            <a:r>
              <a:rPr lang="en-US" sz="3200" b="1" i="1" dirty="0">
                <a:solidFill>
                  <a:srgbClr val="FFFFFF"/>
                </a:solidFill>
                <a:latin typeface="Times" pitchFamily="2" charset="0"/>
                <a:cs typeface="Helvetica"/>
              </a:rPr>
              <a:t>/ PRODUCTION PROCESS</a:t>
            </a:r>
            <a:r>
              <a:rPr lang="en-US" sz="3200" b="1" dirty="0">
                <a:solidFill>
                  <a:srgbClr val="FFFFFF"/>
                </a:solidFill>
                <a:latin typeface="Times" pitchFamily="2" charset="0"/>
                <a:cs typeface="Helvetica"/>
              </a:rPr>
              <a:t>.</a:t>
            </a:r>
          </a:p>
        </p:txBody>
      </p:sp>
      <p:pic>
        <p:nvPicPr>
          <p:cNvPr id="9" name="Imagen 8" descr="Imagen que contiene dibujo&#10;&#10;Descripción generada automáticamente">
            <a:extLst>
              <a:ext uri="{FF2B5EF4-FFF2-40B4-BE49-F238E27FC236}">
                <a16:creationId xmlns:a16="http://schemas.microsoft.com/office/drawing/2014/main" id="{76A912A4-0490-424C-9BDA-9CAED31E8B2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43145" y="6265311"/>
            <a:ext cx="1434587" cy="334108"/>
          </a:xfrm>
          <a:prstGeom prst="rect">
            <a:avLst/>
          </a:prstGeom>
        </p:spPr>
      </p:pic>
      <p:sp>
        <p:nvSpPr>
          <p:cNvPr id="10" name="CuadroTexto 9">
            <a:extLst>
              <a:ext uri="{FF2B5EF4-FFF2-40B4-BE49-F238E27FC236}">
                <a16:creationId xmlns:a16="http://schemas.microsoft.com/office/drawing/2014/main" id="{1C496D4F-44C0-DD42-9C7A-DF0F035E37B9}"/>
              </a:ext>
            </a:extLst>
          </p:cNvPr>
          <p:cNvSpPr txBox="1"/>
          <p:nvPr/>
        </p:nvSpPr>
        <p:spPr>
          <a:xfrm>
            <a:off x="8046793" y="4519217"/>
            <a:ext cx="2596352" cy="646331"/>
          </a:xfrm>
          <a:prstGeom prst="rect">
            <a:avLst/>
          </a:prstGeom>
          <a:noFill/>
        </p:spPr>
        <p:txBody>
          <a:bodyPr wrap="none" rtlCol="0">
            <a:spAutoFit/>
          </a:bodyPr>
          <a:lstStyle/>
          <a:p>
            <a:r>
              <a:rPr lang="es-ES" sz="3600" b="1" dirty="0">
                <a:solidFill>
                  <a:srgbClr val="FFFFFF"/>
                </a:solidFill>
                <a:latin typeface="Times" pitchFamily="2" charset="0"/>
                <a:cs typeface="Helvetica"/>
              </a:rPr>
              <a:t>I. LA JIMA </a:t>
            </a:r>
          </a:p>
        </p:txBody>
      </p:sp>
      <p:pic>
        <p:nvPicPr>
          <p:cNvPr id="12" name="Image" descr="Image">
            <a:extLst>
              <a:ext uri="{FF2B5EF4-FFF2-40B4-BE49-F238E27FC236}">
                <a16:creationId xmlns:a16="http://schemas.microsoft.com/office/drawing/2014/main" id="{4EE217B0-DD17-A84D-BA01-8204D64BC29F}"/>
              </a:ext>
            </a:extLst>
          </p:cNvPr>
          <p:cNvPicPr>
            <a:picLocks noChangeAspect="1"/>
          </p:cNvPicPr>
          <p:nvPr/>
        </p:nvPicPr>
        <p:blipFill>
          <a:blip r:embed="rId4"/>
          <a:stretch>
            <a:fillRect/>
          </a:stretch>
        </p:blipFill>
        <p:spPr>
          <a:xfrm>
            <a:off x="5837804" y="5567173"/>
            <a:ext cx="699029" cy="698138"/>
          </a:xfrm>
          <a:prstGeom prst="rect">
            <a:avLst/>
          </a:prstGeom>
          <a:ln w="12700">
            <a:miter lim="400000"/>
          </a:ln>
        </p:spPr>
      </p:pic>
    </p:spTree>
    <p:extLst>
      <p:ext uri="{BB962C8B-B14F-4D97-AF65-F5344CB8AC3E}">
        <p14:creationId xmlns:p14="http://schemas.microsoft.com/office/powerpoint/2010/main" val="2233083835"/>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D776D29F-0A2C-4F75-8582-7C7DFCBD11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a:extLst>
              <a:ext uri="{FF2B5EF4-FFF2-40B4-BE49-F238E27FC236}">
                <a16:creationId xmlns:a16="http://schemas.microsoft.com/office/drawing/2014/main" id="{2861686F-1115-E543-B166-83A2297DB85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3125" r="5684"/>
          <a:stretch/>
        </p:blipFill>
        <p:spPr bwMode="auto">
          <a:xfrm>
            <a:off x="5891845" y="-544"/>
            <a:ext cx="6509657" cy="6857999"/>
          </a:xfrm>
          <a:custGeom>
            <a:avLst/>
            <a:gdLst/>
            <a:ahLst/>
            <a:cxnLst/>
            <a:rect l="l" t="t" r="r" b="b"/>
            <a:pathLst>
              <a:path w="6509657" h="6857999">
                <a:moveTo>
                  <a:pt x="752157" y="6118149"/>
                </a:moveTo>
                <a:cubicBezTo>
                  <a:pt x="745608" y="6124102"/>
                  <a:pt x="737987" y="6129341"/>
                  <a:pt x="730938" y="6133722"/>
                </a:cubicBezTo>
                <a:cubicBezTo>
                  <a:pt x="723794" y="6138152"/>
                  <a:pt x="718448" y="6143474"/>
                  <a:pt x="714778" y="6149379"/>
                </a:cubicBezTo>
                <a:lnTo>
                  <a:pt x="709303" y="6166562"/>
                </a:lnTo>
                <a:lnTo>
                  <a:pt x="714778" y="6149380"/>
                </a:lnTo>
                <a:cubicBezTo>
                  <a:pt x="718448" y="6143474"/>
                  <a:pt x="723794" y="6138152"/>
                  <a:pt x="730938" y="6133723"/>
                </a:cubicBezTo>
                <a:cubicBezTo>
                  <a:pt x="737987" y="6129341"/>
                  <a:pt x="745608" y="6124102"/>
                  <a:pt x="752157" y="6118149"/>
                </a:cubicBezTo>
                <a:close/>
                <a:moveTo>
                  <a:pt x="844000" y="4941372"/>
                </a:moveTo>
                <a:lnTo>
                  <a:pt x="840670" y="4950868"/>
                </a:lnTo>
                <a:lnTo>
                  <a:pt x="830985" y="4991382"/>
                </a:lnTo>
                <a:lnTo>
                  <a:pt x="840670" y="4950869"/>
                </a:lnTo>
                <a:close/>
                <a:moveTo>
                  <a:pt x="840061" y="4749807"/>
                </a:moveTo>
                <a:cubicBezTo>
                  <a:pt x="852197" y="4762827"/>
                  <a:pt x="853054" y="4781365"/>
                  <a:pt x="854768" y="4799797"/>
                </a:cubicBezTo>
                <a:cubicBezTo>
                  <a:pt x="853054" y="4781365"/>
                  <a:pt x="852197" y="4762826"/>
                  <a:pt x="840061" y="4749807"/>
                </a:cubicBezTo>
                <a:close/>
                <a:moveTo>
                  <a:pt x="822263" y="4543185"/>
                </a:moveTo>
                <a:lnTo>
                  <a:pt x="816857" y="4557091"/>
                </a:lnTo>
                <a:cubicBezTo>
                  <a:pt x="805236" y="4573618"/>
                  <a:pt x="796449" y="4588275"/>
                  <a:pt x="790493" y="4602021"/>
                </a:cubicBezTo>
                <a:cubicBezTo>
                  <a:pt x="796449" y="4588275"/>
                  <a:pt x="805236" y="4573618"/>
                  <a:pt x="816857" y="4557092"/>
                </a:cubicBezTo>
                <a:cubicBezTo>
                  <a:pt x="819238" y="4553662"/>
                  <a:pt x="821286" y="4548281"/>
                  <a:pt x="822263" y="4543185"/>
                </a:cubicBezTo>
                <a:close/>
                <a:moveTo>
                  <a:pt x="356045" y="2819253"/>
                </a:moveTo>
                <a:lnTo>
                  <a:pt x="344401" y="2827483"/>
                </a:lnTo>
                <a:lnTo>
                  <a:pt x="344399" y="2827486"/>
                </a:lnTo>
                <a:lnTo>
                  <a:pt x="325550" y="2842392"/>
                </a:lnTo>
                <a:lnTo>
                  <a:pt x="315896" y="2861156"/>
                </a:lnTo>
                <a:lnTo>
                  <a:pt x="344399" y="2827486"/>
                </a:lnTo>
                <a:lnTo>
                  <a:pt x="344401" y="2827484"/>
                </a:lnTo>
                <a:close/>
                <a:moveTo>
                  <a:pt x="425699" y="1974015"/>
                </a:moveTo>
                <a:cubicBezTo>
                  <a:pt x="427224" y="1991685"/>
                  <a:pt x="433462" y="2008497"/>
                  <a:pt x="449941" y="2023547"/>
                </a:cubicBezTo>
                <a:cubicBezTo>
                  <a:pt x="441702" y="2016020"/>
                  <a:pt x="436022" y="2008056"/>
                  <a:pt x="432213" y="1999763"/>
                </a:cubicBezTo>
                <a:close/>
                <a:moveTo>
                  <a:pt x="442893" y="1768838"/>
                </a:moveTo>
                <a:cubicBezTo>
                  <a:pt x="451656" y="1779981"/>
                  <a:pt x="453942" y="1790986"/>
                  <a:pt x="452275" y="1801558"/>
                </a:cubicBezTo>
                <a:lnTo>
                  <a:pt x="451495" y="1785412"/>
                </a:lnTo>
                <a:cubicBezTo>
                  <a:pt x="450037" y="1779948"/>
                  <a:pt x="447274" y="1774411"/>
                  <a:pt x="442893" y="1768838"/>
                </a:cubicBezTo>
                <a:close/>
                <a:moveTo>
                  <a:pt x="333304" y="520953"/>
                </a:moveTo>
                <a:cubicBezTo>
                  <a:pt x="333743" y="528850"/>
                  <a:pt x="335480" y="536547"/>
                  <a:pt x="337867" y="544146"/>
                </a:cubicBezTo>
                <a:lnTo>
                  <a:pt x="340032" y="549926"/>
                </a:lnTo>
                <a:lnTo>
                  <a:pt x="340448" y="551717"/>
                </a:lnTo>
                <a:lnTo>
                  <a:pt x="346286" y="566616"/>
                </a:lnTo>
                <a:lnTo>
                  <a:pt x="346338" y="566754"/>
                </a:lnTo>
                <a:lnTo>
                  <a:pt x="352655" y="583595"/>
                </a:lnTo>
                <a:lnTo>
                  <a:pt x="359452" y="612658"/>
                </a:lnTo>
                <a:cubicBezTo>
                  <a:pt x="358987" y="604728"/>
                  <a:pt x="357230" y="597005"/>
                  <a:pt x="354829" y="589388"/>
                </a:cubicBezTo>
                <a:lnTo>
                  <a:pt x="352655" y="583595"/>
                </a:lnTo>
                <a:lnTo>
                  <a:pt x="352236" y="581804"/>
                </a:lnTo>
                <a:lnTo>
                  <a:pt x="346286" y="566616"/>
                </a:lnTo>
                <a:lnTo>
                  <a:pt x="340032" y="549926"/>
                </a:lnTo>
                <a:close/>
                <a:moveTo>
                  <a:pt x="384407" y="268794"/>
                </a:moveTo>
                <a:lnTo>
                  <a:pt x="387838" y="328017"/>
                </a:lnTo>
                <a:cubicBezTo>
                  <a:pt x="389527" y="318646"/>
                  <a:pt x="389932" y="309031"/>
                  <a:pt x="389283" y="299164"/>
                </a:cubicBezTo>
                <a:cubicBezTo>
                  <a:pt x="388635" y="289296"/>
                  <a:pt x="386932" y="279176"/>
                  <a:pt x="384407" y="268794"/>
                </a:cubicBezTo>
                <a:close/>
                <a:moveTo>
                  <a:pt x="66991" y="0"/>
                </a:moveTo>
                <a:lnTo>
                  <a:pt x="6509657" y="0"/>
                </a:lnTo>
                <a:lnTo>
                  <a:pt x="6509657" y="6857999"/>
                </a:lnTo>
                <a:lnTo>
                  <a:pt x="149318" y="6857999"/>
                </a:lnTo>
                <a:lnTo>
                  <a:pt x="149318" y="6857457"/>
                </a:lnTo>
                <a:lnTo>
                  <a:pt x="22079" y="6857457"/>
                </a:lnTo>
                <a:lnTo>
                  <a:pt x="26850" y="6796804"/>
                </a:lnTo>
                <a:cubicBezTo>
                  <a:pt x="32161" y="6777207"/>
                  <a:pt x="39591" y="6758011"/>
                  <a:pt x="44354" y="6738388"/>
                </a:cubicBezTo>
                <a:cubicBezTo>
                  <a:pt x="48736" y="6720103"/>
                  <a:pt x="58832" y="6702955"/>
                  <a:pt x="67214" y="6685617"/>
                </a:cubicBezTo>
                <a:cubicBezTo>
                  <a:pt x="83217" y="6652472"/>
                  <a:pt x="73120" y="6617036"/>
                  <a:pt x="77310" y="6583128"/>
                </a:cubicBezTo>
                <a:cubicBezTo>
                  <a:pt x="78645" y="6572269"/>
                  <a:pt x="80168" y="6561411"/>
                  <a:pt x="82837" y="6550742"/>
                </a:cubicBezTo>
                <a:cubicBezTo>
                  <a:pt x="89885" y="6521593"/>
                  <a:pt x="95981" y="6491874"/>
                  <a:pt x="105697" y="6463490"/>
                </a:cubicBezTo>
                <a:cubicBezTo>
                  <a:pt x="116556" y="6431292"/>
                  <a:pt x="131034" y="6400429"/>
                  <a:pt x="146086" y="6363664"/>
                </a:cubicBezTo>
                <a:cubicBezTo>
                  <a:pt x="142275" y="6350899"/>
                  <a:pt x="131986" y="6331277"/>
                  <a:pt x="131034" y="6311084"/>
                </a:cubicBezTo>
                <a:cubicBezTo>
                  <a:pt x="127795" y="6246121"/>
                  <a:pt x="145513" y="6185351"/>
                  <a:pt x="173518" y="6127247"/>
                </a:cubicBezTo>
                <a:cubicBezTo>
                  <a:pt x="181899" y="6109530"/>
                  <a:pt x="187424" y="6090477"/>
                  <a:pt x="195616" y="6072569"/>
                </a:cubicBezTo>
                <a:cubicBezTo>
                  <a:pt x="198472" y="6066284"/>
                  <a:pt x="204569" y="6058092"/>
                  <a:pt x="210285" y="6056948"/>
                </a:cubicBezTo>
                <a:cubicBezTo>
                  <a:pt x="243432" y="6050282"/>
                  <a:pt x="242863" y="6025515"/>
                  <a:pt x="244766" y="5999796"/>
                </a:cubicBezTo>
                <a:cubicBezTo>
                  <a:pt x="247051" y="5969124"/>
                  <a:pt x="252386" y="5938836"/>
                  <a:pt x="256958" y="5908355"/>
                </a:cubicBezTo>
                <a:cubicBezTo>
                  <a:pt x="257530" y="5904353"/>
                  <a:pt x="261531" y="5900735"/>
                  <a:pt x="264200" y="5897114"/>
                </a:cubicBezTo>
                <a:cubicBezTo>
                  <a:pt x="268199" y="5891590"/>
                  <a:pt x="274295" y="5886447"/>
                  <a:pt x="275818" y="5880348"/>
                </a:cubicBezTo>
                <a:cubicBezTo>
                  <a:pt x="283249" y="5849107"/>
                  <a:pt x="289535" y="5817674"/>
                  <a:pt x="296393" y="5786239"/>
                </a:cubicBezTo>
                <a:cubicBezTo>
                  <a:pt x="297918" y="5779191"/>
                  <a:pt x="299823" y="5771953"/>
                  <a:pt x="302870" y="5765474"/>
                </a:cubicBezTo>
                <a:cubicBezTo>
                  <a:pt x="305728" y="5759378"/>
                  <a:pt x="310683" y="5754234"/>
                  <a:pt x="313730" y="5748136"/>
                </a:cubicBezTo>
                <a:cubicBezTo>
                  <a:pt x="321920" y="5731564"/>
                  <a:pt x="329541" y="5714607"/>
                  <a:pt x="338685" y="5695178"/>
                </a:cubicBezTo>
                <a:cubicBezTo>
                  <a:pt x="321541" y="5684320"/>
                  <a:pt x="331257" y="5669647"/>
                  <a:pt x="339447" y="5651360"/>
                </a:cubicBezTo>
                <a:cubicBezTo>
                  <a:pt x="347830" y="5632691"/>
                  <a:pt x="350497" y="5611164"/>
                  <a:pt x="353545" y="5590590"/>
                </a:cubicBezTo>
                <a:cubicBezTo>
                  <a:pt x="359070" y="5552869"/>
                  <a:pt x="362499" y="5514957"/>
                  <a:pt x="367451" y="5477239"/>
                </a:cubicBezTo>
                <a:cubicBezTo>
                  <a:pt x="368595" y="5469236"/>
                  <a:pt x="370690" y="5460092"/>
                  <a:pt x="375454" y="5453995"/>
                </a:cubicBezTo>
                <a:cubicBezTo>
                  <a:pt x="407459" y="5412276"/>
                  <a:pt x="416411" y="5361598"/>
                  <a:pt x="413366" y="5313403"/>
                </a:cubicBezTo>
                <a:cubicBezTo>
                  <a:pt x="411078" y="5275491"/>
                  <a:pt x="409363" y="5238343"/>
                  <a:pt x="412601" y="5200813"/>
                </a:cubicBezTo>
                <a:cubicBezTo>
                  <a:pt x="412793" y="5197955"/>
                  <a:pt x="412411" y="5194145"/>
                  <a:pt x="410887" y="5192051"/>
                </a:cubicBezTo>
                <a:cubicBezTo>
                  <a:pt x="400791" y="5179097"/>
                  <a:pt x="400029" y="5165570"/>
                  <a:pt x="398315" y="5148995"/>
                </a:cubicBezTo>
                <a:cubicBezTo>
                  <a:pt x="395837" y="5125562"/>
                  <a:pt x="397553" y="5104036"/>
                  <a:pt x="401743" y="5082317"/>
                </a:cubicBezTo>
                <a:cubicBezTo>
                  <a:pt x="404791" y="5066505"/>
                  <a:pt x="411078" y="5050504"/>
                  <a:pt x="419080" y="5036405"/>
                </a:cubicBezTo>
                <a:cubicBezTo>
                  <a:pt x="430320" y="5016785"/>
                  <a:pt x="434701" y="4997922"/>
                  <a:pt x="419841" y="4979253"/>
                </a:cubicBezTo>
                <a:cubicBezTo>
                  <a:pt x="404029" y="4959061"/>
                  <a:pt x="409553" y="4936201"/>
                  <a:pt x="408983" y="4913909"/>
                </a:cubicBezTo>
                <a:cubicBezTo>
                  <a:pt x="408791" y="4904195"/>
                  <a:pt x="409175" y="4893907"/>
                  <a:pt x="406697" y="4884572"/>
                </a:cubicBezTo>
                <a:cubicBezTo>
                  <a:pt x="399647" y="4857522"/>
                  <a:pt x="388978" y="4831420"/>
                  <a:pt x="384216" y="4803988"/>
                </a:cubicBezTo>
                <a:cubicBezTo>
                  <a:pt x="381551" y="4788747"/>
                  <a:pt x="386312" y="4771793"/>
                  <a:pt x="389741" y="4755980"/>
                </a:cubicBezTo>
                <a:cubicBezTo>
                  <a:pt x="393362" y="4739978"/>
                  <a:pt x="398885" y="4724167"/>
                  <a:pt x="404601" y="4708734"/>
                </a:cubicBezTo>
                <a:cubicBezTo>
                  <a:pt x="408411" y="4698258"/>
                  <a:pt x="412031" y="4686828"/>
                  <a:pt x="418889" y="4678445"/>
                </a:cubicBezTo>
                <a:cubicBezTo>
                  <a:pt x="434510" y="4659393"/>
                  <a:pt x="437178" y="4639772"/>
                  <a:pt x="428986" y="4617291"/>
                </a:cubicBezTo>
                <a:cubicBezTo>
                  <a:pt x="427651" y="4613864"/>
                  <a:pt x="427651" y="4609863"/>
                  <a:pt x="427462" y="4606053"/>
                </a:cubicBezTo>
                <a:cubicBezTo>
                  <a:pt x="423462" y="4545086"/>
                  <a:pt x="420984" y="4484127"/>
                  <a:pt x="414888" y="4423545"/>
                </a:cubicBezTo>
                <a:cubicBezTo>
                  <a:pt x="412411" y="4398972"/>
                  <a:pt x="401553" y="4375349"/>
                  <a:pt x="394695" y="4351154"/>
                </a:cubicBezTo>
                <a:cubicBezTo>
                  <a:pt x="393362" y="4346201"/>
                  <a:pt x="391265" y="4340674"/>
                  <a:pt x="392218" y="4335722"/>
                </a:cubicBezTo>
                <a:cubicBezTo>
                  <a:pt x="401743" y="4281810"/>
                  <a:pt x="387838" y="4231324"/>
                  <a:pt x="369547" y="4181603"/>
                </a:cubicBezTo>
                <a:cubicBezTo>
                  <a:pt x="367643" y="4176461"/>
                  <a:pt x="368214" y="4170174"/>
                  <a:pt x="368595" y="4164458"/>
                </a:cubicBezTo>
                <a:cubicBezTo>
                  <a:pt x="369928" y="4148453"/>
                  <a:pt x="376597" y="4131119"/>
                  <a:pt x="372597" y="4116641"/>
                </a:cubicBezTo>
                <a:cubicBezTo>
                  <a:pt x="361546" y="4078159"/>
                  <a:pt x="348211" y="4040058"/>
                  <a:pt x="331447" y="4003861"/>
                </a:cubicBezTo>
                <a:cubicBezTo>
                  <a:pt x="314494" y="3967091"/>
                  <a:pt x="300203" y="3932993"/>
                  <a:pt x="317349" y="3890891"/>
                </a:cubicBezTo>
                <a:cubicBezTo>
                  <a:pt x="324589" y="3872985"/>
                  <a:pt x="319445" y="3849362"/>
                  <a:pt x="317541" y="3828785"/>
                </a:cubicBezTo>
                <a:cubicBezTo>
                  <a:pt x="316016" y="3813737"/>
                  <a:pt x="307443" y="3799258"/>
                  <a:pt x="307443" y="3784397"/>
                </a:cubicBezTo>
                <a:cubicBezTo>
                  <a:pt x="307443" y="3744770"/>
                  <a:pt x="297345" y="3709529"/>
                  <a:pt x="276771" y="3675238"/>
                </a:cubicBezTo>
                <a:cubicBezTo>
                  <a:pt x="268770" y="3661899"/>
                  <a:pt x="274106" y="3641134"/>
                  <a:pt x="272009" y="3623799"/>
                </a:cubicBezTo>
                <a:cubicBezTo>
                  <a:pt x="269533" y="3605509"/>
                  <a:pt x="267247" y="3586653"/>
                  <a:pt x="261720" y="3569124"/>
                </a:cubicBezTo>
                <a:cubicBezTo>
                  <a:pt x="247243" y="3523785"/>
                  <a:pt x="230859" y="3479015"/>
                  <a:pt x="215618" y="3433866"/>
                </a:cubicBezTo>
                <a:cubicBezTo>
                  <a:pt x="203045" y="3396719"/>
                  <a:pt x="212951" y="3360139"/>
                  <a:pt x="218286" y="3323372"/>
                </a:cubicBezTo>
                <a:cubicBezTo>
                  <a:pt x="221715" y="3300319"/>
                  <a:pt x="229907" y="3278795"/>
                  <a:pt x="217715" y="3252885"/>
                </a:cubicBezTo>
                <a:cubicBezTo>
                  <a:pt x="206093" y="3228119"/>
                  <a:pt x="208761" y="3196686"/>
                  <a:pt x="202475" y="3168870"/>
                </a:cubicBezTo>
                <a:cubicBezTo>
                  <a:pt x="197141" y="3145436"/>
                  <a:pt x="188566" y="3122770"/>
                  <a:pt x="180184" y="3100099"/>
                </a:cubicBezTo>
                <a:cubicBezTo>
                  <a:pt x="168753" y="3069235"/>
                  <a:pt x="156753" y="3038756"/>
                  <a:pt x="162468" y="3005035"/>
                </a:cubicBezTo>
                <a:cubicBezTo>
                  <a:pt x="168945" y="2966742"/>
                  <a:pt x="144560" y="2940455"/>
                  <a:pt x="128366" y="2910353"/>
                </a:cubicBezTo>
                <a:cubicBezTo>
                  <a:pt x="117318" y="2889587"/>
                  <a:pt x="109126" y="2866918"/>
                  <a:pt x="102268" y="2844248"/>
                </a:cubicBezTo>
                <a:cubicBezTo>
                  <a:pt x="93313" y="2813958"/>
                  <a:pt x="87978" y="2782716"/>
                  <a:pt x="79216" y="2752235"/>
                </a:cubicBezTo>
                <a:cubicBezTo>
                  <a:pt x="66072" y="2706131"/>
                  <a:pt x="55785" y="2659455"/>
                  <a:pt x="63024" y="2611450"/>
                </a:cubicBezTo>
                <a:cubicBezTo>
                  <a:pt x="66262" y="2589352"/>
                  <a:pt x="66072" y="2568774"/>
                  <a:pt x="61307" y="2546678"/>
                </a:cubicBezTo>
                <a:cubicBezTo>
                  <a:pt x="53497" y="2510483"/>
                  <a:pt x="52545" y="2473333"/>
                  <a:pt x="23399" y="2444184"/>
                </a:cubicBezTo>
                <a:cubicBezTo>
                  <a:pt x="13111" y="2433897"/>
                  <a:pt x="10446" y="2415420"/>
                  <a:pt x="5110" y="2400369"/>
                </a:cubicBezTo>
                <a:cubicBezTo>
                  <a:pt x="-1178" y="2383032"/>
                  <a:pt x="2062" y="2370270"/>
                  <a:pt x="20351" y="2360933"/>
                </a:cubicBezTo>
                <a:cubicBezTo>
                  <a:pt x="28541" y="2356744"/>
                  <a:pt x="36543" y="2344741"/>
                  <a:pt x="37877" y="2335405"/>
                </a:cubicBezTo>
                <a:cubicBezTo>
                  <a:pt x="41877" y="2307402"/>
                  <a:pt x="35971" y="2281683"/>
                  <a:pt x="23017" y="2254633"/>
                </a:cubicBezTo>
                <a:cubicBezTo>
                  <a:pt x="10824" y="2229296"/>
                  <a:pt x="12158" y="2197670"/>
                  <a:pt x="7395" y="2168903"/>
                </a:cubicBezTo>
                <a:cubicBezTo>
                  <a:pt x="5680" y="2158712"/>
                  <a:pt x="3062" y="2148519"/>
                  <a:pt x="871" y="2138304"/>
                </a:cubicBezTo>
                <a:lnTo>
                  <a:pt x="0" y="2131532"/>
                </a:lnTo>
                <a:lnTo>
                  <a:pt x="0" y="2072225"/>
                </a:lnTo>
                <a:lnTo>
                  <a:pt x="251" y="2069340"/>
                </a:lnTo>
                <a:cubicBezTo>
                  <a:pt x="2061" y="2056600"/>
                  <a:pt x="4156" y="2043835"/>
                  <a:pt x="5299" y="2030977"/>
                </a:cubicBezTo>
                <a:cubicBezTo>
                  <a:pt x="7203" y="2010974"/>
                  <a:pt x="6442" y="1990589"/>
                  <a:pt x="8729" y="1970586"/>
                </a:cubicBezTo>
                <a:cubicBezTo>
                  <a:pt x="10446" y="1954202"/>
                  <a:pt x="14824" y="1938009"/>
                  <a:pt x="18445" y="1921817"/>
                </a:cubicBezTo>
                <a:cubicBezTo>
                  <a:pt x="19779" y="1915912"/>
                  <a:pt x="24922" y="1910004"/>
                  <a:pt x="24161" y="1904673"/>
                </a:cubicBezTo>
                <a:cubicBezTo>
                  <a:pt x="15968" y="1851709"/>
                  <a:pt x="52545" y="1813610"/>
                  <a:pt x="68738" y="1768838"/>
                </a:cubicBezTo>
                <a:cubicBezTo>
                  <a:pt x="85886" y="1721785"/>
                  <a:pt x="112174" y="1676253"/>
                  <a:pt x="104363" y="1623675"/>
                </a:cubicBezTo>
                <a:cubicBezTo>
                  <a:pt x="99601" y="1591859"/>
                  <a:pt x="88551" y="1561189"/>
                  <a:pt x="81882" y="1529563"/>
                </a:cubicBezTo>
                <a:cubicBezTo>
                  <a:pt x="79597" y="1518324"/>
                  <a:pt x="79978" y="1505751"/>
                  <a:pt x="82264" y="1494509"/>
                </a:cubicBezTo>
                <a:cubicBezTo>
                  <a:pt x="92743" y="1440216"/>
                  <a:pt x="94266" y="1386684"/>
                  <a:pt x="77120" y="1333341"/>
                </a:cubicBezTo>
                <a:cubicBezTo>
                  <a:pt x="74262" y="1324198"/>
                  <a:pt x="71597" y="1314483"/>
                  <a:pt x="71597" y="1304955"/>
                </a:cubicBezTo>
                <a:cubicBezTo>
                  <a:pt x="71597" y="1252757"/>
                  <a:pt x="75597" y="1201512"/>
                  <a:pt x="94266" y="1151600"/>
                </a:cubicBezTo>
                <a:cubicBezTo>
                  <a:pt x="100553" y="1134834"/>
                  <a:pt x="96553" y="1114449"/>
                  <a:pt x="98077" y="1095972"/>
                </a:cubicBezTo>
                <a:cubicBezTo>
                  <a:pt x="99409" y="1078826"/>
                  <a:pt x="99981" y="1061298"/>
                  <a:pt x="104363" y="1044725"/>
                </a:cubicBezTo>
                <a:cubicBezTo>
                  <a:pt x="110839" y="1020529"/>
                  <a:pt x="111601" y="998052"/>
                  <a:pt x="105887" y="973095"/>
                </a:cubicBezTo>
                <a:cubicBezTo>
                  <a:pt x="100553" y="949281"/>
                  <a:pt x="103219" y="923562"/>
                  <a:pt x="103029" y="898797"/>
                </a:cubicBezTo>
                <a:cubicBezTo>
                  <a:pt x="102839" y="871173"/>
                  <a:pt x="102649" y="843552"/>
                  <a:pt x="103601" y="815929"/>
                </a:cubicBezTo>
                <a:cubicBezTo>
                  <a:pt x="103981" y="804877"/>
                  <a:pt x="111601" y="792306"/>
                  <a:pt x="108553" y="783158"/>
                </a:cubicBezTo>
                <a:cubicBezTo>
                  <a:pt x="98267" y="753633"/>
                  <a:pt x="110649" y="724104"/>
                  <a:pt x="105126" y="694576"/>
                </a:cubicBezTo>
                <a:cubicBezTo>
                  <a:pt x="102268" y="680096"/>
                  <a:pt x="110078" y="663713"/>
                  <a:pt x="110839" y="648092"/>
                </a:cubicBezTo>
                <a:cubicBezTo>
                  <a:pt x="112174" y="622564"/>
                  <a:pt x="111601" y="597037"/>
                  <a:pt x="111983" y="571508"/>
                </a:cubicBezTo>
                <a:cubicBezTo>
                  <a:pt x="112174" y="563125"/>
                  <a:pt x="112936" y="554933"/>
                  <a:pt x="113318" y="546552"/>
                </a:cubicBezTo>
                <a:cubicBezTo>
                  <a:pt x="113697" y="539121"/>
                  <a:pt x="115412" y="531310"/>
                  <a:pt x="114080" y="524262"/>
                </a:cubicBezTo>
                <a:cubicBezTo>
                  <a:pt x="109315" y="498733"/>
                  <a:pt x="101505" y="473587"/>
                  <a:pt x="98457" y="447870"/>
                </a:cubicBezTo>
                <a:cubicBezTo>
                  <a:pt x="95792" y="425581"/>
                  <a:pt x="99409" y="402529"/>
                  <a:pt x="97505" y="380050"/>
                </a:cubicBezTo>
                <a:cubicBezTo>
                  <a:pt x="94266" y="340425"/>
                  <a:pt x="88551" y="300800"/>
                  <a:pt x="84930" y="261173"/>
                </a:cubicBezTo>
                <a:cubicBezTo>
                  <a:pt x="84168" y="252600"/>
                  <a:pt x="88933" y="243648"/>
                  <a:pt x="89313" y="234883"/>
                </a:cubicBezTo>
                <a:cubicBezTo>
                  <a:pt x="90266" y="207450"/>
                  <a:pt x="90457" y="180017"/>
                  <a:pt x="91026" y="152584"/>
                </a:cubicBezTo>
                <a:cubicBezTo>
                  <a:pt x="91218" y="136963"/>
                  <a:pt x="90647" y="121150"/>
                  <a:pt x="92361" y="105718"/>
                </a:cubicBezTo>
                <a:cubicBezTo>
                  <a:pt x="94648" y="85336"/>
                  <a:pt x="98077" y="66857"/>
                  <a:pt x="83217" y="47806"/>
                </a:cubicBezTo>
                <a:cubicBezTo>
                  <a:pt x="77453" y="40471"/>
                  <a:pt x="73691" y="32636"/>
                  <a:pt x="71206" y="24480"/>
                </a:cubicBezTo>
                <a:close/>
              </a:path>
            </a:pathLst>
          </a:custGeom>
          <a:noFill/>
          <a:effectLst>
            <a:outerShdw blurRad="381000" dist="152400" dir="10800000" algn="r" rotWithShape="0">
              <a:prstClr val="black">
                <a:alpha val="10000"/>
              </a:prstClr>
            </a:outerShdw>
          </a:effectLst>
          <a:extLst>
            <a:ext uri="{909E8E84-426E-40DD-AFC4-6F175D3DCCD1}">
              <a14:hiddenFill xmlns:a14="http://schemas.microsoft.com/office/drawing/2010/main">
                <a:solidFill>
                  <a:srgbClr val="FFFFFF"/>
                </a:solidFill>
              </a14:hiddenFill>
            </a:ext>
          </a:extLst>
        </p:spPr>
      </p:pic>
      <p:sp>
        <p:nvSpPr>
          <p:cNvPr id="73" name="Freeform: Shape 72">
            <a:extLst>
              <a:ext uri="{FF2B5EF4-FFF2-40B4-BE49-F238E27FC236}">
                <a16:creationId xmlns:a16="http://schemas.microsoft.com/office/drawing/2014/main" id="{C4D41903-2C9D-4F9E-AA1F-6161F8A6FC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40986"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8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8"/>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5" name="Freeform: Shape 74">
            <a:extLst>
              <a:ext uri="{FF2B5EF4-FFF2-40B4-BE49-F238E27FC236}">
                <a16:creationId xmlns:a16="http://schemas.microsoft.com/office/drawing/2014/main" id="{9E4574B5-C90E-412D-BAB0-B9F483290C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40988"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7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7"/>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Perro de San Juan nace del gusto por disfrutar la vida y compartirla con el mundo.…">
            <a:extLst>
              <a:ext uri="{FF2B5EF4-FFF2-40B4-BE49-F238E27FC236}">
                <a16:creationId xmlns:a16="http://schemas.microsoft.com/office/drawing/2014/main" id="{86116DD1-9922-C744-97C8-0CA445DF19EE}"/>
              </a:ext>
            </a:extLst>
          </p:cNvPr>
          <p:cNvSpPr/>
          <p:nvPr/>
        </p:nvSpPr>
        <p:spPr>
          <a:xfrm>
            <a:off x="144329" y="191511"/>
            <a:ext cx="5343698" cy="6473888"/>
          </a:xfrm>
          <a:prstGeom prst="rect">
            <a:avLst/>
          </a:prstGeom>
          <a:ln w="12700">
            <a:miter lim="400000"/>
          </a:ln>
          <a:extLst>
            <a:ext uri="{C572A759-6A51-4108-AA02-DFA0A04FC94B}">
              <ma14:wrappingTextBoxFlag xmlns="" xmlns:ma14="http://schemas.microsoft.com/office/mac/drawingml/2011/main" val="1"/>
            </a:ext>
          </a:extLst>
        </p:spPr>
        <p:txBody>
          <a:bodyPr wrap="square" lIns="35719" tIns="35719" rIns="35719" bIns="35719" anchor="ctr">
            <a:spAutoFit/>
          </a:bodyPr>
          <a:lstStyle/>
          <a:p>
            <a:pPr algn="just"/>
            <a:endParaRPr lang="es-ES" sz="1300" dirty="0">
              <a:solidFill>
                <a:schemeClr val="bg1"/>
              </a:solidFill>
              <a:latin typeface="Times" pitchFamily="2" charset="0"/>
            </a:endParaRPr>
          </a:p>
          <a:p>
            <a:pPr marL="285750" indent="-285750" algn="just">
              <a:buFont typeface="Arial" panose="020B0604020202020204" pitchFamily="34" charset="0"/>
              <a:buChar char="•"/>
            </a:pPr>
            <a:r>
              <a:rPr lang="es-ES" sz="1300" dirty="0">
                <a:solidFill>
                  <a:schemeClr val="bg1"/>
                </a:solidFill>
                <a:latin typeface="Times" pitchFamily="2" charset="0"/>
              </a:rPr>
              <a:t>Los hornos que se utilizan son cónicos de piedra a nivel de piso, mismos que son calentados previamente con leña, piedras, bagazo previo a la carga de los corazones de agave.</a:t>
            </a:r>
          </a:p>
          <a:p>
            <a:pPr marL="285750" indent="-285750" algn="just">
              <a:buFont typeface="Arial" panose="020B0604020202020204" pitchFamily="34" charset="0"/>
              <a:buChar char="•"/>
            </a:pPr>
            <a:r>
              <a:rPr lang="es-ES" sz="1300" dirty="0">
                <a:solidFill>
                  <a:schemeClr val="bg1"/>
                </a:solidFill>
                <a:latin typeface="Times" pitchFamily="2" charset="0"/>
              </a:rPr>
              <a:t>Posteriormente se lleva a cabo la descarga de los cortes de los  corazones de agave en lotes de 30 a 40 toneladas aproximadamente y posteriormente es cubierto con costales y tierra.</a:t>
            </a:r>
          </a:p>
          <a:p>
            <a:pPr marL="285750" indent="-285750" algn="just">
              <a:buFont typeface="Arial" panose="020B0604020202020204" pitchFamily="34" charset="0"/>
              <a:buChar char="•"/>
            </a:pPr>
            <a:r>
              <a:rPr lang="es-ES" sz="1300" dirty="0">
                <a:solidFill>
                  <a:schemeClr val="bg1"/>
                </a:solidFill>
                <a:latin typeface="Times" pitchFamily="2" charset="0"/>
              </a:rPr>
              <a:t>El tiempo de cocción va de 72 a 96 </a:t>
            </a:r>
            <a:r>
              <a:rPr lang="es-ES" sz="1300" dirty="0" err="1">
                <a:solidFill>
                  <a:schemeClr val="bg1"/>
                </a:solidFill>
                <a:latin typeface="Times" pitchFamily="2" charset="0"/>
              </a:rPr>
              <a:t>hrs</a:t>
            </a:r>
            <a:r>
              <a:rPr lang="es-ES" sz="1300" dirty="0">
                <a:solidFill>
                  <a:schemeClr val="bg1"/>
                </a:solidFill>
                <a:latin typeface="Times" pitchFamily="2" charset="0"/>
              </a:rPr>
              <a:t> al calor de las brasas generadas en el horno, alcanzando una temperatura de hasta 900 grados Celsius.</a:t>
            </a:r>
          </a:p>
          <a:p>
            <a:pPr marL="285750" indent="-285750" algn="just">
              <a:buFont typeface="Arial" panose="020B0604020202020204" pitchFamily="34" charset="0"/>
              <a:buChar char="•"/>
            </a:pPr>
            <a:r>
              <a:rPr lang="es-ES" sz="1300" dirty="0">
                <a:solidFill>
                  <a:schemeClr val="bg1"/>
                </a:solidFill>
                <a:latin typeface="Times" pitchFamily="2" charset="0"/>
              </a:rPr>
              <a:t>Durante este tiempo el proceso es monitoreado constantemente para garantizar el cocimiento adecuado y evitar amargor.</a:t>
            </a:r>
          </a:p>
          <a:p>
            <a:pPr marL="285750" indent="-285750" algn="just">
              <a:buFont typeface="Arial" panose="020B0604020202020204" pitchFamily="34" charset="0"/>
              <a:buChar char="•"/>
            </a:pPr>
            <a:r>
              <a:rPr lang="es-ES" sz="1300" dirty="0">
                <a:solidFill>
                  <a:schemeClr val="bg1"/>
                </a:solidFill>
                <a:latin typeface="Times" pitchFamily="2" charset="0"/>
              </a:rPr>
              <a:t>El horno es descubierto para dejar ir el ;ultimo calor acumulado e ir sacando los cortes cocidos con palas , mismos que son trasladado en pequeñas carretas  en una </a:t>
            </a:r>
            <a:r>
              <a:rPr lang="es-ES" sz="1300" dirty="0" err="1">
                <a:solidFill>
                  <a:schemeClr val="bg1"/>
                </a:solidFill>
                <a:latin typeface="Times" pitchFamily="2" charset="0"/>
              </a:rPr>
              <a:t>pequña</a:t>
            </a:r>
            <a:r>
              <a:rPr lang="es-ES" sz="1300" dirty="0">
                <a:solidFill>
                  <a:schemeClr val="bg1"/>
                </a:solidFill>
                <a:latin typeface="Times" pitchFamily="2" charset="0"/>
              </a:rPr>
              <a:t> bodega y/o tahona para dar inicio al proceso de la molienda.</a:t>
            </a:r>
          </a:p>
          <a:p>
            <a:pPr marL="285750" indent="-285750" algn="just">
              <a:buFont typeface="Arial" panose="020B0604020202020204" pitchFamily="34" charset="0"/>
              <a:buChar char="•"/>
            </a:pPr>
            <a:endParaRPr lang="es-ES" sz="1300" b="1" dirty="0">
              <a:solidFill>
                <a:schemeClr val="bg1"/>
              </a:solidFill>
              <a:latin typeface="Times" pitchFamily="2" charset="0"/>
            </a:endParaRPr>
          </a:p>
          <a:p>
            <a:pPr marL="285750" indent="-285750" algn="just">
              <a:buFont typeface="Arial" panose="020B0604020202020204" pitchFamily="34" charset="0"/>
              <a:buChar char="•"/>
            </a:pPr>
            <a:endParaRPr lang="es-ES" sz="1300" b="1" i="1" dirty="0">
              <a:solidFill>
                <a:schemeClr val="bg1"/>
              </a:solidFill>
              <a:latin typeface="Times" pitchFamily="2" charset="0"/>
            </a:endParaRPr>
          </a:p>
          <a:p>
            <a:pPr marL="171450" indent="-171450">
              <a:buFont typeface="Arial" panose="020B0604020202020204" pitchFamily="34" charset="0"/>
              <a:buChar char="•"/>
            </a:pPr>
            <a:r>
              <a:rPr lang="en-US" sz="1300" b="1" i="1" dirty="0">
                <a:solidFill>
                  <a:schemeClr val="bg1"/>
                </a:solidFill>
                <a:latin typeface="Times" pitchFamily="2" charset="0"/>
              </a:rPr>
              <a:t>The ovens used are conical stone at floor level, which are previously heated with firewood, stones, bagasse prior to loading the agave hearts.</a:t>
            </a:r>
            <a:endParaRPr lang="es-MX" sz="1300" b="1" i="1" dirty="0">
              <a:solidFill>
                <a:schemeClr val="bg1"/>
              </a:solidFill>
              <a:latin typeface="Times" pitchFamily="2" charset="0"/>
            </a:endParaRPr>
          </a:p>
          <a:p>
            <a:pPr marL="171450" indent="-171450">
              <a:buFont typeface="Arial" panose="020B0604020202020204" pitchFamily="34" charset="0"/>
              <a:buChar char="•"/>
            </a:pPr>
            <a:r>
              <a:rPr lang="en-US" sz="1300" b="1" i="1" dirty="0">
                <a:solidFill>
                  <a:schemeClr val="bg1"/>
                </a:solidFill>
                <a:latin typeface="Times" pitchFamily="2" charset="0"/>
              </a:rPr>
              <a:t>Subsequently, the unloading of the cuttings of the agave hearts is carried out in batches of approximately 30 to 40 tons and later it is covered with sacks and earth.</a:t>
            </a:r>
            <a:endParaRPr lang="es-MX" sz="1300" b="1" i="1" dirty="0">
              <a:solidFill>
                <a:schemeClr val="bg1"/>
              </a:solidFill>
              <a:latin typeface="Times" pitchFamily="2" charset="0"/>
            </a:endParaRPr>
          </a:p>
          <a:p>
            <a:pPr marL="171450" indent="-171450">
              <a:buFont typeface="Arial" panose="020B0604020202020204" pitchFamily="34" charset="0"/>
              <a:buChar char="•"/>
            </a:pPr>
            <a:r>
              <a:rPr lang="en-US" sz="1300" b="1" i="1" dirty="0">
                <a:solidFill>
                  <a:schemeClr val="bg1"/>
                </a:solidFill>
                <a:latin typeface="Times" pitchFamily="2" charset="0"/>
              </a:rPr>
              <a:t>The cooking time ranges from 72 to 96 hours in the heat of the embers generated in the oven, reaching a temperature of up to 900 degrees Celsius.</a:t>
            </a:r>
            <a:endParaRPr lang="es-MX" sz="1300" b="1" i="1" dirty="0">
              <a:solidFill>
                <a:schemeClr val="bg1"/>
              </a:solidFill>
              <a:latin typeface="Times" pitchFamily="2" charset="0"/>
            </a:endParaRPr>
          </a:p>
          <a:p>
            <a:pPr marL="171450" indent="-171450">
              <a:buFont typeface="Arial" panose="020B0604020202020204" pitchFamily="34" charset="0"/>
              <a:buChar char="•"/>
            </a:pPr>
            <a:r>
              <a:rPr lang="en-US" sz="1300" b="1" i="1" dirty="0">
                <a:solidFill>
                  <a:schemeClr val="bg1"/>
                </a:solidFill>
                <a:latin typeface="Times" pitchFamily="2" charset="0"/>
              </a:rPr>
              <a:t>During this time the process is constantly monitored to guarantee proper cooking and avoid bitterness. </a:t>
            </a:r>
            <a:endParaRPr lang="es-MX" sz="1300" b="1" i="1" dirty="0">
              <a:solidFill>
                <a:schemeClr val="bg1"/>
              </a:solidFill>
              <a:latin typeface="Times" pitchFamily="2" charset="0"/>
            </a:endParaRPr>
          </a:p>
          <a:p>
            <a:pPr marL="171450" indent="-171450">
              <a:buFont typeface="Arial" panose="020B0604020202020204" pitchFamily="34" charset="0"/>
              <a:buChar char="•"/>
            </a:pPr>
            <a:r>
              <a:rPr lang="en-US" sz="1300" b="1" i="1" dirty="0">
                <a:solidFill>
                  <a:schemeClr val="bg1"/>
                </a:solidFill>
                <a:latin typeface="Times" pitchFamily="2" charset="0"/>
              </a:rPr>
              <a:t>The oven is uncovered to let go of the last accumulated heat and remove the cooked cuts with shovels, which are transported in small carts to a small cellar and / or </a:t>
            </a:r>
            <a:r>
              <a:rPr lang="en-US" sz="1300" b="1" i="1" dirty="0" err="1">
                <a:solidFill>
                  <a:schemeClr val="bg1"/>
                </a:solidFill>
                <a:latin typeface="Times" pitchFamily="2" charset="0"/>
              </a:rPr>
              <a:t>tahona</a:t>
            </a:r>
            <a:r>
              <a:rPr lang="en-US" sz="1300" b="1" i="1" dirty="0">
                <a:solidFill>
                  <a:schemeClr val="bg1"/>
                </a:solidFill>
                <a:latin typeface="Times" pitchFamily="2" charset="0"/>
              </a:rPr>
              <a:t> to start the grinding process.</a:t>
            </a:r>
            <a:endParaRPr lang="es-MX" sz="1300" b="1" i="1" dirty="0">
              <a:solidFill>
                <a:schemeClr val="bg1"/>
              </a:solidFill>
              <a:latin typeface="Times" pitchFamily="2" charset="0"/>
            </a:endParaRPr>
          </a:p>
          <a:p>
            <a:pPr marL="285750" indent="-285750" algn="just">
              <a:buFont typeface="Arial" panose="020B0604020202020204" pitchFamily="34" charset="0"/>
              <a:buChar char="•"/>
            </a:pPr>
            <a:endParaRPr lang="es-ES" sz="1300" b="1" dirty="0">
              <a:solidFill>
                <a:schemeClr val="bg1"/>
              </a:solidFill>
              <a:latin typeface="Times" pitchFamily="2" charset="0"/>
            </a:endParaRPr>
          </a:p>
          <a:p>
            <a:pPr algn="just"/>
            <a:endParaRPr lang="es-ES" sz="1300" dirty="0">
              <a:solidFill>
                <a:schemeClr val="bg1"/>
              </a:solidFill>
              <a:latin typeface="Times" pitchFamily="2" charset="0"/>
            </a:endParaRPr>
          </a:p>
        </p:txBody>
      </p:sp>
      <p:sp>
        <p:nvSpPr>
          <p:cNvPr id="12" name="CuadroTexto 11">
            <a:extLst>
              <a:ext uri="{FF2B5EF4-FFF2-40B4-BE49-F238E27FC236}">
                <a16:creationId xmlns:a16="http://schemas.microsoft.com/office/drawing/2014/main" id="{5C62A9D3-806C-3E48-A399-461045385BD8}"/>
              </a:ext>
            </a:extLst>
          </p:cNvPr>
          <p:cNvSpPr txBox="1"/>
          <p:nvPr/>
        </p:nvSpPr>
        <p:spPr>
          <a:xfrm>
            <a:off x="6562913" y="5792270"/>
            <a:ext cx="5647700" cy="646331"/>
          </a:xfrm>
          <a:prstGeom prst="rect">
            <a:avLst/>
          </a:prstGeom>
          <a:noFill/>
        </p:spPr>
        <p:txBody>
          <a:bodyPr wrap="none" rtlCol="0">
            <a:spAutoFit/>
          </a:bodyPr>
          <a:lstStyle/>
          <a:p>
            <a:r>
              <a:rPr lang="es-ES" sz="3600" b="1" dirty="0">
                <a:solidFill>
                  <a:srgbClr val="FFFFFF"/>
                </a:solidFill>
                <a:latin typeface="Times" pitchFamily="2" charset="0"/>
                <a:cs typeface="Helvetica"/>
              </a:rPr>
              <a:t>II. COCCION / COOKING</a:t>
            </a:r>
          </a:p>
        </p:txBody>
      </p:sp>
      <p:pic>
        <p:nvPicPr>
          <p:cNvPr id="8" name="Image" descr="Image">
            <a:extLst>
              <a:ext uri="{FF2B5EF4-FFF2-40B4-BE49-F238E27FC236}">
                <a16:creationId xmlns:a16="http://schemas.microsoft.com/office/drawing/2014/main" id="{EBCA953E-C063-DA4F-82EE-476AD5A9E021}"/>
              </a:ext>
            </a:extLst>
          </p:cNvPr>
          <p:cNvPicPr>
            <a:picLocks noChangeAspect="1"/>
          </p:cNvPicPr>
          <p:nvPr/>
        </p:nvPicPr>
        <p:blipFill>
          <a:blip r:embed="rId4"/>
          <a:stretch>
            <a:fillRect/>
          </a:stretch>
        </p:blipFill>
        <p:spPr>
          <a:xfrm>
            <a:off x="6096000" y="5235501"/>
            <a:ext cx="699029" cy="698138"/>
          </a:xfrm>
          <a:prstGeom prst="rect">
            <a:avLst/>
          </a:prstGeom>
          <a:ln w="12700">
            <a:miter lim="400000"/>
          </a:ln>
        </p:spPr>
      </p:pic>
    </p:spTree>
    <p:extLst>
      <p:ext uri="{BB962C8B-B14F-4D97-AF65-F5344CB8AC3E}">
        <p14:creationId xmlns:p14="http://schemas.microsoft.com/office/powerpoint/2010/main" val="5950239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D776D29F-0A2C-4F75-8582-7C7DFCBD11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a:extLst>
              <a:ext uri="{FF2B5EF4-FFF2-40B4-BE49-F238E27FC236}">
                <a16:creationId xmlns:a16="http://schemas.microsoft.com/office/drawing/2014/main" id="{D2AD5DE7-911B-2F4A-ADEE-65834661C26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3469" r="5341"/>
          <a:stretch/>
        </p:blipFill>
        <p:spPr bwMode="auto">
          <a:xfrm>
            <a:off x="6069713" y="1"/>
            <a:ext cx="6509657" cy="6857999"/>
          </a:xfrm>
          <a:custGeom>
            <a:avLst/>
            <a:gdLst/>
            <a:ahLst/>
            <a:cxnLst/>
            <a:rect l="l" t="t" r="r" b="b"/>
            <a:pathLst>
              <a:path w="6509657" h="6857999">
                <a:moveTo>
                  <a:pt x="752157" y="6118149"/>
                </a:moveTo>
                <a:cubicBezTo>
                  <a:pt x="745608" y="6124102"/>
                  <a:pt x="737987" y="6129341"/>
                  <a:pt x="730938" y="6133722"/>
                </a:cubicBezTo>
                <a:cubicBezTo>
                  <a:pt x="723794" y="6138152"/>
                  <a:pt x="718448" y="6143474"/>
                  <a:pt x="714778" y="6149379"/>
                </a:cubicBezTo>
                <a:lnTo>
                  <a:pt x="709303" y="6166562"/>
                </a:lnTo>
                <a:lnTo>
                  <a:pt x="714778" y="6149380"/>
                </a:lnTo>
                <a:cubicBezTo>
                  <a:pt x="718448" y="6143474"/>
                  <a:pt x="723794" y="6138152"/>
                  <a:pt x="730938" y="6133723"/>
                </a:cubicBezTo>
                <a:cubicBezTo>
                  <a:pt x="737987" y="6129341"/>
                  <a:pt x="745608" y="6124102"/>
                  <a:pt x="752157" y="6118149"/>
                </a:cubicBezTo>
                <a:close/>
                <a:moveTo>
                  <a:pt x="844000" y="4941372"/>
                </a:moveTo>
                <a:lnTo>
                  <a:pt x="840670" y="4950868"/>
                </a:lnTo>
                <a:lnTo>
                  <a:pt x="830985" y="4991382"/>
                </a:lnTo>
                <a:lnTo>
                  <a:pt x="840670" y="4950869"/>
                </a:lnTo>
                <a:close/>
                <a:moveTo>
                  <a:pt x="840061" y="4749807"/>
                </a:moveTo>
                <a:cubicBezTo>
                  <a:pt x="852197" y="4762827"/>
                  <a:pt x="853054" y="4781365"/>
                  <a:pt x="854768" y="4799797"/>
                </a:cubicBezTo>
                <a:cubicBezTo>
                  <a:pt x="853054" y="4781365"/>
                  <a:pt x="852197" y="4762826"/>
                  <a:pt x="840061" y="4749807"/>
                </a:cubicBezTo>
                <a:close/>
                <a:moveTo>
                  <a:pt x="822263" y="4543185"/>
                </a:moveTo>
                <a:lnTo>
                  <a:pt x="816857" y="4557091"/>
                </a:lnTo>
                <a:cubicBezTo>
                  <a:pt x="805236" y="4573618"/>
                  <a:pt x="796449" y="4588275"/>
                  <a:pt x="790493" y="4602021"/>
                </a:cubicBezTo>
                <a:cubicBezTo>
                  <a:pt x="796449" y="4588275"/>
                  <a:pt x="805236" y="4573618"/>
                  <a:pt x="816857" y="4557092"/>
                </a:cubicBezTo>
                <a:cubicBezTo>
                  <a:pt x="819238" y="4553662"/>
                  <a:pt x="821286" y="4548281"/>
                  <a:pt x="822263" y="4543185"/>
                </a:cubicBezTo>
                <a:close/>
                <a:moveTo>
                  <a:pt x="356045" y="2819253"/>
                </a:moveTo>
                <a:lnTo>
                  <a:pt x="344401" y="2827483"/>
                </a:lnTo>
                <a:lnTo>
                  <a:pt x="344399" y="2827486"/>
                </a:lnTo>
                <a:lnTo>
                  <a:pt x="325550" y="2842392"/>
                </a:lnTo>
                <a:lnTo>
                  <a:pt x="315896" y="2861156"/>
                </a:lnTo>
                <a:lnTo>
                  <a:pt x="344399" y="2827486"/>
                </a:lnTo>
                <a:lnTo>
                  <a:pt x="344401" y="2827484"/>
                </a:lnTo>
                <a:close/>
                <a:moveTo>
                  <a:pt x="425699" y="1974015"/>
                </a:moveTo>
                <a:cubicBezTo>
                  <a:pt x="427224" y="1991685"/>
                  <a:pt x="433462" y="2008497"/>
                  <a:pt x="449941" y="2023547"/>
                </a:cubicBezTo>
                <a:cubicBezTo>
                  <a:pt x="441702" y="2016020"/>
                  <a:pt x="436022" y="2008056"/>
                  <a:pt x="432213" y="1999763"/>
                </a:cubicBezTo>
                <a:close/>
                <a:moveTo>
                  <a:pt x="442893" y="1768838"/>
                </a:moveTo>
                <a:cubicBezTo>
                  <a:pt x="451656" y="1779981"/>
                  <a:pt x="453942" y="1790986"/>
                  <a:pt x="452275" y="1801558"/>
                </a:cubicBezTo>
                <a:lnTo>
                  <a:pt x="451495" y="1785412"/>
                </a:lnTo>
                <a:cubicBezTo>
                  <a:pt x="450037" y="1779948"/>
                  <a:pt x="447274" y="1774411"/>
                  <a:pt x="442893" y="1768838"/>
                </a:cubicBezTo>
                <a:close/>
                <a:moveTo>
                  <a:pt x="333304" y="520953"/>
                </a:moveTo>
                <a:cubicBezTo>
                  <a:pt x="333743" y="528850"/>
                  <a:pt x="335480" y="536547"/>
                  <a:pt x="337867" y="544146"/>
                </a:cubicBezTo>
                <a:lnTo>
                  <a:pt x="340032" y="549926"/>
                </a:lnTo>
                <a:lnTo>
                  <a:pt x="340448" y="551717"/>
                </a:lnTo>
                <a:lnTo>
                  <a:pt x="346286" y="566616"/>
                </a:lnTo>
                <a:lnTo>
                  <a:pt x="346338" y="566754"/>
                </a:lnTo>
                <a:lnTo>
                  <a:pt x="352655" y="583595"/>
                </a:lnTo>
                <a:lnTo>
                  <a:pt x="359452" y="612658"/>
                </a:lnTo>
                <a:cubicBezTo>
                  <a:pt x="358987" y="604728"/>
                  <a:pt x="357230" y="597005"/>
                  <a:pt x="354829" y="589388"/>
                </a:cubicBezTo>
                <a:lnTo>
                  <a:pt x="352655" y="583595"/>
                </a:lnTo>
                <a:lnTo>
                  <a:pt x="352236" y="581804"/>
                </a:lnTo>
                <a:lnTo>
                  <a:pt x="346286" y="566616"/>
                </a:lnTo>
                <a:lnTo>
                  <a:pt x="340032" y="549926"/>
                </a:lnTo>
                <a:close/>
                <a:moveTo>
                  <a:pt x="384407" y="268794"/>
                </a:moveTo>
                <a:lnTo>
                  <a:pt x="387838" y="328017"/>
                </a:lnTo>
                <a:cubicBezTo>
                  <a:pt x="389527" y="318646"/>
                  <a:pt x="389932" y="309031"/>
                  <a:pt x="389283" y="299164"/>
                </a:cubicBezTo>
                <a:cubicBezTo>
                  <a:pt x="388635" y="289296"/>
                  <a:pt x="386932" y="279176"/>
                  <a:pt x="384407" y="268794"/>
                </a:cubicBezTo>
                <a:close/>
                <a:moveTo>
                  <a:pt x="66991" y="0"/>
                </a:moveTo>
                <a:lnTo>
                  <a:pt x="6509657" y="0"/>
                </a:lnTo>
                <a:lnTo>
                  <a:pt x="6509657" y="6857999"/>
                </a:lnTo>
                <a:lnTo>
                  <a:pt x="149318" y="6857999"/>
                </a:lnTo>
                <a:lnTo>
                  <a:pt x="149318" y="6857457"/>
                </a:lnTo>
                <a:lnTo>
                  <a:pt x="22079" y="6857457"/>
                </a:lnTo>
                <a:lnTo>
                  <a:pt x="26850" y="6796804"/>
                </a:lnTo>
                <a:cubicBezTo>
                  <a:pt x="32161" y="6777207"/>
                  <a:pt x="39591" y="6758011"/>
                  <a:pt x="44354" y="6738388"/>
                </a:cubicBezTo>
                <a:cubicBezTo>
                  <a:pt x="48736" y="6720103"/>
                  <a:pt x="58832" y="6702955"/>
                  <a:pt x="67214" y="6685617"/>
                </a:cubicBezTo>
                <a:cubicBezTo>
                  <a:pt x="83217" y="6652472"/>
                  <a:pt x="73120" y="6617036"/>
                  <a:pt x="77310" y="6583128"/>
                </a:cubicBezTo>
                <a:cubicBezTo>
                  <a:pt x="78645" y="6572269"/>
                  <a:pt x="80168" y="6561411"/>
                  <a:pt x="82837" y="6550742"/>
                </a:cubicBezTo>
                <a:cubicBezTo>
                  <a:pt x="89885" y="6521593"/>
                  <a:pt x="95981" y="6491874"/>
                  <a:pt x="105697" y="6463490"/>
                </a:cubicBezTo>
                <a:cubicBezTo>
                  <a:pt x="116556" y="6431292"/>
                  <a:pt x="131034" y="6400429"/>
                  <a:pt x="146086" y="6363664"/>
                </a:cubicBezTo>
                <a:cubicBezTo>
                  <a:pt x="142275" y="6350899"/>
                  <a:pt x="131986" y="6331277"/>
                  <a:pt x="131034" y="6311084"/>
                </a:cubicBezTo>
                <a:cubicBezTo>
                  <a:pt x="127795" y="6246121"/>
                  <a:pt x="145513" y="6185351"/>
                  <a:pt x="173518" y="6127247"/>
                </a:cubicBezTo>
                <a:cubicBezTo>
                  <a:pt x="181899" y="6109530"/>
                  <a:pt x="187424" y="6090477"/>
                  <a:pt x="195616" y="6072569"/>
                </a:cubicBezTo>
                <a:cubicBezTo>
                  <a:pt x="198472" y="6066284"/>
                  <a:pt x="204569" y="6058092"/>
                  <a:pt x="210285" y="6056948"/>
                </a:cubicBezTo>
                <a:cubicBezTo>
                  <a:pt x="243432" y="6050282"/>
                  <a:pt x="242863" y="6025515"/>
                  <a:pt x="244766" y="5999796"/>
                </a:cubicBezTo>
                <a:cubicBezTo>
                  <a:pt x="247051" y="5969124"/>
                  <a:pt x="252386" y="5938836"/>
                  <a:pt x="256958" y="5908355"/>
                </a:cubicBezTo>
                <a:cubicBezTo>
                  <a:pt x="257530" y="5904353"/>
                  <a:pt x="261531" y="5900735"/>
                  <a:pt x="264200" y="5897114"/>
                </a:cubicBezTo>
                <a:cubicBezTo>
                  <a:pt x="268199" y="5891590"/>
                  <a:pt x="274295" y="5886447"/>
                  <a:pt x="275818" y="5880348"/>
                </a:cubicBezTo>
                <a:cubicBezTo>
                  <a:pt x="283249" y="5849107"/>
                  <a:pt x="289535" y="5817674"/>
                  <a:pt x="296393" y="5786239"/>
                </a:cubicBezTo>
                <a:cubicBezTo>
                  <a:pt x="297918" y="5779191"/>
                  <a:pt x="299823" y="5771953"/>
                  <a:pt x="302870" y="5765474"/>
                </a:cubicBezTo>
                <a:cubicBezTo>
                  <a:pt x="305728" y="5759378"/>
                  <a:pt x="310683" y="5754234"/>
                  <a:pt x="313730" y="5748136"/>
                </a:cubicBezTo>
                <a:cubicBezTo>
                  <a:pt x="321920" y="5731564"/>
                  <a:pt x="329541" y="5714607"/>
                  <a:pt x="338685" y="5695178"/>
                </a:cubicBezTo>
                <a:cubicBezTo>
                  <a:pt x="321541" y="5684320"/>
                  <a:pt x="331257" y="5669647"/>
                  <a:pt x="339447" y="5651360"/>
                </a:cubicBezTo>
                <a:cubicBezTo>
                  <a:pt x="347830" y="5632691"/>
                  <a:pt x="350497" y="5611164"/>
                  <a:pt x="353545" y="5590590"/>
                </a:cubicBezTo>
                <a:cubicBezTo>
                  <a:pt x="359070" y="5552869"/>
                  <a:pt x="362499" y="5514957"/>
                  <a:pt x="367451" y="5477239"/>
                </a:cubicBezTo>
                <a:cubicBezTo>
                  <a:pt x="368595" y="5469236"/>
                  <a:pt x="370690" y="5460092"/>
                  <a:pt x="375454" y="5453995"/>
                </a:cubicBezTo>
                <a:cubicBezTo>
                  <a:pt x="407459" y="5412276"/>
                  <a:pt x="416411" y="5361598"/>
                  <a:pt x="413366" y="5313403"/>
                </a:cubicBezTo>
                <a:cubicBezTo>
                  <a:pt x="411078" y="5275491"/>
                  <a:pt x="409363" y="5238343"/>
                  <a:pt x="412601" y="5200813"/>
                </a:cubicBezTo>
                <a:cubicBezTo>
                  <a:pt x="412793" y="5197955"/>
                  <a:pt x="412411" y="5194145"/>
                  <a:pt x="410887" y="5192051"/>
                </a:cubicBezTo>
                <a:cubicBezTo>
                  <a:pt x="400791" y="5179097"/>
                  <a:pt x="400029" y="5165570"/>
                  <a:pt x="398315" y="5148995"/>
                </a:cubicBezTo>
                <a:cubicBezTo>
                  <a:pt x="395837" y="5125562"/>
                  <a:pt x="397553" y="5104036"/>
                  <a:pt x="401743" y="5082317"/>
                </a:cubicBezTo>
                <a:cubicBezTo>
                  <a:pt x="404791" y="5066505"/>
                  <a:pt x="411078" y="5050504"/>
                  <a:pt x="419080" y="5036405"/>
                </a:cubicBezTo>
                <a:cubicBezTo>
                  <a:pt x="430320" y="5016785"/>
                  <a:pt x="434701" y="4997922"/>
                  <a:pt x="419841" y="4979253"/>
                </a:cubicBezTo>
                <a:cubicBezTo>
                  <a:pt x="404029" y="4959061"/>
                  <a:pt x="409553" y="4936201"/>
                  <a:pt x="408983" y="4913909"/>
                </a:cubicBezTo>
                <a:cubicBezTo>
                  <a:pt x="408791" y="4904195"/>
                  <a:pt x="409175" y="4893907"/>
                  <a:pt x="406697" y="4884572"/>
                </a:cubicBezTo>
                <a:cubicBezTo>
                  <a:pt x="399647" y="4857522"/>
                  <a:pt x="388978" y="4831420"/>
                  <a:pt x="384216" y="4803988"/>
                </a:cubicBezTo>
                <a:cubicBezTo>
                  <a:pt x="381551" y="4788747"/>
                  <a:pt x="386312" y="4771793"/>
                  <a:pt x="389741" y="4755980"/>
                </a:cubicBezTo>
                <a:cubicBezTo>
                  <a:pt x="393362" y="4739978"/>
                  <a:pt x="398885" y="4724167"/>
                  <a:pt x="404601" y="4708734"/>
                </a:cubicBezTo>
                <a:cubicBezTo>
                  <a:pt x="408411" y="4698258"/>
                  <a:pt x="412031" y="4686828"/>
                  <a:pt x="418889" y="4678445"/>
                </a:cubicBezTo>
                <a:cubicBezTo>
                  <a:pt x="434510" y="4659393"/>
                  <a:pt x="437178" y="4639772"/>
                  <a:pt x="428986" y="4617291"/>
                </a:cubicBezTo>
                <a:cubicBezTo>
                  <a:pt x="427651" y="4613864"/>
                  <a:pt x="427651" y="4609863"/>
                  <a:pt x="427462" y="4606053"/>
                </a:cubicBezTo>
                <a:cubicBezTo>
                  <a:pt x="423462" y="4545086"/>
                  <a:pt x="420984" y="4484127"/>
                  <a:pt x="414888" y="4423545"/>
                </a:cubicBezTo>
                <a:cubicBezTo>
                  <a:pt x="412411" y="4398972"/>
                  <a:pt x="401553" y="4375349"/>
                  <a:pt x="394695" y="4351154"/>
                </a:cubicBezTo>
                <a:cubicBezTo>
                  <a:pt x="393362" y="4346201"/>
                  <a:pt x="391265" y="4340674"/>
                  <a:pt x="392218" y="4335722"/>
                </a:cubicBezTo>
                <a:cubicBezTo>
                  <a:pt x="401743" y="4281810"/>
                  <a:pt x="387838" y="4231324"/>
                  <a:pt x="369547" y="4181603"/>
                </a:cubicBezTo>
                <a:cubicBezTo>
                  <a:pt x="367643" y="4176461"/>
                  <a:pt x="368214" y="4170174"/>
                  <a:pt x="368595" y="4164458"/>
                </a:cubicBezTo>
                <a:cubicBezTo>
                  <a:pt x="369928" y="4148453"/>
                  <a:pt x="376597" y="4131119"/>
                  <a:pt x="372597" y="4116641"/>
                </a:cubicBezTo>
                <a:cubicBezTo>
                  <a:pt x="361546" y="4078159"/>
                  <a:pt x="348211" y="4040058"/>
                  <a:pt x="331447" y="4003861"/>
                </a:cubicBezTo>
                <a:cubicBezTo>
                  <a:pt x="314494" y="3967091"/>
                  <a:pt x="300203" y="3932993"/>
                  <a:pt x="317349" y="3890891"/>
                </a:cubicBezTo>
                <a:cubicBezTo>
                  <a:pt x="324589" y="3872985"/>
                  <a:pt x="319445" y="3849362"/>
                  <a:pt x="317541" y="3828785"/>
                </a:cubicBezTo>
                <a:cubicBezTo>
                  <a:pt x="316016" y="3813737"/>
                  <a:pt x="307443" y="3799258"/>
                  <a:pt x="307443" y="3784397"/>
                </a:cubicBezTo>
                <a:cubicBezTo>
                  <a:pt x="307443" y="3744770"/>
                  <a:pt x="297345" y="3709529"/>
                  <a:pt x="276771" y="3675238"/>
                </a:cubicBezTo>
                <a:cubicBezTo>
                  <a:pt x="268770" y="3661899"/>
                  <a:pt x="274106" y="3641134"/>
                  <a:pt x="272009" y="3623799"/>
                </a:cubicBezTo>
                <a:cubicBezTo>
                  <a:pt x="269533" y="3605509"/>
                  <a:pt x="267247" y="3586653"/>
                  <a:pt x="261720" y="3569124"/>
                </a:cubicBezTo>
                <a:cubicBezTo>
                  <a:pt x="247243" y="3523785"/>
                  <a:pt x="230859" y="3479015"/>
                  <a:pt x="215618" y="3433866"/>
                </a:cubicBezTo>
                <a:cubicBezTo>
                  <a:pt x="203045" y="3396719"/>
                  <a:pt x="212951" y="3360139"/>
                  <a:pt x="218286" y="3323372"/>
                </a:cubicBezTo>
                <a:cubicBezTo>
                  <a:pt x="221715" y="3300319"/>
                  <a:pt x="229907" y="3278795"/>
                  <a:pt x="217715" y="3252885"/>
                </a:cubicBezTo>
                <a:cubicBezTo>
                  <a:pt x="206093" y="3228119"/>
                  <a:pt x="208761" y="3196686"/>
                  <a:pt x="202475" y="3168870"/>
                </a:cubicBezTo>
                <a:cubicBezTo>
                  <a:pt x="197141" y="3145436"/>
                  <a:pt x="188566" y="3122770"/>
                  <a:pt x="180184" y="3100099"/>
                </a:cubicBezTo>
                <a:cubicBezTo>
                  <a:pt x="168753" y="3069235"/>
                  <a:pt x="156753" y="3038756"/>
                  <a:pt x="162468" y="3005035"/>
                </a:cubicBezTo>
                <a:cubicBezTo>
                  <a:pt x="168945" y="2966742"/>
                  <a:pt x="144560" y="2940455"/>
                  <a:pt x="128366" y="2910353"/>
                </a:cubicBezTo>
                <a:cubicBezTo>
                  <a:pt x="117318" y="2889587"/>
                  <a:pt x="109126" y="2866918"/>
                  <a:pt x="102268" y="2844248"/>
                </a:cubicBezTo>
                <a:cubicBezTo>
                  <a:pt x="93313" y="2813958"/>
                  <a:pt x="87978" y="2782716"/>
                  <a:pt x="79216" y="2752235"/>
                </a:cubicBezTo>
                <a:cubicBezTo>
                  <a:pt x="66072" y="2706131"/>
                  <a:pt x="55785" y="2659455"/>
                  <a:pt x="63024" y="2611450"/>
                </a:cubicBezTo>
                <a:cubicBezTo>
                  <a:pt x="66262" y="2589352"/>
                  <a:pt x="66072" y="2568774"/>
                  <a:pt x="61307" y="2546678"/>
                </a:cubicBezTo>
                <a:cubicBezTo>
                  <a:pt x="53497" y="2510483"/>
                  <a:pt x="52545" y="2473333"/>
                  <a:pt x="23399" y="2444184"/>
                </a:cubicBezTo>
                <a:cubicBezTo>
                  <a:pt x="13111" y="2433897"/>
                  <a:pt x="10446" y="2415420"/>
                  <a:pt x="5110" y="2400369"/>
                </a:cubicBezTo>
                <a:cubicBezTo>
                  <a:pt x="-1178" y="2383032"/>
                  <a:pt x="2062" y="2370270"/>
                  <a:pt x="20351" y="2360933"/>
                </a:cubicBezTo>
                <a:cubicBezTo>
                  <a:pt x="28541" y="2356744"/>
                  <a:pt x="36543" y="2344741"/>
                  <a:pt x="37877" y="2335405"/>
                </a:cubicBezTo>
                <a:cubicBezTo>
                  <a:pt x="41877" y="2307402"/>
                  <a:pt x="35971" y="2281683"/>
                  <a:pt x="23017" y="2254633"/>
                </a:cubicBezTo>
                <a:cubicBezTo>
                  <a:pt x="10824" y="2229296"/>
                  <a:pt x="12158" y="2197670"/>
                  <a:pt x="7395" y="2168903"/>
                </a:cubicBezTo>
                <a:cubicBezTo>
                  <a:pt x="5680" y="2158712"/>
                  <a:pt x="3062" y="2148519"/>
                  <a:pt x="871" y="2138304"/>
                </a:cubicBezTo>
                <a:lnTo>
                  <a:pt x="0" y="2131532"/>
                </a:lnTo>
                <a:lnTo>
                  <a:pt x="0" y="2072225"/>
                </a:lnTo>
                <a:lnTo>
                  <a:pt x="251" y="2069340"/>
                </a:lnTo>
                <a:cubicBezTo>
                  <a:pt x="2061" y="2056600"/>
                  <a:pt x="4156" y="2043835"/>
                  <a:pt x="5299" y="2030977"/>
                </a:cubicBezTo>
                <a:cubicBezTo>
                  <a:pt x="7203" y="2010974"/>
                  <a:pt x="6442" y="1990589"/>
                  <a:pt x="8729" y="1970586"/>
                </a:cubicBezTo>
                <a:cubicBezTo>
                  <a:pt x="10446" y="1954202"/>
                  <a:pt x="14824" y="1938009"/>
                  <a:pt x="18445" y="1921817"/>
                </a:cubicBezTo>
                <a:cubicBezTo>
                  <a:pt x="19779" y="1915912"/>
                  <a:pt x="24922" y="1910004"/>
                  <a:pt x="24161" y="1904673"/>
                </a:cubicBezTo>
                <a:cubicBezTo>
                  <a:pt x="15968" y="1851709"/>
                  <a:pt x="52545" y="1813610"/>
                  <a:pt x="68738" y="1768838"/>
                </a:cubicBezTo>
                <a:cubicBezTo>
                  <a:pt x="85886" y="1721785"/>
                  <a:pt x="112174" y="1676253"/>
                  <a:pt x="104363" y="1623675"/>
                </a:cubicBezTo>
                <a:cubicBezTo>
                  <a:pt x="99601" y="1591859"/>
                  <a:pt x="88551" y="1561189"/>
                  <a:pt x="81882" y="1529563"/>
                </a:cubicBezTo>
                <a:cubicBezTo>
                  <a:pt x="79597" y="1518324"/>
                  <a:pt x="79978" y="1505751"/>
                  <a:pt x="82264" y="1494509"/>
                </a:cubicBezTo>
                <a:cubicBezTo>
                  <a:pt x="92743" y="1440216"/>
                  <a:pt x="94266" y="1386684"/>
                  <a:pt x="77120" y="1333341"/>
                </a:cubicBezTo>
                <a:cubicBezTo>
                  <a:pt x="74262" y="1324198"/>
                  <a:pt x="71597" y="1314483"/>
                  <a:pt x="71597" y="1304955"/>
                </a:cubicBezTo>
                <a:cubicBezTo>
                  <a:pt x="71597" y="1252757"/>
                  <a:pt x="75597" y="1201512"/>
                  <a:pt x="94266" y="1151600"/>
                </a:cubicBezTo>
                <a:cubicBezTo>
                  <a:pt x="100553" y="1134834"/>
                  <a:pt x="96553" y="1114449"/>
                  <a:pt x="98077" y="1095972"/>
                </a:cubicBezTo>
                <a:cubicBezTo>
                  <a:pt x="99409" y="1078826"/>
                  <a:pt x="99981" y="1061298"/>
                  <a:pt x="104363" y="1044725"/>
                </a:cubicBezTo>
                <a:cubicBezTo>
                  <a:pt x="110839" y="1020529"/>
                  <a:pt x="111601" y="998052"/>
                  <a:pt x="105887" y="973095"/>
                </a:cubicBezTo>
                <a:cubicBezTo>
                  <a:pt x="100553" y="949281"/>
                  <a:pt x="103219" y="923562"/>
                  <a:pt x="103029" y="898797"/>
                </a:cubicBezTo>
                <a:cubicBezTo>
                  <a:pt x="102839" y="871173"/>
                  <a:pt x="102649" y="843552"/>
                  <a:pt x="103601" y="815929"/>
                </a:cubicBezTo>
                <a:cubicBezTo>
                  <a:pt x="103981" y="804877"/>
                  <a:pt x="111601" y="792306"/>
                  <a:pt x="108553" y="783158"/>
                </a:cubicBezTo>
                <a:cubicBezTo>
                  <a:pt x="98267" y="753633"/>
                  <a:pt x="110649" y="724104"/>
                  <a:pt x="105126" y="694576"/>
                </a:cubicBezTo>
                <a:cubicBezTo>
                  <a:pt x="102268" y="680096"/>
                  <a:pt x="110078" y="663713"/>
                  <a:pt x="110839" y="648092"/>
                </a:cubicBezTo>
                <a:cubicBezTo>
                  <a:pt x="112174" y="622564"/>
                  <a:pt x="111601" y="597037"/>
                  <a:pt x="111983" y="571508"/>
                </a:cubicBezTo>
                <a:cubicBezTo>
                  <a:pt x="112174" y="563125"/>
                  <a:pt x="112936" y="554933"/>
                  <a:pt x="113318" y="546552"/>
                </a:cubicBezTo>
                <a:cubicBezTo>
                  <a:pt x="113697" y="539121"/>
                  <a:pt x="115412" y="531310"/>
                  <a:pt x="114080" y="524262"/>
                </a:cubicBezTo>
                <a:cubicBezTo>
                  <a:pt x="109315" y="498733"/>
                  <a:pt x="101505" y="473587"/>
                  <a:pt x="98457" y="447870"/>
                </a:cubicBezTo>
                <a:cubicBezTo>
                  <a:pt x="95792" y="425581"/>
                  <a:pt x="99409" y="402529"/>
                  <a:pt x="97505" y="380050"/>
                </a:cubicBezTo>
                <a:cubicBezTo>
                  <a:pt x="94266" y="340425"/>
                  <a:pt x="88551" y="300800"/>
                  <a:pt x="84930" y="261173"/>
                </a:cubicBezTo>
                <a:cubicBezTo>
                  <a:pt x="84168" y="252600"/>
                  <a:pt x="88933" y="243648"/>
                  <a:pt x="89313" y="234883"/>
                </a:cubicBezTo>
                <a:cubicBezTo>
                  <a:pt x="90266" y="207450"/>
                  <a:pt x="90457" y="180017"/>
                  <a:pt x="91026" y="152584"/>
                </a:cubicBezTo>
                <a:cubicBezTo>
                  <a:pt x="91218" y="136963"/>
                  <a:pt x="90647" y="121150"/>
                  <a:pt x="92361" y="105718"/>
                </a:cubicBezTo>
                <a:cubicBezTo>
                  <a:pt x="94648" y="85336"/>
                  <a:pt x="98077" y="66857"/>
                  <a:pt x="83217" y="47806"/>
                </a:cubicBezTo>
                <a:cubicBezTo>
                  <a:pt x="77453" y="40471"/>
                  <a:pt x="73691" y="32636"/>
                  <a:pt x="71206" y="24480"/>
                </a:cubicBezTo>
                <a:close/>
              </a:path>
            </a:pathLst>
          </a:custGeom>
          <a:noFill/>
          <a:effectLst>
            <a:outerShdw blurRad="381000" dist="152400" dir="10800000" algn="r" rotWithShape="0">
              <a:prstClr val="black">
                <a:alpha val="10000"/>
              </a:prstClr>
            </a:outerShdw>
          </a:effectLst>
          <a:extLst>
            <a:ext uri="{909E8E84-426E-40DD-AFC4-6F175D3DCCD1}">
              <a14:hiddenFill xmlns:a14="http://schemas.microsoft.com/office/drawing/2010/main">
                <a:solidFill>
                  <a:srgbClr val="FFFFFF"/>
                </a:solidFill>
              </a14:hiddenFill>
            </a:ext>
          </a:extLst>
        </p:spPr>
      </p:pic>
      <p:sp>
        <p:nvSpPr>
          <p:cNvPr id="73" name="Freeform: Shape 72">
            <a:extLst>
              <a:ext uri="{FF2B5EF4-FFF2-40B4-BE49-F238E27FC236}">
                <a16:creationId xmlns:a16="http://schemas.microsoft.com/office/drawing/2014/main" id="{C4D41903-2C9D-4F9E-AA1F-6161F8A6FC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40986"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8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8"/>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5" name="Freeform: Shape 74">
            <a:extLst>
              <a:ext uri="{FF2B5EF4-FFF2-40B4-BE49-F238E27FC236}">
                <a16:creationId xmlns:a16="http://schemas.microsoft.com/office/drawing/2014/main" id="{9E4574B5-C90E-412D-BAB0-B9F483290C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40988"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7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7"/>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CuadroTexto 8">
            <a:extLst>
              <a:ext uri="{FF2B5EF4-FFF2-40B4-BE49-F238E27FC236}">
                <a16:creationId xmlns:a16="http://schemas.microsoft.com/office/drawing/2014/main" id="{E0AE7B1E-0342-D14A-B619-B3C931EEA347}"/>
              </a:ext>
            </a:extLst>
          </p:cNvPr>
          <p:cNvSpPr txBox="1"/>
          <p:nvPr/>
        </p:nvSpPr>
        <p:spPr>
          <a:xfrm>
            <a:off x="6204414" y="411412"/>
            <a:ext cx="6096925" cy="646331"/>
          </a:xfrm>
          <a:prstGeom prst="rect">
            <a:avLst/>
          </a:prstGeom>
          <a:noFill/>
        </p:spPr>
        <p:txBody>
          <a:bodyPr wrap="none" rtlCol="0">
            <a:spAutoFit/>
          </a:bodyPr>
          <a:lstStyle/>
          <a:p>
            <a:r>
              <a:rPr lang="es-ES" sz="3600" b="1" dirty="0">
                <a:solidFill>
                  <a:srgbClr val="FFFFFF"/>
                </a:solidFill>
                <a:latin typeface="Times" pitchFamily="2" charset="0"/>
                <a:cs typeface="Helvetica"/>
              </a:rPr>
              <a:t>III. MOLIENDA  / MILLING</a:t>
            </a:r>
          </a:p>
        </p:txBody>
      </p:sp>
      <p:sp>
        <p:nvSpPr>
          <p:cNvPr id="10" name="Perro de San Juan nace del gusto por disfrutar la vida y compartirla con el mundo.…">
            <a:extLst>
              <a:ext uri="{FF2B5EF4-FFF2-40B4-BE49-F238E27FC236}">
                <a16:creationId xmlns:a16="http://schemas.microsoft.com/office/drawing/2014/main" id="{CC2CCF55-29FF-3D49-B251-EE93DD4714A9}"/>
              </a:ext>
            </a:extLst>
          </p:cNvPr>
          <p:cNvSpPr/>
          <p:nvPr/>
        </p:nvSpPr>
        <p:spPr>
          <a:xfrm>
            <a:off x="220835" y="80708"/>
            <a:ext cx="5190686" cy="6335389"/>
          </a:xfrm>
          <a:prstGeom prst="rect">
            <a:avLst/>
          </a:prstGeom>
          <a:ln w="12700">
            <a:miter lim="400000"/>
          </a:ln>
          <a:extLst>
            <a:ext uri="{C572A759-6A51-4108-AA02-DFA0A04FC94B}">
              <ma14:wrappingTextBoxFlag xmlns="" xmlns:ma14="http://schemas.microsoft.com/office/mac/drawingml/2011/main" val="1"/>
            </a:ext>
          </a:extLst>
        </p:spPr>
        <p:txBody>
          <a:bodyPr wrap="square" lIns="35719" tIns="35719" rIns="35719" bIns="35719" anchor="ctr">
            <a:spAutoFit/>
          </a:bodyPr>
          <a:lstStyle/>
          <a:p>
            <a:pPr algn="just"/>
            <a:endParaRPr lang="es-ES" sz="1400" dirty="0">
              <a:solidFill>
                <a:schemeClr val="bg1"/>
              </a:solidFill>
              <a:latin typeface="Times" pitchFamily="2" charset="0"/>
            </a:endParaRPr>
          </a:p>
          <a:p>
            <a:pPr algn="just"/>
            <a:endParaRPr lang="es-ES" sz="1400" dirty="0">
              <a:solidFill>
                <a:schemeClr val="bg1"/>
              </a:solidFill>
              <a:latin typeface="Times" pitchFamily="2" charset="0"/>
            </a:endParaRPr>
          </a:p>
          <a:p>
            <a:pPr marL="285750" indent="-285750" algn="just">
              <a:buFont typeface="Arial" panose="020B0604020202020204" pitchFamily="34" charset="0"/>
              <a:buChar char="•"/>
            </a:pPr>
            <a:r>
              <a:rPr lang="es-ES" sz="1300" dirty="0">
                <a:solidFill>
                  <a:schemeClr val="bg1"/>
                </a:solidFill>
                <a:latin typeface="Times" pitchFamily="2" charset="0"/>
              </a:rPr>
              <a:t>La Tahona es cargada con el agave cocido por pequeños lotes y distribuido en la misma.</a:t>
            </a:r>
          </a:p>
          <a:p>
            <a:pPr marL="285750" indent="-285750" algn="just">
              <a:buFont typeface="Arial" panose="020B0604020202020204" pitchFamily="34" charset="0"/>
              <a:buChar char="•"/>
            </a:pPr>
            <a:r>
              <a:rPr lang="es-ES" sz="1300" dirty="0">
                <a:solidFill>
                  <a:schemeClr val="bg1"/>
                </a:solidFill>
                <a:latin typeface="Times" pitchFamily="2" charset="0"/>
              </a:rPr>
              <a:t>El caballo/yegua va jalando la rueda egipcia en círculos para que poco a poco el agave sea demolido, adicional, una persona hace el acompañamiento junto con un trinche para ir re-acomodando los trozos demolidos.</a:t>
            </a:r>
          </a:p>
          <a:p>
            <a:pPr marL="285750" indent="-285750" algn="just">
              <a:buFont typeface="Arial" panose="020B0604020202020204" pitchFamily="34" charset="0"/>
              <a:buChar char="•"/>
            </a:pPr>
            <a:r>
              <a:rPr lang="es-ES" sz="1300" dirty="0">
                <a:solidFill>
                  <a:schemeClr val="bg1"/>
                </a:solidFill>
                <a:latin typeface="Times" pitchFamily="2" charset="0"/>
              </a:rPr>
              <a:t>Una vez las cargas de agave son demolidas, los jugos y el bagazo (sólidos residuales) son recolectados, transportados  a tinas de madera de encino con las que son rellenadas.</a:t>
            </a:r>
          </a:p>
          <a:p>
            <a:pPr marL="285750" indent="-285750" algn="just">
              <a:buFont typeface="Arial" panose="020B0604020202020204" pitchFamily="34" charset="0"/>
              <a:buChar char="•"/>
            </a:pPr>
            <a:r>
              <a:rPr lang="es-ES" sz="1300" dirty="0">
                <a:solidFill>
                  <a:schemeClr val="bg1"/>
                </a:solidFill>
                <a:latin typeface="Times" pitchFamily="2" charset="0"/>
              </a:rPr>
              <a:t> El tiempo puede variar, usualmente es un proceso de todo 1 día.</a:t>
            </a:r>
          </a:p>
          <a:p>
            <a:pPr marL="285750" indent="-285750" algn="just">
              <a:buFont typeface="Arial" panose="020B0604020202020204" pitchFamily="34" charset="0"/>
              <a:buChar char="•"/>
            </a:pPr>
            <a:endParaRPr lang="es-ES" sz="1300" dirty="0">
              <a:solidFill>
                <a:schemeClr val="bg1"/>
              </a:solidFill>
              <a:latin typeface="Times" pitchFamily="2" charset="0"/>
            </a:endParaRPr>
          </a:p>
          <a:p>
            <a:pPr marL="285750" indent="-285750" algn="just">
              <a:buFont typeface="Arial" panose="020B0604020202020204" pitchFamily="34" charset="0"/>
              <a:buChar char="•"/>
            </a:pPr>
            <a:endParaRPr lang="es-ES" sz="1300" dirty="0">
              <a:solidFill>
                <a:schemeClr val="bg1"/>
              </a:solidFill>
              <a:latin typeface="Times" pitchFamily="2" charset="0"/>
            </a:endParaRPr>
          </a:p>
          <a:p>
            <a:pPr marL="285750" indent="-285750" algn="just">
              <a:buFont typeface="Arial" panose="020B0604020202020204" pitchFamily="34" charset="0"/>
              <a:buChar char="•"/>
            </a:pPr>
            <a:endParaRPr lang="es-ES" sz="1300" dirty="0">
              <a:solidFill>
                <a:schemeClr val="bg1"/>
              </a:solidFill>
              <a:latin typeface="Times" pitchFamily="2" charset="0"/>
            </a:endParaRPr>
          </a:p>
          <a:p>
            <a:pPr algn="just"/>
            <a:endParaRPr lang="es-ES" sz="1300" b="1" i="1" dirty="0">
              <a:solidFill>
                <a:schemeClr val="bg1"/>
              </a:solidFill>
              <a:latin typeface="Times" pitchFamily="2" charset="0"/>
            </a:endParaRPr>
          </a:p>
          <a:p>
            <a:pPr marL="171450" indent="-171450">
              <a:buFont typeface="Arial" panose="020B0604020202020204" pitchFamily="34" charset="0"/>
              <a:buChar char="•"/>
            </a:pPr>
            <a:r>
              <a:rPr lang="en-US" sz="1300" b="1" i="1" dirty="0">
                <a:solidFill>
                  <a:schemeClr val="bg1"/>
                </a:solidFill>
                <a:latin typeface="Times" pitchFamily="2" charset="0"/>
              </a:rPr>
              <a:t>The </a:t>
            </a:r>
            <a:r>
              <a:rPr lang="en-US" sz="1300" b="1" i="1" dirty="0" err="1">
                <a:solidFill>
                  <a:schemeClr val="bg1"/>
                </a:solidFill>
                <a:latin typeface="Times" pitchFamily="2" charset="0"/>
              </a:rPr>
              <a:t>Tahona</a:t>
            </a:r>
            <a:r>
              <a:rPr lang="en-US" sz="1300" b="1" i="1" dirty="0">
                <a:solidFill>
                  <a:schemeClr val="bg1"/>
                </a:solidFill>
                <a:latin typeface="Times" pitchFamily="2" charset="0"/>
              </a:rPr>
              <a:t> is loaded with agave cooked in small batches and distributed in it.</a:t>
            </a:r>
            <a:endParaRPr lang="es-MX" sz="1300" b="1" i="1" dirty="0">
              <a:solidFill>
                <a:schemeClr val="bg1"/>
              </a:solidFill>
              <a:latin typeface="Times" pitchFamily="2" charset="0"/>
            </a:endParaRPr>
          </a:p>
          <a:p>
            <a:pPr marL="171450" indent="-171450">
              <a:buFont typeface="Arial" panose="020B0604020202020204" pitchFamily="34" charset="0"/>
              <a:buChar char="•"/>
            </a:pPr>
            <a:endParaRPr lang="es-MX" sz="1300" b="1" i="1" dirty="0">
              <a:solidFill>
                <a:schemeClr val="bg1"/>
              </a:solidFill>
              <a:latin typeface="Times" pitchFamily="2" charset="0"/>
            </a:endParaRPr>
          </a:p>
          <a:p>
            <a:pPr marL="171450" indent="-171450">
              <a:buFont typeface="Arial" panose="020B0604020202020204" pitchFamily="34" charset="0"/>
              <a:buChar char="•"/>
            </a:pPr>
            <a:r>
              <a:rPr lang="en-US" sz="1300" b="1" i="1" dirty="0">
                <a:solidFill>
                  <a:schemeClr val="bg1"/>
                </a:solidFill>
                <a:latin typeface="Times" pitchFamily="2" charset="0"/>
              </a:rPr>
              <a:t>The horse / mare is pulling the Egyptian wheel in circles so that little by little the agave is demolished, additionally, a person does the accompaniment along with a carving to re-arrange the demolished pieces.</a:t>
            </a:r>
            <a:endParaRPr lang="es-MX" sz="1300" b="1" i="1" dirty="0">
              <a:solidFill>
                <a:schemeClr val="bg1"/>
              </a:solidFill>
              <a:latin typeface="Times" pitchFamily="2" charset="0"/>
            </a:endParaRPr>
          </a:p>
          <a:p>
            <a:r>
              <a:rPr lang="en-US" sz="1300" b="1" i="1" dirty="0">
                <a:solidFill>
                  <a:schemeClr val="bg1"/>
                </a:solidFill>
                <a:latin typeface="Times" pitchFamily="2" charset="0"/>
              </a:rPr>
              <a:t> </a:t>
            </a:r>
            <a:endParaRPr lang="es-MX" sz="1300" b="1" i="1" dirty="0">
              <a:solidFill>
                <a:schemeClr val="bg1"/>
              </a:solidFill>
              <a:latin typeface="Times" pitchFamily="2" charset="0"/>
            </a:endParaRPr>
          </a:p>
          <a:p>
            <a:pPr marL="171450" indent="-171450">
              <a:buFont typeface="Arial" panose="020B0604020202020204" pitchFamily="34" charset="0"/>
              <a:buChar char="•"/>
            </a:pPr>
            <a:r>
              <a:rPr lang="en-US" sz="1300" b="1" i="1" dirty="0">
                <a:solidFill>
                  <a:schemeClr val="bg1"/>
                </a:solidFill>
                <a:latin typeface="Times" pitchFamily="2" charset="0"/>
              </a:rPr>
              <a:t>Once the agave loads are demolished, the juices and bagasse (residual solids) are collected, transported to oak wood vats with which they are filled.</a:t>
            </a:r>
            <a:endParaRPr lang="es-MX" sz="1300" b="1" i="1" dirty="0">
              <a:solidFill>
                <a:schemeClr val="bg1"/>
              </a:solidFill>
              <a:latin typeface="Times" pitchFamily="2" charset="0"/>
            </a:endParaRPr>
          </a:p>
          <a:p>
            <a:r>
              <a:rPr lang="en-US" sz="1300" b="1" i="1" dirty="0">
                <a:solidFill>
                  <a:schemeClr val="bg1"/>
                </a:solidFill>
                <a:latin typeface="Times" pitchFamily="2" charset="0"/>
              </a:rPr>
              <a:t> </a:t>
            </a:r>
            <a:endParaRPr lang="es-MX" sz="1300" b="1" i="1" dirty="0">
              <a:solidFill>
                <a:schemeClr val="bg1"/>
              </a:solidFill>
              <a:latin typeface="Times" pitchFamily="2" charset="0"/>
            </a:endParaRPr>
          </a:p>
          <a:p>
            <a:pPr marL="171450" indent="-171450">
              <a:buFont typeface="Arial" panose="020B0604020202020204" pitchFamily="34" charset="0"/>
              <a:buChar char="•"/>
            </a:pPr>
            <a:r>
              <a:rPr lang="en-US" sz="1300" b="1" i="1" dirty="0">
                <a:solidFill>
                  <a:schemeClr val="bg1"/>
                </a:solidFill>
                <a:latin typeface="Times" pitchFamily="2" charset="0"/>
              </a:rPr>
              <a:t>The time may vary, it is usually a one-day process.</a:t>
            </a:r>
            <a:endParaRPr lang="es-MX" sz="1300" b="1" i="1" dirty="0">
              <a:solidFill>
                <a:schemeClr val="bg1"/>
              </a:solidFill>
              <a:latin typeface="Times" pitchFamily="2" charset="0"/>
            </a:endParaRPr>
          </a:p>
          <a:p>
            <a:pPr algn="just"/>
            <a:endParaRPr lang="es-ES" sz="1400" dirty="0">
              <a:solidFill>
                <a:schemeClr val="bg1"/>
              </a:solidFill>
              <a:latin typeface="Times" pitchFamily="2" charset="0"/>
            </a:endParaRPr>
          </a:p>
          <a:p>
            <a:pPr algn="just"/>
            <a:endParaRPr lang="es-ES" sz="1400" dirty="0">
              <a:solidFill>
                <a:schemeClr val="bg1"/>
              </a:solidFill>
              <a:latin typeface="Times" pitchFamily="2" charset="0"/>
            </a:endParaRPr>
          </a:p>
        </p:txBody>
      </p:sp>
      <p:pic>
        <p:nvPicPr>
          <p:cNvPr id="8" name="Image" descr="Image">
            <a:extLst>
              <a:ext uri="{FF2B5EF4-FFF2-40B4-BE49-F238E27FC236}">
                <a16:creationId xmlns:a16="http://schemas.microsoft.com/office/drawing/2014/main" id="{4FB1FA41-DB02-F04E-9446-97CCBF332B19}"/>
              </a:ext>
            </a:extLst>
          </p:cNvPr>
          <p:cNvPicPr>
            <a:picLocks noChangeAspect="1"/>
          </p:cNvPicPr>
          <p:nvPr/>
        </p:nvPicPr>
        <p:blipFill>
          <a:blip r:embed="rId4"/>
          <a:stretch>
            <a:fillRect/>
          </a:stretch>
        </p:blipFill>
        <p:spPr>
          <a:xfrm>
            <a:off x="6028877" y="5717959"/>
            <a:ext cx="699029" cy="698138"/>
          </a:xfrm>
          <a:prstGeom prst="rect">
            <a:avLst/>
          </a:prstGeom>
          <a:ln w="12700">
            <a:miter lim="400000"/>
          </a:ln>
        </p:spPr>
      </p:pic>
    </p:spTree>
    <p:extLst>
      <p:ext uri="{BB962C8B-B14F-4D97-AF65-F5344CB8AC3E}">
        <p14:creationId xmlns:p14="http://schemas.microsoft.com/office/powerpoint/2010/main" val="30367245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7" name="Rectangle 136">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erro de San Juan nace del gusto por disfrutar la vida y compartirla con el mundo.…">
            <a:extLst>
              <a:ext uri="{FF2B5EF4-FFF2-40B4-BE49-F238E27FC236}">
                <a16:creationId xmlns:a16="http://schemas.microsoft.com/office/drawing/2014/main" id="{CC2CCF55-29FF-3D49-B251-EE93DD4714A9}"/>
              </a:ext>
            </a:extLst>
          </p:cNvPr>
          <p:cNvSpPr/>
          <p:nvPr/>
        </p:nvSpPr>
        <p:spPr>
          <a:xfrm>
            <a:off x="209082" y="270843"/>
            <a:ext cx="5677837" cy="6316314"/>
          </a:xfrm>
          <a:prstGeom prst="rect">
            <a:avLst/>
          </a:prstGeom>
          <a:extLst>
            <a:ext uri="{C572A759-6A51-4108-AA02-DFA0A04FC94B}">
              <ma14:wrappingTextBoxFlag xmlns:ma14="http://schemas.microsoft.com/office/mac/drawingml/2011/main" xmlns="" val="1"/>
            </a:ext>
          </a:extLst>
        </p:spPr>
        <p:txBody>
          <a:bodyPr vert="horz" lIns="91440" tIns="45720" rIns="91440" bIns="45720" rtlCol="0">
            <a:normAutofit fontScale="62500" lnSpcReduction="20000"/>
          </a:bodyPr>
          <a:lstStyle/>
          <a:p>
            <a:pPr>
              <a:lnSpc>
                <a:spcPct val="90000"/>
              </a:lnSpc>
              <a:spcAft>
                <a:spcPts val="600"/>
              </a:spcAft>
            </a:pPr>
            <a:endParaRPr lang="en-US" sz="1200" dirty="0">
              <a:solidFill>
                <a:schemeClr val="bg1">
                  <a:alpha val="80000"/>
                </a:schemeClr>
              </a:solidFill>
              <a:latin typeface="Times" pitchFamily="2" charset="0"/>
            </a:endParaRPr>
          </a:p>
          <a:p>
            <a:pPr marL="285750" indent="-228600">
              <a:lnSpc>
                <a:spcPct val="90000"/>
              </a:lnSpc>
              <a:spcAft>
                <a:spcPts val="600"/>
              </a:spcAft>
              <a:buFont typeface="Arial" panose="020B0604020202020204" pitchFamily="34" charset="0"/>
              <a:buChar char="•"/>
            </a:pPr>
            <a:r>
              <a:rPr lang="en-US" sz="2100" dirty="0">
                <a:solidFill>
                  <a:schemeClr val="bg1">
                    <a:alpha val="80000"/>
                  </a:schemeClr>
                </a:solidFill>
                <a:latin typeface="Times" pitchFamily="2" charset="0"/>
              </a:rPr>
              <a:t>El jugo y </a:t>
            </a:r>
            <a:r>
              <a:rPr lang="en-US" sz="2100" dirty="0" err="1">
                <a:solidFill>
                  <a:schemeClr val="bg1">
                    <a:alpha val="80000"/>
                  </a:schemeClr>
                </a:solidFill>
                <a:latin typeface="Times" pitchFamily="2" charset="0"/>
              </a:rPr>
              <a:t>bagazo</a:t>
            </a:r>
            <a:r>
              <a:rPr lang="en-US" sz="2100" dirty="0">
                <a:solidFill>
                  <a:schemeClr val="bg1">
                    <a:alpha val="80000"/>
                  </a:schemeClr>
                </a:solidFill>
                <a:latin typeface="Times" pitchFamily="2" charset="0"/>
              </a:rPr>
              <a:t> son </a:t>
            </a:r>
            <a:r>
              <a:rPr lang="en-US" sz="2100" dirty="0" err="1">
                <a:solidFill>
                  <a:schemeClr val="bg1">
                    <a:alpha val="80000"/>
                  </a:schemeClr>
                </a:solidFill>
                <a:latin typeface="Times" pitchFamily="2" charset="0"/>
              </a:rPr>
              <a:t>depositados</a:t>
            </a:r>
            <a:r>
              <a:rPr lang="en-US" sz="2100" dirty="0">
                <a:solidFill>
                  <a:schemeClr val="bg1">
                    <a:alpha val="80000"/>
                  </a:schemeClr>
                </a:solidFill>
                <a:latin typeface="Times" pitchFamily="2" charset="0"/>
              </a:rPr>
              <a:t> </a:t>
            </a:r>
            <a:r>
              <a:rPr lang="en-US" sz="2100" dirty="0" err="1">
                <a:solidFill>
                  <a:schemeClr val="bg1">
                    <a:alpha val="80000"/>
                  </a:schemeClr>
                </a:solidFill>
                <a:latin typeface="Times" pitchFamily="2" charset="0"/>
              </a:rPr>
              <a:t>en</a:t>
            </a:r>
            <a:r>
              <a:rPr lang="en-US" sz="2100" dirty="0">
                <a:solidFill>
                  <a:schemeClr val="bg1">
                    <a:alpha val="80000"/>
                  </a:schemeClr>
                </a:solidFill>
                <a:latin typeface="Times" pitchFamily="2" charset="0"/>
              </a:rPr>
              <a:t> tinas de </a:t>
            </a:r>
            <a:r>
              <a:rPr lang="en-US" sz="2100" dirty="0" err="1">
                <a:solidFill>
                  <a:schemeClr val="bg1">
                    <a:alpha val="80000"/>
                  </a:schemeClr>
                </a:solidFill>
                <a:latin typeface="Times" pitchFamily="2" charset="0"/>
              </a:rPr>
              <a:t>madera</a:t>
            </a:r>
            <a:r>
              <a:rPr lang="en-US" sz="2100" dirty="0">
                <a:solidFill>
                  <a:schemeClr val="bg1">
                    <a:alpha val="80000"/>
                  </a:schemeClr>
                </a:solidFill>
                <a:latin typeface="Times" pitchFamily="2" charset="0"/>
              </a:rPr>
              <a:t> de </a:t>
            </a:r>
            <a:r>
              <a:rPr lang="en-US" sz="2100" dirty="0" err="1">
                <a:solidFill>
                  <a:schemeClr val="bg1">
                    <a:alpha val="80000"/>
                  </a:schemeClr>
                </a:solidFill>
                <a:latin typeface="Times" pitchFamily="2" charset="0"/>
              </a:rPr>
              <a:t>encino</a:t>
            </a:r>
            <a:r>
              <a:rPr lang="en-US" sz="2100" dirty="0">
                <a:solidFill>
                  <a:schemeClr val="bg1">
                    <a:alpha val="80000"/>
                  </a:schemeClr>
                </a:solidFill>
                <a:latin typeface="Times" pitchFamily="2" charset="0"/>
              </a:rPr>
              <a:t> </a:t>
            </a:r>
            <a:r>
              <a:rPr lang="en-US" sz="2100" dirty="0" err="1">
                <a:solidFill>
                  <a:schemeClr val="bg1">
                    <a:alpha val="80000"/>
                  </a:schemeClr>
                </a:solidFill>
                <a:latin typeface="Times" pitchFamily="2" charset="0"/>
              </a:rPr>
              <a:t>mexicano</a:t>
            </a:r>
            <a:r>
              <a:rPr lang="en-US" sz="2100" dirty="0">
                <a:solidFill>
                  <a:schemeClr val="bg1">
                    <a:alpha val="80000"/>
                  </a:schemeClr>
                </a:solidFill>
                <a:latin typeface="Times" pitchFamily="2" charset="0"/>
              </a:rPr>
              <a:t> con </a:t>
            </a:r>
            <a:r>
              <a:rPr lang="en-US" sz="2100" dirty="0" err="1">
                <a:solidFill>
                  <a:schemeClr val="bg1">
                    <a:alpha val="80000"/>
                  </a:schemeClr>
                </a:solidFill>
                <a:latin typeface="Times" pitchFamily="2" charset="0"/>
              </a:rPr>
              <a:t>capacidad</a:t>
            </a:r>
            <a:r>
              <a:rPr lang="en-US" sz="2100" dirty="0">
                <a:solidFill>
                  <a:schemeClr val="bg1">
                    <a:alpha val="80000"/>
                  </a:schemeClr>
                </a:solidFill>
                <a:latin typeface="Times" pitchFamily="2" charset="0"/>
              </a:rPr>
              <a:t> de 1000 L. </a:t>
            </a:r>
            <a:r>
              <a:rPr lang="en-US" sz="2100" dirty="0" err="1">
                <a:solidFill>
                  <a:schemeClr val="bg1">
                    <a:alpha val="80000"/>
                  </a:schemeClr>
                </a:solidFill>
                <a:latin typeface="Times" pitchFamily="2" charset="0"/>
              </a:rPr>
              <a:t>donde</a:t>
            </a:r>
            <a:r>
              <a:rPr lang="en-US" sz="2100" dirty="0">
                <a:solidFill>
                  <a:schemeClr val="bg1">
                    <a:alpha val="80000"/>
                  </a:schemeClr>
                </a:solidFill>
                <a:latin typeface="Times" pitchFamily="2" charset="0"/>
              </a:rPr>
              <a:t> son </a:t>
            </a:r>
            <a:r>
              <a:rPr lang="en-US" sz="2100" dirty="0" err="1">
                <a:solidFill>
                  <a:schemeClr val="bg1">
                    <a:alpha val="80000"/>
                  </a:schemeClr>
                </a:solidFill>
                <a:latin typeface="Times" pitchFamily="2" charset="0"/>
              </a:rPr>
              <a:t>mezcladas</a:t>
            </a:r>
            <a:r>
              <a:rPr lang="en-US" sz="2100" dirty="0">
                <a:solidFill>
                  <a:schemeClr val="bg1">
                    <a:alpha val="80000"/>
                  </a:schemeClr>
                </a:solidFill>
                <a:latin typeface="Times" pitchFamily="2" charset="0"/>
              </a:rPr>
              <a:t> con </a:t>
            </a:r>
            <a:r>
              <a:rPr lang="en-US" sz="2100" dirty="0" err="1">
                <a:solidFill>
                  <a:schemeClr val="bg1">
                    <a:alpha val="80000"/>
                  </a:schemeClr>
                </a:solidFill>
                <a:latin typeface="Times" pitchFamily="2" charset="0"/>
              </a:rPr>
              <a:t>agua</a:t>
            </a:r>
            <a:r>
              <a:rPr lang="en-US" sz="2100" dirty="0">
                <a:solidFill>
                  <a:schemeClr val="bg1">
                    <a:alpha val="80000"/>
                  </a:schemeClr>
                </a:solidFill>
                <a:latin typeface="Times" pitchFamily="2" charset="0"/>
              </a:rPr>
              <a:t>.</a:t>
            </a:r>
          </a:p>
          <a:p>
            <a:pPr marL="285750" indent="-228600">
              <a:lnSpc>
                <a:spcPct val="90000"/>
              </a:lnSpc>
              <a:spcAft>
                <a:spcPts val="600"/>
              </a:spcAft>
              <a:buFont typeface="Arial" panose="020B0604020202020204" pitchFamily="34" charset="0"/>
              <a:buChar char="•"/>
            </a:pPr>
            <a:r>
              <a:rPr lang="en-US" sz="2100" dirty="0">
                <a:solidFill>
                  <a:schemeClr val="bg1">
                    <a:alpha val="80000"/>
                  </a:schemeClr>
                </a:solidFill>
                <a:latin typeface="Times" pitchFamily="2" charset="0"/>
              </a:rPr>
              <a:t>El 20%  de  </a:t>
            </a:r>
            <a:r>
              <a:rPr lang="en-US" sz="2100" dirty="0" err="1">
                <a:solidFill>
                  <a:schemeClr val="bg1">
                    <a:alpha val="80000"/>
                  </a:schemeClr>
                </a:solidFill>
                <a:latin typeface="Times" pitchFamily="2" charset="0"/>
              </a:rPr>
              <a:t>esta</a:t>
            </a:r>
            <a:r>
              <a:rPr lang="en-US" sz="2100" dirty="0">
                <a:solidFill>
                  <a:schemeClr val="bg1">
                    <a:alpha val="80000"/>
                  </a:schemeClr>
                </a:solidFill>
                <a:latin typeface="Times" pitchFamily="2" charset="0"/>
              </a:rPr>
              <a:t> </a:t>
            </a:r>
            <a:r>
              <a:rPr lang="en-US" sz="2100" dirty="0" err="1">
                <a:solidFill>
                  <a:schemeClr val="bg1">
                    <a:alpha val="80000"/>
                  </a:schemeClr>
                </a:solidFill>
                <a:latin typeface="Times" pitchFamily="2" charset="0"/>
              </a:rPr>
              <a:t>composición</a:t>
            </a:r>
            <a:r>
              <a:rPr lang="en-US" sz="2100" dirty="0">
                <a:solidFill>
                  <a:schemeClr val="bg1">
                    <a:alpha val="80000"/>
                  </a:schemeClr>
                </a:solidFill>
                <a:latin typeface="Times" pitchFamily="2" charset="0"/>
              </a:rPr>
              <a:t> es 20% </a:t>
            </a:r>
            <a:r>
              <a:rPr lang="en-US" sz="2100" dirty="0" err="1">
                <a:solidFill>
                  <a:schemeClr val="bg1">
                    <a:alpha val="80000"/>
                  </a:schemeClr>
                </a:solidFill>
                <a:latin typeface="Times" pitchFamily="2" charset="0"/>
              </a:rPr>
              <a:t>jugos</a:t>
            </a:r>
            <a:r>
              <a:rPr lang="en-US" sz="2100" dirty="0">
                <a:solidFill>
                  <a:schemeClr val="bg1">
                    <a:alpha val="80000"/>
                  </a:schemeClr>
                </a:solidFill>
                <a:latin typeface="Times" pitchFamily="2" charset="0"/>
              </a:rPr>
              <a:t> y </a:t>
            </a:r>
            <a:r>
              <a:rPr lang="en-US" sz="2100" dirty="0" err="1">
                <a:solidFill>
                  <a:schemeClr val="bg1">
                    <a:alpha val="80000"/>
                  </a:schemeClr>
                </a:solidFill>
                <a:latin typeface="Times" pitchFamily="2" charset="0"/>
              </a:rPr>
              <a:t>bagazo</a:t>
            </a:r>
            <a:r>
              <a:rPr lang="en-US" sz="2100" dirty="0">
                <a:solidFill>
                  <a:schemeClr val="bg1">
                    <a:alpha val="80000"/>
                  </a:schemeClr>
                </a:solidFill>
                <a:latin typeface="Times" pitchFamily="2" charset="0"/>
              </a:rPr>
              <a:t> del agave y el 80% </a:t>
            </a:r>
            <a:r>
              <a:rPr lang="en-US" sz="2100" dirty="0" err="1">
                <a:solidFill>
                  <a:schemeClr val="bg1">
                    <a:alpha val="80000"/>
                  </a:schemeClr>
                </a:solidFill>
                <a:latin typeface="Times" pitchFamily="2" charset="0"/>
              </a:rPr>
              <a:t>agua</a:t>
            </a:r>
            <a:r>
              <a:rPr lang="en-US" sz="2100" dirty="0">
                <a:solidFill>
                  <a:schemeClr val="bg1">
                    <a:alpha val="80000"/>
                  </a:schemeClr>
                </a:solidFill>
                <a:latin typeface="Times" pitchFamily="2" charset="0"/>
              </a:rPr>
              <a:t>, para </a:t>
            </a:r>
            <a:r>
              <a:rPr lang="en-US" sz="2100" dirty="0" err="1">
                <a:solidFill>
                  <a:schemeClr val="bg1">
                    <a:alpha val="80000"/>
                  </a:schemeClr>
                </a:solidFill>
                <a:latin typeface="Times" pitchFamily="2" charset="0"/>
              </a:rPr>
              <a:t>dar</a:t>
            </a:r>
            <a:r>
              <a:rPr lang="en-US" sz="2100" dirty="0">
                <a:solidFill>
                  <a:schemeClr val="bg1">
                    <a:alpha val="80000"/>
                  </a:schemeClr>
                </a:solidFill>
                <a:latin typeface="Times" pitchFamily="2" charset="0"/>
              </a:rPr>
              <a:t> </a:t>
            </a:r>
            <a:r>
              <a:rPr lang="en-US" sz="2100" dirty="0" err="1">
                <a:solidFill>
                  <a:schemeClr val="bg1">
                    <a:alpha val="80000"/>
                  </a:schemeClr>
                </a:solidFill>
                <a:latin typeface="Times" pitchFamily="2" charset="0"/>
              </a:rPr>
              <a:t>inicio</a:t>
            </a:r>
            <a:r>
              <a:rPr lang="en-US" sz="2100" dirty="0">
                <a:solidFill>
                  <a:schemeClr val="bg1">
                    <a:alpha val="80000"/>
                  </a:schemeClr>
                </a:solidFill>
                <a:latin typeface="Times" pitchFamily="2" charset="0"/>
              </a:rPr>
              <a:t> a una </a:t>
            </a:r>
            <a:r>
              <a:rPr lang="en-US" sz="2100" dirty="0" err="1">
                <a:solidFill>
                  <a:schemeClr val="bg1">
                    <a:alpha val="80000"/>
                  </a:schemeClr>
                </a:solidFill>
                <a:latin typeface="Times" pitchFamily="2" charset="0"/>
              </a:rPr>
              <a:t>fermentación</a:t>
            </a:r>
            <a:r>
              <a:rPr lang="en-US" sz="2100" dirty="0">
                <a:solidFill>
                  <a:schemeClr val="bg1">
                    <a:alpha val="80000"/>
                  </a:schemeClr>
                </a:solidFill>
                <a:latin typeface="Times" pitchFamily="2" charset="0"/>
              </a:rPr>
              <a:t> natural con tina </a:t>
            </a:r>
            <a:r>
              <a:rPr lang="en-US" sz="2100" dirty="0" err="1">
                <a:solidFill>
                  <a:schemeClr val="bg1">
                    <a:alpha val="80000"/>
                  </a:schemeClr>
                </a:solidFill>
                <a:latin typeface="Times" pitchFamily="2" charset="0"/>
              </a:rPr>
              <a:t>abierta</a:t>
            </a:r>
            <a:r>
              <a:rPr lang="en-US" sz="2100" dirty="0">
                <a:solidFill>
                  <a:schemeClr val="bg1">
                    <a:alpha val="80000"/>
                  </a:schemeClr>
                </a:solidFill>
                <a:latin typeface="Times" pitchFamily="2" charset="0"/>
              </a:rPr>
              <a:t>.</a:t>
            </a:r>
          </a:p>
          <a:p>
            <a:pPr marL="285750" indent="-228600">
              <a:lnSpc>
                <a:spcPct val="90000"/>
              </a:lnSpc>
              <a:spcAft>
                <a:spcPts val="600"/>
              </a:spcAft>
              <a:buFont typeface="Arial" panose="020B0604020202020204" pitchFamily="34" charset="0"/>
              <a:buChar char="•"/>
            </a:pPr>
            <a:r>
              <a:rPr lang="en-US" sz="2100" dirty="0">
                <a:solidFill>
                  <a:schemeClr val="bg1">
                    <a:alpha val="80000"/>
                  </a:schemeClr>
                </a:solidFill>
                <a:latin typeface="Times" pitchFamily="2" charset="0"/>
              </a:rPr>
              <a:t>El </a:t>
            </a:r>
            <a:r>
              <a:rPr lang="en-US" sz="2100" dirty="0" err="1">
                <a:solidFill>
                  <a:schemeClr val="bg1">
                    <a:alpha val="80000"/>
                  </a:schemeClr>
                </a:solidFill>
                <a:latin typeface="Times" pitchFamily="2" charset="0"/>
              </a:rPr>
              <a:t>proceso</a:t>
            </a:r>
            <a:r>
              <a:rPr lang="en-US" sz="2100" dirty="0">
                <a:solidFill>
                  <a:schemeClr val="bg1">
                    <a:alpha val="80000"/>
                  </a:schemeClr>
                </a:solidFill>
                <a:latin typeface="Times" pitchFamily="2" charset="0"/>
              </a:rPr>
              <a:t> de </a:t>
            </a:r>
            <a:r>
              <a:rPr lang="en-US" sz="2100" dirty="0" err="1">
                <a:solidFill>
                  <a:schemeClr val="bg1">
                    <a:alpha val="80000"/>
                  </a:schemeClr>
                </a:solidFill>
                <a:latin typeface="Times" pitchFamily="2" charset="0"/>
              </a:rPr>
              <a:t>fermentación</a:t>
            </a:r>
            <a:r>
              <a:rPr lang="en-US" sz="2100" dirty="0">
                <a:solidFill>
                  <a:schemeClr val="bg1">
                    <a:alpha val="80000"/>
                  </a:schemeClr>
                </a:solidFill>
                <a:latin typeface="Times" pitchFamily="2" charset="0"/>
              </a:rPr>
              <a:t> natural es de 7 días a </a:t>
            </a:r>
            <a:r>
              <a:rPr lang="en-US" sz="2100" dirty="0" err="1">
                <a:solidFill>
                  <a:schemeClr val="bg1">
                    <a:alpha val="80000"/>
                  </a:schemeClr>
                </a:solidFill>
                <a:latin typeface="Times" pitchFamily="2" charset="0"/>
              </a:rPr>
              <a:t>temperatura</a:t>
            </a:r>
            <a:r>
              <a:rPr lang="en-US" sz="2100" dirty="0">
                <a:solidFill>
                  <a:schemeClr val="bg1">
                    <a:alpha val="80000"/>
                  </a:schemeClr>
                </a:solidFill>
                <a:latin typeface="Times" pitchFamily="2" charset="0"/>
              </a:rPr>
              <a:t> </a:t>
            </a:r>
            <a:r>
              <a:rPr lang="en-US" sz="2100" dirty="0" err="1">
                <a:solidFill>
                  <a:schemeClr val="bg1">
                    <a:alpha val="80000"/>
                  </a:schemeClr>
                </a:solidFill>
                <a:latin typeface="Times" pitchFamily="2" charset="0"/>
              </a:rPr>
              <a:t>ambiente</a:t>
            </a:r>
            <a:r>
              <a:rPr lang="en-US" sz="2100" dirty="0">
                <a:solidFill>
                  <a:schemeClr val="bg1">
                    <a:alpha val="80000"/>
                  </a:schemeClr>
                </a:solidFill>
                <a:latin typeface="Times" pitchFamily="2" charset="0"/>
              </a:rPr>
              <a:t> sin </a:t>
            </a:r>
            <a:r>
              <a:rPr lang="en-US" sz="2100" dirty="0" err="1">
                <a:solidFill>
                  <a:schemeClr val="bg1">
                    <a:alpha val="80000"/>
                  </a:schemeClr>
                </a:solidFill>
                <a:latin typeface="Times" pitchFamily="2" charset="0"/>
              </a:rPr>
              <a:t>añadir</a:t>
            </a:r>
            <a:r>
              <a:rPr lang="en-US" sz="2100" dirty="0">
                <a:solidFill>
                  <a:schemeClr val="bg1">
                    <a:alpha val="80000"/>
                  </a:schemeClr>
                </a:solidFill>
                <a:latin typeface="Times" pitchFamily="2" charset="0"/>
              </a:rPr>
              <a:t> </a:t>
            </a:r>
            <a:r>
              <a:rPr lang="en-US" sz="2100" dirty="0" err="1">
                <a:solidFill>
                  <a:schemeClr val="bg1">
                    <a:alpha val="80000"/>
                  </a:schemeClr>
                </a:solidFill>
                <a:latin typeface="Times" pitchFamily="2" charset="0"/>
              </a:rPr>
              <a:t>ningún</a:t>
            </a:r>
            <a:r>
              <a:rPr lang="en-US" sz="2100" dirty="0">
                <a:solidFill>
                  <a:schemeClr val="bg1">
                    <a:alpha val="80000"/>
                  </a:schemeClr>
                </a:solidFill>
                <a:latin typeface="Times" pitchFamily="2" charset="0"/>
              </a:rPr>
              <a:t> </a:t>
            </a:r>
            <a:r>
              <a:rPr lang="en-US" sz="2100" dirty="0" err="1">
                <a:solidFill>
                  <a:schemeClr val="bg1">
                    <a:alpha val="80000"/>
                  </a:schemeClr>
                </a:solidFill>
                <a:latin typeface="Times" pitchFamily="2" charset="0"/>
              </a:rPr>
              <a:t>tipo</a:t>
            </a:r>
            <a:r>
              <a:rPr lang="en-US" sz="2100" dirty="0">
                <a:solidFill>
                  <a:schemeClr val="bg1">
                    <a:alpha val="80000"/>
                  </a:schemeClr>
                </a:solidFill>
                <a:latin typeface="Times" pitchFamily="2" charset="0"/>
              </a:rPr>
              <a:t> de </a:t>
            </a:r>
            <a:r>
              <a:rPr lang="en-US" sz="2100" dirty="0" err="1">
                <a:solidFill>
                  <a:schemeClr val="bg1">
                    <a:alpha val="80000"/>
                  </a:schemeClr>
                </a:solidFill>
                <a:latin typeface="Times" pitchFamily="2" charset="0"/>
              </a:rPr>
              <a:t>elemento</a:t>
            </a:r>
            <a:r>
              <a:rPr lang="en-US" sz="2100" dirty="0">
                <a:solidFill>
                  <a:schemeClr val="bg1">
                    <a:alpha val="80000"/>
                  </a:schemeClr>
                </a:solidFill>
                <a:latin typeface="Times" pitchFamily="2" charset="0"/>
              </a:rPr>
              <a:t> extra y/o </a:t>
            </a:r>
            <a:r>
              <a:rPr lang="en-US" sz="2100" dirty="0" err="1">
                <a:solidFill>
                  <a:schemeClr val="bg1">
                    <a:alpha val="80000"/>
                  </a:schemeClr>
                </a:solidFill>
                <a:latin typeface="Times" pitchFamily="2" charset="0"/>
              </a:rPr>
              <a:t>levadura</a:t>
            </a:r>
            <a:r>
              <a:rPr lang="en-US" sz="2100" dirty="0">
                <a:solidFill>
                  <a:schemeClr val="bg1">
                    <a:alpha val="80000"/>
                  </a:schemeClr>
                </a:solidFill>
                <a:latin typeface="Times" pitchFamily="2" charset="0"/>
              </a:rPr>
              <a:t>, </a:t>
            </a:r>
            <a:r>
              <a:rPr lang="en-US" sz="2100" dirty="0" err="1">
                <a:solidFill>
                  <a:schemeClr val="bg1">
                    <a:alpha val="80000"/>
                  </a:schemeClr>
                </a:solidFill>
                <a:latin typeface="Times" pitchFamily="2" charset="0"/>
              </a:rPr>
              <a:t>ya</a:t>
            </a:r>
            <a:r>
              <a:rPr lang="en-US" sz="2100" dirty="0">
                <a:solidFill>
                  <a:schemeClr val="bg1">
                    <a:alpha val="80000"/>
                  </a:schemeClr>
                </a:solidFill>
                <a:latin typeface="Times" pitchFamily="2" charset="0"/>
              </a:rPr>
              <a:t> que </a:t>
            </a:r>
            <a:r>
              <a:rPr lang="en-US" sz="2100" dirty="0" err="1">
                <a:solidFill>
                  <a:schemeClr val="bg1">
                    <a:alpha val="80000"/>
                  </a:schemeClr>
                </a:solidFill>
                <a:latin typeface="Times" pitchFamily="2" charset="0"/>
              </a:rPr>
              <a:t>estas</a:t>
            </a:r>
            <a:r>
              <a:rPr lang="en-US" sz="2100" dirty="0">
                <a:solidFill>
                  <a:schemeClr val="bg1">
                    <a:alpha val="80000"/>
                  </a:schemeClr>
                </a:solidFill>
                <a:latin typeface="Times" pitchFamily="2" charset="0"/>
              </a:rPr>
              <a:t>, </a:t>
            </a:r>
            <a:r>
              <a:rPr lang="en-US" sz="2100" dirty="0" err="1">
                <a:solidFill>
                  <a:schemeClr val="bg1">
                    <a:alpha val="80000"/>
                  </a:schemeClr>
                </a:solidFill>
                <a:latin typeface="Times" pitchFamily="2" charset="0"/>
              </a:rPr>
              <a:t>provienen</a:t>
            </a:r>
            <a:r>
              <a:rPr lang="en-US" sz="2100" dirty="0">
                <a:solidFill>
                  <a:schemeClr val="bg1">
                    <a:alpha val="80000"/>
                  </a:schemeClr>
                </a:solidFill>
                <a:latin typeface="Times" pitchFamily="2" charset="0"/>
              </a:rPr>
              <a:t> del </a:t>
            </a:r>
            <a:r>
              <a:rPr lang="en-US" sz="2100" dirty="0" err="1">
                <a:solidFill>
                  <a:schemeClr val="bg1">
                    <a:alpha val="80000"/>
                  </a:schemeClr>
                </a:solidFill>
                <a:latin typeface="Times" pitchFamily="2" charset="0"/>
              </a:rPr>
              <a:t>ambiente</a:t>
            </a:r>
            <a:r>
              <a:rPr lang="en-US" sz="2100" dirty="0">
                <a:solidFill>
                  <a:schemeClr val="bg1">
                    <a:alpha val="80000"/>
                  </a:schemeClr>
                </a:solidFill>
                <a:latin typeface="Times" pitchFamily="2" charset="0"/>
              </a:rPr>
              <a:t> </a:t>
            </a:r>
            <a:r>
              <a:rPr lang="en-US" sz="2100" dirty="0" err="1">
                <a:solidFill>
                  <a:schemeClr val="bg1">
                    <a:alpha val="80000"/>
                  </a:schemeClr>
                </a:solidFill>
                <a:latin typeface="Times" pitchFamily="2" charset="0"/>
              </a:rPr>
              <a:t>externo</a:t>
            </a:r>
            <a:r>
              <a:rPr lang="en-US" sz="2100" dirty="0">
                <a:solidFill>
                  <a:schemeClr val="bg1">
                    <a:alpha val="80000"/>
                  </a:schemeClr>
                </a:solidFill>
                <a:latin typeface="Times" pitchFamily="2" charset="0"/>
              </a:rPr>
              <a:t>.</a:t>
            </a:r>
          </a:p>
          <a:p>
            <a:pPr marL="285750" indent="-228600">
              <a:lnSpc>
                <a:spcPct val="90000"/>
              </a:lnSpc>
              <a:spcAft>
                <a:spcPts val="600"/>
              </a:spcAft>
              <a:buFont typeface="Arial" panose="020B0604020202020204" pitchFamily="34" charset="0"/>
              <a:buChar char="•"/>
            </a:pPr>
            <a:r>
              <a:rPr lang="en-US" sz="2100" dirty="0">
                <a:solidFill>
                  <a:schemeClr val="bg1">
                    <a:alpha val="80000"/>
                  </a:schemeClr>
                </a:solidFill>
                <a:latin typeface="Times" pitchFamily="2" charset="0"/>
              </a:rPr>
              <a:t>Este </a:t>
            </a:r>
            <a:r>
              <a:rPr lang="en-US" sz="2100" dirty="0" err="1">
                <a:solidFill>
                  <a:schemeClr val="bg1">
                    <a:alpha val="80000"/>
                  </a:schemeClr>
                </a:solidFill>
                <a:latin typeface="Times" pitchFamily="2" charset="0"/>
              </a:rPr>
              <a:t>proceso</a:t>
            </a:r>
            <a:r>
              <a:rPr lang="en-US" sz="2100" dirty="0">
                <a:solidFill>
                  <a:schemeClr val="bg1">
                    <a:alpha val="80000"/>
                  </a:schemeClr>
                </a:solidFill>
                <a:latin typeface="Times" pitchFamily="2" charset="0"/>
              </a:rPr>
              <a:t> es </a:t>
            </a:r>
            <a:r>
              <a:rPr lang="en-US" sz="2100" dirty="0" err="1">
                <a:solidFill>
                  <a:schemeClr val="bg1">
                    <a:alpha val="80000"/>
                  </a:schemeClr>
                </a:solidFill>
                <a:latin typeface="Times" pitchFamily="2" charset="0"/>
              </a:rPr>
              <a:t>monitoreado</a:t>
            </a:r>
            <a:r>
              <a:rPr lang="en-US" sz="2100" dirty="0">
                <a:solidFill>
                  <a:schemeClr val="bg1">
                    <a:alpha val="80000"/>
                  </a:schemeClr>
                </a:solidFill>
                <a:latin typeface="Times" pitchFamily="2" charset="0"/>
              </a:rPr>
              <a:t> y </a:t>
            </a:r>
            <a:r>
              <a:rPr lang="en-US" sz="2100" dirty="0" err="1">
                <a:solidFill>
                  <a:schemeClr val="bg1">
                    <a:alpha val="80000"/>
                  </a:schemeClr>
                </a:solidFill>
                <a:latin typeface="Times" pitchFamily="2" charset="0"/>
              </a:rPr>
              <a:t>cuidado</a:t>
            </a:r>
            <a:r>
              <a:rPr lang="en-US" sz="2100" dirty="0">
                <a:solidFill>
                  <a:schemeClr val="bg1">
                    <a:alpha val="80000"/>
                  </a:schemeClr>
                </a:solidFill>
                <a:latin typeface="Times" pitchFamily="2" charset="0"/>
              </a:rPr>
              <a:t>, sin </a:t>
            </a:r>
            <a:r>
              <a:rPr lang="en-US" sz="2100" dirty="0" err="1">
                <a:solidFill>
                  <a:schemeClr val="bg1">
                    <a:alpha val="80000"/>
                  </a:schemeClr>
                </a:solidFill>
                <a:latin typeface="Times" pitchFamily="2" charset="0"/>
              </a:rPr>
              <a:t>intervenir</a:t>
            </a:r>
            <a:r>
              <a:rPr lang="en-US" sz="2100" dirty="0">
                <a:solidFill>
                  <a:schemeClr val="bg1">
                    <a:alpha val="80000"/>
                  </a:schemeClr>
                </a:solidFill>
                <a:latin typeface="Times" pitchFamily="2" charset="0"/>
              </a:rPr>
              <a:t> con </a:t>
            </a:r>
            <a:r>
              <a:rPr lang="en-US" sz="2100" dirty="0" err="1">
                <a:solidFill>
                  <a:schemeClr val="bg1">
                    <a:alpha val="80000"/>
                  </a:schemeClr>
                </a:solidFill>
                <a:latin typeface="Times" pitchFamily="2" charset="0"/>
              </a:rPr>
              <a:t>movimientos</a:t>
            </a:r>
            <a:r>
              <a:rPr lang="en-US" sz="2100" dirty="0">
                <a:solidFill>
                  <a:schemeClr val="bg1">
                    <a:alpha val="80000"/>
                  </a:schemeClr>
                </a:solidFill>
                <a:latin typeface="Times" pitchFamily="2" charset="0"/>
              </a:rPr>
              <a:t> </a:t>
            </a:r>
            <a:r>
              <a:rPr lang="en-US" sz="2100" dirty="0" err="1">
                <a:solidFill>
                  <a:schemeClr val="bg1">
                    <a:alpha val="80000"/>
                  </a:schemeClr>
                </a:solidFill>
                <a:latin typeface="Times" pitchFamily="2" charset="0"/>
              </a:rPr>
              <a:t>en</a:t>
            </a:r>
            <a:r>
              <a:rPr lang="en-US" sz="2100" dirty="0">
                <a:solidFill>
                  <a:schemeClr val="bg1">
                    <a:alpha val="80000"/>
                  </a:schemeClr>
                </a:solidFill>
                <a:latin typeface="Times" pitchFamily="2" charset="0"/>
              </a:rPr>
              <a:t> la </a:t>
            </a:r>
            <a:r>
              <a:rPr lang="en-US" sz="2100" dirty="0" err="1">
                <a:solidFill>
                  <a:schemeClr val="bg1">
                    <a:alpha val="80000"/>
                  </a:schemeClr>
                </a:solidFill>
                <a:latin typeface="Times" pitchFamily="2" charset="0"/>
              </a:rPr>
              <a:t>mezcla</a:t>
            </a:r>
            <a:r>
              <a:rPr lang="en-US" sz="2100" dirty="0">
                <a:solidFill>
                  <a:schemeClr val="bg1">
                    <a:alpha val="80000"/>
                  </a:schemeClr>
                </a:solidFill>
                <a:latin typeface="Times" pitchFamily="2" charset="0"/>
              </a:rPr>
              <a:t> para </a:t>
            </a:r>
            <a:r>
              <a:rPr lang="en-US" sz="2100" dirty="0" err="1">
                <a:solidFill>
                  <a:schemeClr val="bg1">
                    <a:alpha val="80000"/>
                  </a:schemeClr>
                </a:solidFill>
                <a:latin typeface="Times" pitchFamily="2" charset="0"/>
              </a:rPr>
              <a:t>evitar</a:t>
            </a:r>
            <a:r>
              <a:rPr lang="en-US" sz="2100" dirty="0">
                <a:solidFill>
                  <a:schemeClr val="bg1">
                    <a:alpha val="80000"/>
                  </a:schemeClr>
                </a:solidFill>
                <a:latin typeface="Times" pitchFamily="2" charset="0"/>
              </a:rPr>
              <a:t> la </a:t>
            </a:r>
            <a:r>
              <a:rPr lang="en-US" sz="2100" dirty="0" err="1">
                <a:solidFill>
                  <a:schemeClr val="bg1">
                    <a:alpha val="80000"/>
                  </a:schemeClr>
                </a:solidFill>
                <a:latin typeface="Times" pitchFamily="2" charset="0"/>
              </a:rPr>
              <a:t>alteración</a:t>
            </a:r>
            <a:r>
              <a:rPr lang="en-US" sz="2100" dirty="0">
                <a:solidFill>
                  <a:schemeClr val="bg1">
                    <a:alpha val="80000"/>
                  </a:schemeClr>
                </a:solidFill>
                <a:latin typeface="Times" pitchFamily="2" charset="0"/>
              </a:rPr>
              <a:t> y </a:t>
            </a:r>
            <a:r>
              <a:rPr lang="en-US" sz="2100" dirty="0" err="1">
                <a:solidFill>
                  <a:schemeClr val="bg1">
                    <a:alpha val="80000"/>
                  </a:schemeClr>
                </a:solidFill>
                <a:latin typeface="Times" pitchFamily="2" charset="0"/>
              </a:rPr>
              <a:t>ruptura</a:t>
            </a:r>
            <a:r>
              <a:rPr lang="en-US" sz="2100" dirty="0">
                <a:solidFill>
                  <a:schemeClr val="bg1">
                    <a:alpha val="80000"/>
                  </a:schemeClr>
                </a:solidFill>
                <a:latin typeface="Times" pitchFamily="2" charset="0"/>
              </a:rPr>
              <a:t> del </a:t>
            </a:r>
            <a:r>
              <a:rPr lang="en-US" sz="2100" dirty="0" err="1">
                <a:solidFill>
                  <a:schemeClr val="bg1">
                    <a:alpha val="80000"/>
                  </a:schemeClr>
                </a:solidFill>
                <a:latin typeface="Times" pitchFamily="2" charset="0"/>
              </a:rPr>
              <a:t>ciclo</a:t>
            </a:r>
            <a:r>
              <a:rPr lang="en-US" sz="2100" dirty="0">
                <a:solidFill>
                  <a:schemeClr val="bg1">
                    <a:alpha val="80000"/>
                  </a:schemeClr>
                </a:solidFill>
                <a:latin typeface="Times" pitchFamily="2" charset="0"/>
              </a:rPr>
              <a:t> </a:t>
            </a:r>
            <a:r>
              <a:rPr lang="en-US" sz="2100" dirty="0" err="1">
                <a:solidFill>
                  <a:schemeClr val="bg1">
                    <a:alpha val="80000"/>
                  </a:schemeClr>
                </a:solidFill>
                <a:latin typeface="Times" pitchFamily="2" charset="0"/>
              </a:rPr>
              <a:t>microbiano</a:t>
            </a:r>
            <a:r>
              <a:rPr lang="en-US" sz="2100" dirty="0">
                <a:solidFill>
                  <a:schemeClr val="bg1">
                    <a:alpha val="80000"/>
                  </a:schemeClr>
                </a:solidFill>
                <a:latin typeface="Times" pitchFamily="2" charset="0"/>
              </a:rPr>
              <a:t> </a:t>
            </a:r>
            <a:r>
              <a:rPr lang="en-US" sz="2100" dirty="0" err="1">
                <a:solidFill>
                  <a:schemeClr val="bg1">
                    <a:alpha val="80000"/>
                  </a:schemeClr>
                </a:solidFill>
                <a:latin typeface="Times" pitchFamily="2" charset="0"/>
              </a:rPr>
              <a:t>característico</a:t>
            </a:r>
            <a:r>
              <a:rPr lang="en-US" sz="2100" dirty="0">
                <a:solidFill>
                  <a:schemeClr val="bg1">
                    <a:alpha val="80000"/>
                  </a:schemeClr>
                </a:solidFill>
                <a:latin typeface="Times" pitchFamily="2" charset="0"/>
              </a:rPr>
              <a:t> de </a:t>
            </a:r>
            <a:r>
              <a:rPr lang="en-US" sz="2100" dirty="0" err="1">
                <a:solidFill>
                  <a:schemeClr val="bg1">
                    <a:alpha val="80000"/>
                  </a:schemeClr>
                </a:solidFill>
                <a:latin typeface="Times" pitchFamily="2" charset="0"/>
              </a:rPr>
              <a:t>este</a:t>
            </a:r>
            <a:r>
              <a:rPr lang="en-US" sz="2100" dirty="0">
                <a:solidFill>
                  <a:schemeClr val="bg1">
                    <a:alpha val="80000"/>
                  </a:schemeClr>
                </a:solidFill>
                <a:latin typeface="Times" pitchFamily="2" charset="0"/>
              </a:rPr>
              <a:t> </a:t>
            </a:r>
            <a:r>
              <a:rPr lang="en-US" sz="2100" dirty="0" err="1">
                <a:solidFill>
                  <a:schemeClr val="bg1">
                    <a:alpha val="80000"/>
                  </a:schemeClr>
                </a:solidFill>
                <a:latin typeface="Times" pitchFamily="2" charset="0"/>
              </a:rPr>
              <a:t>proceso</a:t>
            </a:r>
            <a:r>
              <a:rPr lang="en-US" sz="2100" dirty="0">
                <a:solidFill>
                  <a:schemeClr val="bg1">
                    <a:alpha val="80000"/>
                  </a:schemeClr>
                </a:solidFill>
                <a:latin typeface="Times" pitchFamily="2" charset="0"/>
              </a:rPr>
              <a:t>.</a:t>
            </a:r>
          </a:p>
          <a:p>
            <a:pPr marL="285750" indent="-228600">
              <a:lnSpc>
                <a:spcPct val="90000"/>
              </a:lnSpc>
              <a:spcAft>
                <a:spcPts val="600"/>
              </a:spcAft>
              <a:buFont typeface="Arial" panose="020B0604020202020204" pitchFamily="34" charset="0"/>
              <a:buChar char="•"/>
            </a:pPr>
            <a:r>
              <a:rPr lang="en-US" sz="2100" dirty="0">
                <a:solidFill>
                  <a:schemeClr val="bg1">
                    <a:alpha val="80000"/>
                  </a:schemeClr>
                </a:solidFill>
                <a:latin typeface="Times" pitchFamily="2" charset="0"/>
              </a:rPr>
              <a:t>El </a:t>
            </a:r>
            <a:r>
              <a:rPr lang="en-US" sz="2100" dirty="0" err="1">
                <a:solidFill>
                  <a:schemeClr val="bg1">
                    <a:alpha val="80000"/>
                  </a:schemeClr>
                </a:solidFill>
                <a:latin typeface="Times" pitchFamily="2" charset="0"/>
              </a:rPr>
              <a:t>proceso</a:t>
            </a:r>
            <a:r>
              <a:rPr lang="en-US" sz="2100" dirty="0">
                <a:solidFill>
                  <a:schemeClr val="bg1">
                    <a:alpha val="80000"/>
                  </a:schemeClr>
                </a:solidFill>
                <a:latin typeface="Times" pitchFamily="2" charset="0"/>
              </a:rPr>
              <a:t> es </a:t>
            </a:r>
            <a:r>
              <a:rPr lang="en-US" sz="2100" dirty="0" err="1">
                <a:solidFill>
                  <a:schemeClr val="bg1">
                    <a:alpha val="80000"/>
                  </a:schemeClr>
                </a:solidFill>
                <a:latin typeface="Times" pitchFamily="2" charset="0"/>
              </a:rPr>
              <a:t>parado</a:t>
            </a:r>
            <a:r>
              <a:rPr lang="en-US" sz="2100" dirty="0">
                <a:solidFill>
                  <a:schemeClr val="bg1">
                    <a:alpha val="80000"/>
                  </a:schemeClr>
                </a:solidFill>
                <a:latin typeface="Times" pitchFamily="2" charset="0"/>
              </a:rPr>
              <a:t>, </a:t>
            </a:r>
            <a:r>
              <a:rPr lang="en-US" sz="2100" dirty="0" err="1">
                <a:solidFill>
                  <a:schemeClr val="bg1">
                    <a:alpha val="80000"/>
                  </a:schemeClr>
                </a:solidFill>
                <a:latin typeface="Times" pitchFamily="2" charset="0"/>
              </a:rPr>
              <a:t>picando</a:t>
            </a:r>
            <a:r>
              <a:rPr lang="en-US" sz="2100" dirty="0">
                <a:solidFill>
                  <a:schemeClr val="bg1">
                    <a:alpha val="80000"/>
                  </a:schemeClr>
                </a:solidFill>
                <a:latin typeface="Times" pitchFamily="2" charset="0"/>
              </a:rPr>
              <a:t> la </a:t>
            </a:r>
            <a:r>
              <a:rPr lang="en-US" sz="2100" dirty="0" err="1">
                <a:solidFill>
                  <a:schemeClr val="bg1">
                    <a:alpha val="80000"/>
                  </a:schemeClr>
                </a:solidFill>
                <a:latin typeface="Times" pitchFamily="2" charset="0"/>
              </a:rPr>
              <a:t>mezcla</a:t>
            </a:r>
            <a:r>
              <a:rPr lang="en-US" sz="2100" dirty="0">
                <a:solidFill>
                  <a:schemeClr val="bg1">
                    <a:alpha val="80000"/>
                  </a:schemeClr>
                </a:solidFill>
                <a:latin typeface="Times" pitchFamily="2" charset="0"/>
              </a:rPr>
              <a:t> con la mano y/o </a:t>
            </a:r>
            <a:r>
              <a:rPr lang="en-US" sz="2100" dirty="0" err="1">
                <a:solidFill>
                  <a:schemeClr val="bg1">
                    <a:alpha val="80000"/>
                  </a:schemeClr>
                </a:solidFill>
                <a:latin typeface="Times" pitchFamily="2" charset="0"/>
              </a:rPr>
              <a:t>algún</a:t>
            </a:r>
            <a:r>
              <a:rPr lang="en-US" sz="2100" dirty="0">
                <a:solidFill>
                  <a:schemeClr val="bg1">
                    <a:alpha val="80000"/>
                  </a:schemeClr>
                </a:solidFill>
                <a:latin typeface="Times" pitchFamily="2" charset="0"/>
              </a:rPr>
              <a:t> </a:t>
            </a:r>
            <a:r>
              <a:rPr lang="en-US" sz="2100" dirty="0" err="1">
                <a:solidFill>
                  <a:schemeClr val="bg1">
                    <a:alpha val="80000"/>
                  </a:schemeClr>
                </a:solidFill>
                <a:latin typeface="Times" pitchFamily="2" charset="0"/>
              </a:rPr>
              <a:t>elemento</a:t>
            </a:r>
            <a:r>
              <a:rPr lang="en-US" sz="2100" dirty="0">
                <a:solidFill>
                  <a:schemeClr val="bg1">
                    <a:alpha val="80000"/>
                  </a:schemeClr>
                </a:solidFill>
                <a:latin typeface="Times" pitchFamily="2" charset="0"/>
              </a:rPr>
              <a:t> para la entrada de </a:t>
            </a:r>
            <a:r>
              <a:rPr lang="en-US" sz="2100" dirty="0" err="1">
                <a:solidFill>
                  <a:schemeClr val="bg1">
                    <a:alpha val="80000"/>
                  </a:schemeClr>
                </a:solidFill>
                <a:latin typeface="Times" pitchFamily="2" charset="0"/>
              </a:rPr>
              <a:t>oxígeno</a:t>
            </a:r>
            <a:r>
              <a:rPr lang="en-US" sz="2100" dirty="0">
                <a:solidFill>
                  <a:schemeClr val="bg1">
                    <a:alpha val="80000"/>
                  </a:schemeClr>
                </a:solidFill>
                <a:latin typeface="Times" pitchFamily="2" charset="0"/>
              </a:rPr>
              <a:t>.</a:t>
            </a:r>
          </a:p>
          <a:p>
            <a:pPr marL="285750" indent="-228600">
              <a:lnSpc>
                <a:spcPct val="90000"/>
              </a:lnSpc>
              <a:spcAft>
                <a:spcPts val="600"/>
              </a:spcAft>
              <a:buFont typeface="Arial" panose="020B0604020202020204" pitchFamily="34" charset="0"/>
              <a:buChar char="•"/>
            </a:pPr>
            <a:r>
              <a:rPr lang="en-US" sz="2100" dirty="0">
                <a:solidFill>
                  <a:schemeClr val="bg1">
                    <a:alpha val="80000"/>
                  </a:schemeClr>
                </a:solidFill>
                <a:latin typeface="Times" pitchFamily="2" charset="0"/>
              </a:rPr>
              <a:t>Los </a:t>
            </a:r>
            <a:r>
              <a:rPr lang="en-US" sz="2100" dirty="0" err="1">
                <a:solidFill>
                  <a:schemeClr val="bg1">
                    <a:alpha val="80000"/>
                  </a:schemeClr>
                </a:solidFill>
                <a:latin typeface="Times" pitchFamily="2" charset="0"/>
              </a:rPr>
              <a:t>jugos</a:t>
            </a:r>
            <a:r>
              <a:rPr lang="en-US" sz="2100" dirty="0">
                <a:solidFill>
                  <a:schemeClr val="bg1">
                    <a:alpha val="80000"/>
                  </a:schemeClr>
                </a:solidFill>
                <a:latin typeface="Times" pitchFamily="2" charset="0"/>
              </a:rPr>
              <a:t> y </a:t>
            </a:r>
            <a:r>
              <a:rPr lang="en-US" sz="2100" dirty="0" err="1">
                <a:solidFill>
                  <a:schemeClr val="bg1">
                    <a:alpha val="80000"/>
                  </a:schemeClr>
                </a:solidFill>
                <a:latin typeface="Times" pitchFamily="2" charset="0"/>
              </a:rPr>
              <a:t>resiguos</a:t>
            </a:r>
            <a:r>
              <a:rPr lang="en-US" sz="2100" dirty="0">
                <a:solidFill>
                  <a:schemeClr val="bg1">
                    <a:alpha val="80000"/>
                  </a:schemeClr>
                </a:solidFill>
                <a:latin typeface="Times" pitchFamily="2" charset="0"/>
              </a:rPr>
              <a:t> son </a:t>
            </a:r>
            <a:r>
              <a:rPr lang="en-US" sz="2100" dirty="0" err="1">
                <a:solidFill>
                  <a:schemeClr val="bg1">
                    <a:alpha val="80000"/>
                  </a:schemeClr>
                </a:solidFill>
                <a:latin typeface="Times" pitchFamily="2" charset="0"/>
              </a:rPr>
              <a:t>transportados</a:t>
            </a:r>
            <a:r>
              <a:rPr lang="en-US" sz="2100" dirty="0">
                <a:solidFill>
                  <a:schemeClr val="bg1">
                    <a:alpha val="80000"/>
                  </a:schemeClr>
                </a:solidFill>
                <a:latin typeface="Times" pitchFamily="2" charset="0"/>
              </a:rPr>
              <a:t> </a:t>
            </a:r>
            <a:r>
              <a:rPr lang="en-US" sz="2100" dirty="0" err="1">
                <a:solidFill>
                  <a:schemeClr val="bg1">
                    <a:alpha val="80000"/>
                  </a:schemeClr>
                </a:solidFill>
                <a:latin typeface="Times" pitchFamily="2" charset="0"/>
              </a:rPr>
              <a:t>en</a:t>
            </a:r>
            <a:r>
              <a:rPr lang="en-US" sz="2100" dirty="0">
                <a:solidFill>
                  <a:schemeClr val="bg1">
                    <a:alpha val="80000"/>
                  </a:schemeClr>
                </a:solidFill>
                <a:latin typeface="Times" pitchFamily="2" charset="0"/>
              </a:rPr>
              <a:t> </a:t>
            </a:r>
            <a:r>
              <a:rPr lang="en-US" sz="2100" dirty="0" err="1">
                <a:solidFill>
                  <a:schemeClr val="bg1">
                    <a:alpha val="80000"/>
                  </a:schemeClr>
                </a:solidFill>
                <a:latin typeface="Times" pitchFamily="2" charset="0"/>
              </a:rPr>
              <a:t>cubetas</a:t>
            </a:r>
            <a:r>
              <a:rPr lang="en-US" sz="2100" dirty="0">
                <a:solidFill>
                  <a:schemeClr val="bg1">
                    <a:alpha val="80000"/>
                  </a:schemeClr>
                </a:solidFill>
                <a:latin typeface="Times" pitchFamily="2" charset="0"/>
              </a:rPr>
              <a:t> </a:t>
            </a:r>
            <a:r>
              <a:rPr lang="en-US" sz="2100" dirty="0" err="1">
                <a:solidFill>
                  <a:schemeClr val="bg1">
                    <a:alpha val="80000"/>
                  </a:schemeClr>
                </a:solidFill>
                <a:latin typeface="Times" pitchFamily="2" charset="0"/>
              </a:rPr>
              <a:t>hacia</a:t>
            </a:r>
            <a:r>
              <a:rPr lang="en-US" sz="2100" dirty="0">
                <a:solidFill>
                  <a:schemeClr val="bg1">
                    <a:alpha val="80000"/>
                  </a:schemeClr>
                </a:solidFill>
                <a:latin typeface="Times" pitchFamily="2" charset="0"/>
              </a:rPr>
              <a:t> los </a:t>
            </a:r>
            <a:r>
              <a:rPr lang="en-US" sz="2100" dirty="0" err="1">
                <a:solidFill>
                  <a:schemeClr val="bg1">
                    <a:alpha val="80000"/>
                  </a:schemeClr>
                </a:solidFill>
                <a:latin typeface="Times" pitchFamily="2" charset="0"/>
              </a:rPr>
              <a:t>alambiques</a:t>
            </a:r>
            <a:r>
              <a:rPr lang="en-US" sz="2100" dirty="0">
                <a:solidFill>
                  <a:schemeClr val="bg1">
                    <a:alpha val="80000"/>
                  </a:schemeClr>
                </a:solidFill>
                <a:latin typeface="Times" pitchFamily="2" charset="0"/>
              </a:rPr>
              <a:t> de </a:t>
            </a:r>
            <a:r>
              <a:rPr lang="en-US" sz="2100" dirty="0" err="1">
                <a:solidFill>
                  <a:schemeClr val="bg1">
                    <a:alpha val="80000"/>
                  </a:schemeClr>
                </a:solidFill>
                <a:latin typeface="Times" pitchFamily="2" charset="0"/>
              </a:rPr>
              <a:t>cobre</a:t>
            </a:r>
            <a:r>
              <a:rPr lang="en-US" sz="2100" dirty="0">
                <a:solidFill>
                  <a:schemeClr val="bg1">
                    <a:alpha val="80000"/>
                  </a:schemeClr>
                </a:solidFill>
                <a:latin typeface="Times" pitchFamily="2" charset="0"/>
              </a:rPr>
              <a:t>.</a:t>
            </a:r>
          </a:p>
          <a:p>
            <a:pPr marL="57150">
              <a:lnSpc>
                <a:spcPct val="90000"/>
              </a:lnSpc>
              <a:spcAft>
                <a:spcPts val="600"/>
              </a:spcAft>
            </a:pPr>
            <a:endParaRPr lang="en-US" sz="2100" i="1" dirty="0">
              <a:solidFill>
                <a:schemeClr val="bg1"/>
              </a:solidFill>
              <a:latin typeface="Times" pitchFamily="2" charset="0"/>
            </a:endParaRPr>
          </a:p>
          <a:p>
            <a:pPr marL="285750" indent="-228600">
              <a:lnSpc>
                <a:spcPct val="90000"/>
              </a:lnSpc>
              <a:spcAft>
                <a:spcPts val="600"/>
              </a:spcAft>
              <a:buFont typeface="Arial" panose="020B0604020202020204" pitchFamily="34" charset="0"/>
              <a:buChar char="•"/>
            </a:pPr>
            <a:endParaRPr lang="en-US" sz="2100" i="1" dirty="0">
              <a:solidFill>
                <a:schemeClr val="bg1"/>
              </a:solidFill>
              <a:latin typeface="Times" pitchFamily="2" charset="0"/>
            </a:endParaRPr>
          </a:p>
          <a:p>
            <a:pPr marL="342900" lvl="0" indent="-342900">
              <a:buFont typeface="Arial" panose="020B0604020202020204" pitchFamily="34" charset="0"/>
              <a:buChar char="•"/>
            </a:pPr>
            <a:r>
              <a:rPr lang="en-US" sz="2100" b="1" i="1" dirty="0">
                <a:solidFill>
                  <a:schemeClr val="bg1"/>
                </a:solidFill>
                <a:latin typeface="Times" pitchFamily="2" charset="0"/>
              </a:rPr>
              <a:t>The juice and bagasse are deposited in Mexican oak wood vats with a capacity of 1000 L. where they are mixed with water.</a:t>
            </a:r>
            <a:endParaRPr lang="es-MX" sz="2100" b="1" i="1" dirty="0">
              <a:solidFill>
                <a:schemeClr val="bg1"/>
              </a:solidFill>
              <a:latin typeface="Times" pitchFamily="2" charset="0"/>
            </a:endParaRPr>
          </a:p>
          <a:p>
            <a:pPr marL="342900" indent="-342900">
              <a:buFont typeface="Arial" panose="020B0604020202020204" pitchFamily="34" charset="0"/>
              <a:buChar char="•"/>
            </a:pPr>
            <a:r>
              <a:rPr lang="en-US" sz="2100" b="1" i="1" dirty="0">
                <a:solidFill>
                  <a:schemeClr val="bg1"/>
                </a:solidFill>
                <a:latin typeface="Times" pitchFamily="2" charset="0"/>
              </a:rPr>
              <a:t> </a:t>
            </a:r>
            <a:endParaRPr lang="es-MX" sz="2100" b="1" i="1" dirty="0">
              <a:solidFill>
                <a:schemeClr val="bg1"/>
              </a:solidFill>
              <a:latin typeface="Times" pitchFamily="2" charset="0"/>
            </a:endParaRPr>
          </a:p>
          <a:p>
            <a:pPr marL="342900" indent="-342900">
              <a:buFont typeface="Arial" panose="020B0604020202020204" pitchFamily="34" charset="0"/>
              <a:buChar char="•"/>
            </a:pPr>
            <a:r>
              <a:rPr lang="en-US" sz="2100" b="1" i="1" dirty="0">
                <a:solidFill>
                  <a:schemeClr val="bg1"/>
                </a:solidFill>
                <a:latin typeface="Times" pitchFamily="2" charset="0"/>
              </a:rPr>
              <a:t>Twenty percent of this composition is 20% agave bagasse and juices and 80% water, to start a natural fermentation with an open vat.</a:t>
            </a:r>
            <a:endParaRPr lang="es-MX" sz="2100" b="1" i="1" dirty="0">
              <a:solidFill>
                <a:schemeClr val="bg1"/>
              </a:solidFill>
              <a:latin typeface="Times" pitchFamily="2" charset="0"/>
            </a:endParaRPr>
          </a:p>
          <a:p>
            <a:pPr marL="342900" indent="-342900">
              <a:buFont typeface="Arial" panose="020B0604020202020204" pitchFamily="34" charset="0"/>
              <a:buChar char="•"/>
            </a:pPr>
            <a:r>
              <a:rPr lang="en-US" sz="2100" b="1" i="1" dirty="0">
                <a:solidFill>
                  <a:schemeClr val="bg1"/>
                </a:solidFill>
                <a:latin typeface="Times" pitchFamily="2" charset="0"/>
              </a:rPr>
              <a:t> </a:t>
            </a:r>
            <a:endParaRPr lang="es-MX" sz="2100" b="1" i="1" dirty="0">
              <a:solidFill>
                <a:schemeClr val="bg1"/>
              </a:solidFill>
              <a:latin typeface="Times" pitchFamily="2" charset="0"/>
            </a:endParaRPr>
          </a:p>
          <a:p>
            <a:pPr marL="342900" indent="-342900">
              <a:buFont typeface="Arial" panose="020B0604020202020204" pitchFamily="34" charset="0"/>
              <a:buChar char="•"/>
            </a:pPr>
            <a:r>
              <a:rPr lang="en-US" sz="2100" b="1" i="1" dirty="0">
                <a:solidFill>
                  <a:schemeClr val="bg1"/>
                </a:solidFill>
                <a:latin typeface="Times" pitchFamily="2" charset="0"/>
              </a:rPr>
              <a:t>The natural fermentation process lasts 7 days at room temperature without adding any type of extra element and / or yeast, since these come from the external environment.</a:t>
            </a:r>
            <a:endParaRPr lang="es-MX" sz="2100" b="1" i="1" dirty="0">
              <a:solidFill>
                <a:schemeClr val="bg1"/>
              </a:solidFill>
              <a:latin typeface="Times" pitchFamily="2" charset="0"/>
            </a:endParaRPr>
          </a:p>
          <a:p>
            <a:pPr marL="342900" indent="-342900">
              <a:buFont typeface="Arial" panose="020B0604020202020204" pitchFamily="34" charset="0"/>
              <a:buChar char="•"/>
            </a:pPr>
            <a:r>
              <a:rPr lang="en-US" sz="2100" b="1" i="1" dirty="0">
                <a:solidFill>
                  <a:schemeClr val="bg1"/>
                </a:solidFill>
                <a:latin typeface="Times" pitchFamily="2" charset="0"/>
              </a:rPr>
              <a:t> </a:t>
            </a:r>
            <a:endParaRPr lang="es-MX" sz="2100" b="1" i="1" dirty="0">
              <a:solidFill>
                <a:schemeClr val="bg1"/>
              </a:solidFill>
              <a:latin typeface="Times" pitchFamily="2" charset="0"/>
            </a:endParaRPr>
          </a:p>
          <a:p>
            <a:pPr marL="342900" indent="-342900">
              <a:buFont typeface="Arial" panose="020B0604020202020204" pitchFamily="34" charset="0"/>
              <a:buChar char="•"/>
            </a:pPr>
            <a:r>
              <a:rPr lang="en-US" sz="2100" b="1" i="1" dirty="0">
                <a:solidFill>
                  <a:schemeClr val="bg1"/>
                </a:solidFill>
                <a:latin typeface="Times" pitchFamily="2" charset="0"/>
              </a:rPr>
              <a:t>This process is monitored and cared for, without intervening with movements in the mixture to avoid the alteration and rupture of the microbial cycle characteristic of this process.</a:t>
            </a:r>
            <a:endParaRPr lang="es-MX" sz="2100" b="1" i="1" dirty="0">
              <a:solidFill>
                <a:schemeClr val="bg1"/>
              </a:solidFill>
              <a:latin typeface="Times" pitchFamily="2" charset="0"/>
            </a:endParaRPr>
          </a:p>
          <a:p>
            <a:pPr marL="342900" indent="-342900">
              <a:buFont typeface="Arial" panose="020B0604020202020204" pitchFamily="34" charset="0"/>
              <a:buChar char="•"/>
            </a:pPr>
            <a:r>
              <a:rPr lang="en-US" sz="2100" b="1" i="1" dirty="0">
                <a:solidFill>
                  <a:schemeClr val="bg1"/>
                </a:solidFill>
                <a:latin typeface="Times" pitchFamily="2" charset="0"/>
              </a:rPr>
              <a:t> </a:t>
            </a:r>
            <a:endParaRPr lang="es-MX" sz="2100" b="1" i="1" dirty="0">
              <a:solidFill>
                <a:schemeClr val="bg1"/>
              </a:solidFill>
              <a:latin typeface="Times" pitchFamily="2" charset="0"/>
            </a:endParaRPr>
          </a:p>
          <a:p>
            <a:pPr marL="342900" indent="-342900">
              <a:buFont typeface="Arial" panose="020B0604020202020204" pitchFamily="34" charset="0"/>
              <a:buChar char="•"/>
            </a:pPr>
            <a:r>
              <a:rPr lang="en-US" sz="2100" b="1" i="1" dirty="0">
                <a:solidFill>
                  <a:schemeClr val="bg1"/>
                </a:solidFill>
                <a:latin typeface="Times" pitchFamily="2" charset="0"/>
              </a:rPr>
              <a:t>The process is stopped, chopping the mixture with the hand and / or some element for the entry of oxygen.</a:t>
            </a:r>
            <a:endParaRPr lang="es-MX" sz="2100" b="1" i="1" dirty="0">
              <a:solidFill>
                <a:schemeClr val="bg1"/>
              </a:solidFill>
              <a:latin typeface="Times" pitchFamily="2" charset="0"/>
            </a:endParaRPr>
          </a:p>
          <a:p>
            <a:pPr marL="342900" indent="-342900">
              <a:buFont typeface="Arial" panose="020B0604020202020204" pitchFamily="34" charset="0"/>
              <a:buChar char="•"/>
            </a:pPr>
            <a:r>
              <a:rPr lang="en-US" sz="2100" b="1" i="1" dirty="0">
                <a:solidFill>
                  <a:schemeClr val="bg1"/>
                </a:solidFill>
                <a:latin typeface="Times" pitchFamily="2" charset="0"/>
              </a:rPr>
              <a:t> </a:t>
            </a:r>
            <a:endParaRPr lang="es-MX" sz="2100" b="1" i="1" dirty="0">
              <a:solidFill>
                <a:schemeClr val="bg1"/>
              </a:solidFill>
              <a:latin typeface="Times" pitchFamily="2" charset="0"/>
            </a:endParaRPr>
          </a:p>
          <a:p>
            <a:pPr marL="342900" indent="-342900">
              <a:buFont typeface="Arial" panose="020B0604020202020204" pitchFamily="34" charset="0"/>
              <a:buChar char="•"/>
            </a:pPr>
            <a:r>
              <a:rPr lang="en-US" sz="2100" b="1" i="1" dirty="0">
                <a:solidFill>
                  <a:schemeClr val="bg1"/>
                </a:solidFill>
                <a:latin typeface="Times" pitchFamily="2" charset="0"/>
              </a:rPr>
              <a:t>The juices and leftovers are transported in buckets to the copper stills.</a:t>
            </a:r>
            <a:endParaRPr lang="es-MX" sz="2100" b="1" i="1" dirty="0">
              <a:solidFill>
                <a:schemeClr val="bg1"/>
              </a:solidFill>
              <a:latin typeface="Times" pitchFamily="2" charset="0"/>
            </a:endParaRPr>
          </a:p>
          <a:p>
            <a:r>
              <a:rPr lang="es-MX" sz="2100" i="1" dirty="0">
                <a:solidFill>
                  <a:schemeClr val="bg1"/>
                </a:solidFill>
                <a:latin typeface="Times" pitchFamily="2" charset="0"/>
              </a:rPr>
              <a:t> </a:t>
            </a:r>
          </a:p>
          <a:p>
            <a:pPr marL="285750" indent="-228600">
              <a:lnSpc>
                <a:spcPct val="90000"/>
              </a:lnSpc>
              <a:spcAft>
                <a:spcPts val="600"/>
              </a:spcAft>
              <a:buFont typeface="Arial" panose="020B0604020202020204" pitchFamily="34" charset="0"/>
              <a:buChar char="•"/>
            </a:pPr>
            <a:endParaRPr lang="en-US" sz="1200" dirty="0">
              <a:solidFill>
                <a:schemeClr val="bg1">
                  <a:alpha val="80000"/>
                </a:schemeClr>
              </a:solidFill>
              <a:latin typeface="Times" pitchFamily="2" charset="0"/>
            </a:endParaRPr>
          </a:p>
          <a:p>
            <a:pPr marL="285750" indent="-228600">
              <a:lnSpc>
                <a:spcPct val="90000"/>
              </a:lnSpc>
              <a:spcAft>
                <a:spcPts val="600"/>
              </a:spcAft>
              <a:buFont typeface="Arial" panose="020B0604020202020204" pitchFamily="34" charset="0"/>
              <a:buChar char="•"/>
            </a:pPr>
            <a:endParaRPr lang="en-US" sz="1200" dirty="0">
              <a:solidFill>
                <a:schemeClr val="bg1">
                  <a:alpha val="80000"/>
                </a:schemeClr>
              </a:solidFill>
              <a:latin typeface="Times" pitchFamily="2" charset="0"/>
            </a:endParaRPr>
          </a:p>
          <a:p>
            <a:pPr marL="285750" indent="-228600">
              <a:lnSpc>
                <a:spcPct val="90000"/>
              </a:lnSpc>
              <a:spcAft>
                <a:spcPts val="600"/>
              </a:spcAft>
              <a:buFont typeface="Arial" panose="020B0604020202020204" pitchFamily="34" charset="0"/>
              <a:buChar char="•"/>
            </a:pPr>
            <a:endParaRPr lang="en-US" sz="1200" dirty="0">
              <a:solidFill>
                <a:schemeClr val="bg1">
                  <a:alpha val="80000"/>
                </a:schemeClr>
              </a:solidFill>
              <a:latin typeface="Times" pitchFamily="2" charset="0"/>
            </a:endParaRPr>
          </a:p>
          <a:p>
            <a:pPr marL="285750" indent="-228600">
              <a:lnSpc>
                <a:spcPct val="90000"/>
              </a:lnSpc>
              <a:spcAft>
                <a:spcPts val="600"/>
              </a:spcAft>
              <a:buFont typeface="Arial" panose="020B0604020202020204" pitchFamily="34" charset="0"/>
              <a:buChar char="•"/>
            </a:pPr>
            <a:endParaRPr lang="en-US" sz="1200" dirty="0">
              <a:solidFill>
                <a:schemeClr val="bg1">
                  <a:alpha val="80000"/>
                </a:schemeClr>
              </a:solidFill>
              <a:latin typeface="Times" pitchFamily="2" charset="0"/>
            </a:endParaRPr>
          </a:p>
          <a:p>
            <a:pPr indent="-228600">
              <a:lnSpc>
                <a:spcPct val="90000"/>
              </a:lnSpc>
              <a:spcAft>
                <a:spcPts val="600"/>
              </a:spcAft>
              <a:buFont typeface="Arial" panose="020B0604020202020204" pitchFamily="34" charset="0"/>
              <a:buChar char="•"/>
            </a:pPr>
            <a:endParaRPr lang="en-US" sz="1200" dirty="0">
              <a:solidFill>
                <a:schemeClr val="bg1">
                  <a:alpha val="80000"/>
                </a:schemeClr>
              </a:solidFill>
              <a:latin typeface="Times" pitchFamily="2" charset="0"/>
            </a:endParaRPr>
          </a:p>
        </p:txBody>
      </p:sp>
      <p:pic>
        <p:nvPicPr>
          <p:cNvPr id="4100" name="Picture 4" descr="La fermentación alcohólica transforma los jugos azucarados del maguey en  una bebida alcohólica&quot; | Fermentación alcohólica, Mezcal artesanal, Bebidas  alcoholicas">
            <a:extLst>
              <a:ext uri="{FF2B5EF4-FFF2-40B4-BE49-F238E27FC236}">
                <a16:creationId xmlns:a16="http://schemas.microsoft.com/office/drawing/2014/main" id="{D544F57D-698E-7C41-875E-D3994EB3465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4631" b="1"/>
          <a:stretch/>
        </p:blipFill>
        <p:spPr bwMode="auto">
          <a:xfrm>
            <a:off x="6096000" y="823887"/>
            <a:ext cx="5260975" cy="4645025"/>
          </a:xfrm>
          <a:custGeom>
            <a:avLst/>
            <a:gdLst/>
            <a:ahLst/>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noFill/>
          <a:effectLst>
            <a:outerShdw blurRad="381000" dist="152400" dir="5400000" algn="t" rotWithShape="0">
              <a:prstClr val="black">
                <a:alpha val="10000"/>
              </a:prstClr>
            </a:outerShdw>
          </a:effectLst>
          <a:extLst>
            <a:ext uri="{909E8E84-426E-40DD-AFC4-6F175D3DCCD1}">
              <a14:hiddenFill xmlns:a14="http://schemas.microsoft.com/office/drawing/2010/main">
                <a:solidFill>
                  <a:srgbClr val="FFFFFF"/>
                </a:solidFill>
              </a14:hiddenFill>
            </a:ext>
          </a:extLst>
        </p:spPr>
      </p:pic>
      <p:grpSp>
        <p:nvGrpSpPr>
          <p:cNvPr id="139" name="Group 138">
            <a:extLst>
              <a:ext uri="{FF2B5EF4-FFF2-40B4-BE49-F238E27FC236}">
                <a16:creationId xmlns:a16="http://schemas.microsoft.com/office/drawing/2014/main" id="{23705FF7-CAB4-430F-A07B-AF2245F17F1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096000" y="4138312"/>
            <a:ext cx="5260975" cy="1410656"/>
            <a:chOff x="6096000" y="4138312"/>
            <a:chExt cx="5260975" cy="1410656"/>
          </a:xfrm>
        </p:grpSpPr>
        <p:sp>
          <p:nvSpPr>
            <p:cNvPr id="140" name="Freeform: Shape 139">
              <a:extLst>
                <a:ext uri="{FF2B5EF4-FFF2-40B4-BE49-F238E27FC236}">
                  <a16:creationId xmlns:a16="http://schemas.microsoft.com/office/drawing/2014/main" id="{6BFFE2ED-DBB9-4090-905D-1939650FC5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1" name="Freeform: Shape 140">
              <a:extLst>
                <a:ext uri="{FF2B5EF4-FFF2-40B4-BE49-F238E27FC236}">
                  <a16:creationId xmlns:a16="http://schemas.microsoft.com/office/drawing/2014/main" id="{E4D1EC16-E672-4366-A091-73675BE548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0" name="CuadroTexto 19">
            <a:extLst>
              <a:ext uri="{FF2B5EF4-FFF2-40B4-BE49-F238E27FC236}">
                <a16:creationId xmlns:a16="http://schemas.microsoft.com/office/drawing/2014/main" id="{3C2B1CE5-A9F8-FD4C-88C2-363A4417D836}"/>
              </a:ext>
            </a:extLst>
          </p:cNvPr>
          <p:cNvSpPr txBox="1"/>
          <p:nvPr/>
        </p:nvSpPr>
        <p:spPr>
          <a:xfrm>
            <a:off x="6096000" y="5831134"/>
            <a:ext cx="5927841" cy="461665"/>
          </a:xfrm>
          <a:prstGeom prst="rect">
            <a:avLst/>
          </a:prstGeom>
          <a:noFill/>
        </p:spPr>
        <p:txBody>
          <a:bodyPr wrap="none" rtlCol="0">
            <a:spAutoFit/>
          </a:bodyPr>
          <a:lstStyle/>
          <a:p>
            <a:r>
              <a:rPr lang="es-ES" sz="2400" b="1" dirty="0">
                <a:solidFill>
                  <a:srgbClr val="FFFFFF"/>
                </a:solidFill>
                <a:latin typeface="Times" pitchFamily="2" charset="0"/>
                <a:cs typeface="Helvetica"/>
              </a:rPr>
              <a:t>IV. FERMENTACION / FERMENTATION</a:t>
            </a:r>
          </a:p>
        </p:txBody>
      </p:sp>
      <p:pic>
        <p:nvPicPr>
          <p:cNvPr id="9" name="Image" descr="Image">
            <a:extLst>
              <a:ext uri="{FF2B5EF4-FFF2-40B4-BE49-F238E27FC236}">
                <a16:creationId xmlns:a16="http://schemas.microsoft.com/office/drawing/2014/main" id="{899B3CFC-1A66-4D49-A1B7-E818FD5B277B}"/>
              </a:ext>
            </a:extLst>
          </p:cNvPr>
          <p:cNvPicPr>
            <a:picLocks noChangeAspect="1"/>
          </p:cNvPicPr>
          <p:nvPr/>
        </p:nvPicPr>
        <p:blipFill>
          <a:blip r:embed="rId4"/>
          <a:stretch>
            <a:fillRect/>
          </a:stretch>
        </p:blipFill>
        <p:spPr>
          <a:xfrm>
            <a:off x="5956769" y="4991913"/>
            <a:ext cx="699029" cy="698138"/>
          </a:xfrm>
          <a:prstGeom prst="rect">
            <a:avLst/>
          </a:prstGeom>
          <a:ln w="12700">
            <a:miter lim="400000"/>
          </a:ln>
        </p:spPr>
      </p:pic>
    </p:spTree>
    <p:extLst>
      <p:ext uri="{BB962C8B-B14F-4D97-AF65-F5344CB8AC3E}">
        <p14:creationId xmlns:p14="http://schemas.microsoft.com/office/powerpoint/2010/main" val="34617893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325166D1-1B21-4128-AC42-61745528E4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a:extLst>
              <a:ext uri="{FF2B5EF4-FFF2-40B4-BE49-F238E27FC236}">
                <a16:creationId xmlns:a16="http://schemas.microsoft.com/office/drawing/2014/main" id="{ADB768FD-1386-8142-B9FB-720FEEAE161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638" r="23701"/>
          <a:stretch/>
        </p:blipFill>
        <p:spPr bwMode="auto">
          <a:xfrm>
            <a:off x="0" y="-544"/>
            <a:ext cx="6186992" cy="6857998"/>
          </a:xfrm>
          <a:custGeom>
            <a:avLst/>
            <a:gdLst/>
            <a:ahLst/>
            <a:cxnLst/>
            <a:rect l="l" t="t" r="r" b="b"/>
            <a:pathLst>
              <a:path w="6187012" h="6857998">
                <a:moveTo>
                  <a:pt x="5434855" y="6118149"/>
                </a:moveTo>
                <a:cubicBezTo>
                  <a:pt x="5441404" y="6124102"/>
                  <a:pt x="5449025" y="6129341"/>
                  <a:pt x="5456075" y="6133723"/>
                </a:cubicBezTo>
                <a:cubicBezTo>
                  <a:pt x="5463218" y="6138152"/>
                  <a:pt x="5468564" y="6143474"/>
                  <a:pt x="5472234" y="6149380"/>
                </a:cubicBezTo>
                <a:lnTo>
                  <a:pt x="5477710" y="6166562"/>
                </a:lnTo>
                <a:lnTo>
                  <a:pt x="5472234" y="6149379"/>
                </a:lnTo>
                <a:cubicBezTo>
                  <a:pt x="5468564" y="6143474"/>
                  <a:pt x="5463218" y="6138152"/>
                  <a:pt x="5456075" y="6133722"/>
                </a:cubicBezTo>
                <a:cubicBezTo>
                  <a:pt x="5449025" y="6129341"/>
                  <a:pt x="5441404" y="6124102"/>
                  <a:pt x="5434855" y="6118149"/>
                </a:cubicBezTo>
                <a:close/>
                <a:moveTo>
                  <a:pt x="5343013" y="4941372"/>
                </a:moveTo>
                <a:lnTo>
                  <a:pt x="5346342" y="4950869"/>
                </a:lnTo>
                <a:lnTo>
                  <a:pt x="5356027" y="4991382"/>
                </a:lnTo>
                <a:lnTo>
                  <a:pt x="5346342" y="4950868"/>
                </a:lnTo>
                <a:close/>
                <a:moveTo>
                  <a:pt x="5346951" y="4749807"/>
                </a:moveTo>
                <a:cubicBezTo>
                  <a:pt x="5334815" y="4762826"/>
                  <a:pt x="5333958" y="4781365"/>
                  <a:pt x="5332244" y="4799797"/>
                </a:cubicBezTo>
                <a:cubicBezTo>
                  <a:pt x="5333958" y="4781365"/>
                  <a:pt x="5334815" y="4762827"/>
                  <a:pt x="5346951" y="4749807"/>
                </a:cubicBezTo>
                <a:close/>
                <a:moveTo>
                  <a:pt x="5364750" y="4543185"/>
                </a:moveTo>
                <a:cubicBezTo>
                  <a:pt x="5365727" y="4548281"/>
                  <a:pt x="5367775" y="4553662"/>
                  <a:pt x="5370156" y="4557092"/>
                </a:cubicBezTo>
                <a:cubicBezTo>
                  <a:pt x="5381776" y="4573618"/>
                  <a:pt x="5390563" y="4588275"/>
                  <a:pt x="5396519" y="4602021"/>
                </a:cubicBezTo>
                <a:cubicBezTo>
                  <a:pt x="5390563" y="4588275"/>
                  <a:pt x="5381776" y="4573618"/>
                  <a:pt x="5370156" y="4557091"/>
                </a:cubicBezTo>
                <a:close/>
                <a:moveTo>
                  <a:pt x="5830968" y="2819253"/>
                </a:moveTo>
                <a:lnTo>
                  <a:pt x="5842611" y="2827484"/>
                </a:lnTo>
                <a:lnTo>
                  <a:pt x="5842613" y="2827486"/>
                </a:lnTo>
                <a:lnTo>
                  <a:pt x="5871116" y="2861156"/>
                </a:lnTo>
                <a:lnTo>
                  <a:pt x="5861462" y="2842392"/>
                </a:lnTo>
                <a:lnTo>
                  <a:pt x="5842613" y="2827486"/>
                </a:lnTo>
                <a:lnTo>
                  <a:pt x="5842611" y="2827483"/>
                </a:lnTo>
                <a:close/>
                <a:moveTo>
                  <a:pt x="5761313" y="1974015"/>
                </a:moveTo>
                <a:lnTo>
                  <a:pt x="5754799" y="1999763"/>
                </a:lnTo>
                <a:cubicBezTo>
                  <a:pt x="5750990" y="2008056"/>
                  <a:pt x="5745310" y="2016020"/>
                  <a:pt x="5737071" y="2023547"/>
                </a:cubicBezTo>
                <a:cubicBezTo>
                  <a:pt x="5753550" y="2008497"/>
                  <a:pt x="5759789" y="1991685"/>
                  <a:pt x="5761313" y="1974015"/>
                </a:cubicBezTo>
                <a:close/>
                <a:moveTo>
                  <a:pt x="5744119" y="1768838"/>
                </a:moveTo>
                <a:cubicBezTo>
                  <a:pt x="5739738" y="1774411"/>
                  <a:pt x="5736975" y="1779948"/>
                  <a:pt x="5735518" y="1785412"/>
                </a:cubicBezTo>
                <a:lnTo>
                  <a:pt x="5734738" y="1801558"/>
                </a:lnTo>
                <a:cubicBezTo>
                  <a:pt x="5733070" y="1790986"/>
                  <a:pt x="5735356" y="1779981"/>
                  <a:pt x="5744119" y="1768838"/>
                </a:cubicBezTo>
                <a:close/>
                <a:moveTo>
                  <a:pt x="5853708" y="520953"/>
                </a:moveTo>
                <a:lnTo>
                  <a:pt x="5846981" y="549926"/>
                </a:lnTo>
                <a:lnTo>
                  <a:pt x="5840726" y="566616"/>
                </a:lnTo>
                <a:lnTo>
                  <a:pt x="5834776" y="581804"/>
                </a:lnTo>
                <a:lnTo>
                  <a:pt x="5834358" y="583595"/>
                </a:lnTo>
                <a:lnTo>
                  <a:pt x="5832183" y="589388"/>
                </a:lnTo>
                <a:cubicBezTo>
                  <a:pt x="5829783" y="597005"/>
                  <a:pt x="5828025" y="604728"/>
                  <a:pt x="5827560" y="612658"/>
                </a:cubicBezTo>
                <a:lnTo>
                  <a:pt x="5834358" y="583595"/>
                </a:lnTo>
                <a:lnTo>
                  <a:pt x="5840674" y="566754"/>
                </a:lnTo>
                <a:lnTo>
                  <a:pt x="5840726" y="566616"/>
                </a:lnTo>
                <a:lnTo>
                  <a:pt x="5846564" y="551717"/>
                </a:lnTo>
                <a:lnTo>
                  <a:pt x="5846981" y="549926"/>
                </a:lnTo>
                <a:lnTo>
                  <a:pt x="5849145" y="544146"/>
                </a:lnTo>
                <a:cubicBezTo>
                  <a:pt x="5851532" y="536547"/>
                  <a:pt x="5853271" y="528850"/>
                  <a:pt x="5853708" y="520953"/>
                </a:cubicBezTo>
                <a:close/>
                <a:moveTo>
                  <a:pt x="5802605" y="268794"/>
                </a:moveTo>
                <a:cubicBezTo>
                  <a:pt x="5800080" y="279176"/>
                  <a:pt x="5798377" y="289296"/>
                  <a:pt x="5797729" y="299164"/>
                </a:cubicBezTo>
                <a:cubicBezTo>
                  <a:pt x="5797080" y="309031"/>
                  <a:pt x="5797485" y="318646"/>
                  <a:pt x="5799176" y="328017"/>
                </a:cubicBezTo>
                <a:close/>
                <a:moveTo>
                  <a:pt x="0" y="0"/>
                </a:moveTo>
                <a:lnTo>
                  <a:pt x="6120021" y="0"/>
                </a:lnTo>
                <a:lnTo>
                  <a:pt x="6115806" y="24480"/>
                </a:lnTo>
                <a:cubicBezTo>
                  <a:pt x="6113321" y="32636"/>
                  <a:pt x="6109559" y="40471"/>
                  <a:pt x="6103795" y="47806"/>
                </a:cubicBezTo>
                <a:cubicBezTo>
                  <a:pt x="6088935" y="66857"/>
                  <a:pt x="6092364" y="85336"/>
                  <a:pt x="6094651" y="105718"/>
                </a:cubicBezTo>
                <a:cubicBezTo>
                  <a:pt x="6096365" y="121150"/>
                  <a:pt x="6095794" y="136963"/>
                  <a:pt x="6095986" y="152584"/>
                </a:cubicBezTo>
                <a:cubicBezTo>
                  <a:pt x="6096555" y="180017"/>
                  <a:pt x="6096746" y="207450"/>
                  <a:pt x="6097699" y="234883"/>
                </a:cubicBezTo>
                <a:cubicBezTo>
                  <a:pt x="6098079" y="243648"/>
                  <a:pt x="6102844" y="252600"/>
                  <a:pt x="6102082" y="261173"/>
                </a:cubicBezTo>
                <a:cubicBezTo>
                  <a:pt x="6098461" y="300800"/>
                  <a:pt x="6092746" y="340425"/>
                  <a:pt x="6089507" y="380050"/>
                </a:cubicBezTo>
                <a:cubicBezTo>
                  <a:pt x="6087603" y="402529"/>
                  <a:pt x="6091220" y="425581"/>
                  <a:pt x="6088555" y="447870"/>
                </a:cubicBezTo>
                <a:cubicBezTo>
                  <a:pt x="6085507" y="473587"/>
                  <a:pt x="6077697" y="498733"/>
                  <a:pt x="6072932" y="524262"/>
                </a:cubicBezTo>
                <a:cubicBezTo>
                  <a:pt x="6071600" y="531310"/>
                  <a:pt x="6073315" y="539121"/>
                  <a:pt x="6073694" y="546552"/>
                </a:cubicBezTo>
                <a:cubicBezTo>
                  <a:pt x="6074076" y="554933"/>
                  <a:pt x="6074838" y="563125"/>
                  <a:pt x="6075029" y="571508"/>
                </a:cubicBezTo>
                <a:cubicBezTo>
                  <a:pt x="6075411" y="597037"/>
                  <a:pt x="6074838" y="622564"/>
                  <a:pt x="6076173" y="648092"/>
                </a:cubicBezTo>
                <a:cubicBezTo>
                  <a:pt x="6076934" y="663713"/>
                  <a:pt x="6084744" y="680096"/>
                  <a:pt x="6081886" y="694576"/>
                </a:cubicBezTo>
                <a:cubicBezTo>
                  <a:pt x="6076363" y="724104"/>
                  <a:pt x="6088745" y="753633"/>
                  <a:pt x="6078459" y="783158"/>
                </a:cubicBezTo>
                <a:cubicBezTo>
                  <a:pt x="6075411" y="792306"/>
                  <a:pt x="6083031" y="804877"/>
                  <a:pt x="6083411" y="815929"/>
                </a:cubicBezTo>
                <a:cubicBezTo>
                  <a:pt x="6084363" y="843552"/>
                  <a:pt x="6084173" y="871173"/>
                  <a:pt x="6083983" y="898797"/>
                </a:cubicBezTo>
                <a:cubicBezTo>
                  <a:pt x="6083793" y="923562"/>
                  <a:pt x="6086459" y="949281"/>
                  <a:pt x="6081125" y="973095"/>
                </a:cubicBezTo>
                <a:cubicBezTo>
                  <a:pt x="6075411" y="998052"/>
                  <a:pt x="6076173" y="1020529"/>
                  <a:pt x="6082649" y="1044725"/>
                </a:cubicBezTo>
                <a:cubicBezTo>
                  <a:pt x="6087031" y="1061298"/>
                  <a:pt x="6087603" y="1078826"/>
                  <a:pt x="6088935" y="1095972"/>
                </a:cubicBezTo>
                <a:cubicBezTo>
                  <a:pt x="6090459" y="1114449"/>
                  <a:pt x="6086459" y="1134834"/>
                  <a:pt x="6092746" y="1151600"/>
                </a:cubicBezTo>
                <a:cubicBezTo>
                  <a:pt x="6111415" y="1201512"/>
                  <a:pt x="6115415" y="1252757"/>
                  <a:pt x="6115415" y="1304955"/>
                </a:cubicBezTo>
                <a:cubicBezTo>
                  <a:pt x="6115415" y="1314483"/>
                  <a:pt x="6112750" y="1324198"/>
                  <a:pt x="6109892" y="1333341"/>
                </a:cubicBezTo>
                <a:cubicBezTo>
                  <a:pt x="6092746" y="1386684"/>
                  <a:pt x="6094269" y="1440216"/>
                  <a:pt x="6104748" y="1494509"/>
                </a:cubicBezTo>
                <a:cubicBezTo>
                  <a:pt x="6107034" y="1505751"/>
                  <a:pt x="6107415" y="1518324"/>
                  <a:pt x="6105130" y="1529563"/>
                </a:cubicBezTo>
                <a:cubicBezTo>
                  <a:pt x="6098461" y="1561189"/>
                  <a:pt x="6087411" y="1591859"/>
                  <a:pt x="6082649" y="1623675"/>
                </a:cubicBezTo>
                <a:cubicBezTo>
                  <a:pt x="6074838" y="1676253"/>
                  <a:pt x="6101126" y="1721785"/>
                  <a:pt x="6118274" y="1768838"/>
                </a:cubicBezTo>
                <a:cubicBezTo>
                  <a:pt x="6134467" y="1813610"/>
                  <a:pt x="6171044" y="1851709"/>
                  <a:pt x="6162851" y="1904673"/>
                </a:cubicBezTo>
                <a:cubicBezTo>
                  <a:pt x="6162090" y="1910004"/>
                  <a:pt x="6167233" y="1915912"/>
                  <a:pt x="6168567" y="1921817"/>
                </a:cubicBezTo>
                <a:cubicBezTo>
                  <a:pt x="6172188" y="1938009"/>
                  <a:pt x="6176566" y="1954202"/>
                  <a:pt x="6178283" y="1970586"/>
                </a:cubicBezTo>
                <a:cubicBezTo>
                  <a:pt x="6180570" y="1990589"/>
                  <a:pt x="6179809" y="2010974"/>
                  <a:pt x="6181713" y="2030977"/>
                </a:cubicBezTo>
                <a:cubicBezTo>
                  <a:pt x="6182856" y="2043835"/>
                  <a:pt x="6184951" y="2056600"/>
                  <a:pt x="6186761" y="2069340"/>
                </a:cubicBezTo>
                <a:lnTo>
                  <a:pt x="6187012" y="2072225"/>
                </a:lnTo>
                <a:lnTo>
                  <a:pt x="6187012" y="2131532"/>
                </a:lnTo>
                <a:lnTo>
                  <a:pt x="6186141" y="2138304"/>
                </a:lnTo>
                <a:cubicBezTo>
                  <a:pt x="6183950" y="2148519"/>
                  <a:pt x="6181332" y="2158712"/>
                  <a:pt x="6179617" y="2168903"/>
                </a:cubicBezTo>
                <a:cubicBezTo>
                  <a:pt x="6174854" y="2197670"/>
                  <a:pt x="6176188" y="2229296"/>
                  <a:pt x="6163995" y="2254633"/>
                </a:cubicBezTo>
                <a:cubicBezTo>
                  <a:pt x="6151041" y="2281683"/>
                  <a:pt x="6145135" y="2307402"/>
                  <a:pt x="6149135" y="2335405"/>
                </a:cubicBezTo>
                <a:cubicBezTo>
                  <a:pt x="6150469" y="2344741"/>
                  <a:pt x="6158471" y="2356744"/>
                  <a:pt x="6166661" y="2360933"/>
                </a:cubicBezTo>
                <a:cubicBezTo>
                  <a:pt x="6184950" y="2370270"/>
                  <a:pt x="6188190" y="2383032"/>
                  <a:pt x="6181902" y="2400369"/>
                </a:cubicBezTo>
                <a:cubicBezTo>
                  <a:pt x="6176566" y="2415420"/>
                  <a:pt x="6173901" y="2433897"/>
                  <a:pt x="6163613" y="2444184"/>
                </a:cubicBezTo>
                <a:cubicBezTo>
                  <a:pt x="6134467" y="2473333"/>
                  <a:pt x="6133515" y="2510483"/>
                  <a:pt x="6125705" y="2546678"/>
                </a:cubicBezTo>
                <a:cubicBezTo>
                  <a:pt x="6120940" y="2568774"/>
                  <a:pt x="6120750" y="2589352"/>
                  <a:pt x="6123988" y="2611450"/>
                </a:cubicBezTo>
                <a:cubicBezTo>
                  <a:pt x="6131227" y="2659455"/>
                  <a:pt x="6120940" y="2706131"/>
                  <a:pt x="6107796" y="2752235"/>
                </a:cubicBezTo>
                <a:cubicBezTo>
                  <a:pt x="6099034" y="2782716"/>
                  <a:pt x="6093699" y="2813958"/>
                  <a:pt x="6084744" y="2844248"/>
                </a:cubicBezTo>
                <a:cubicBezTo>
                  <a:pt x="6077886" y="2866918"/>
                  <a:pt x="6069694" y="2889587"/>
                  <a:pt x="6058646" y="2910353"/>
                </a:cubicBezTo>
                <a:cubicBezTo>
                  <a:pt x="6042452" y="2940455"/>
                  <a:pt x="6018067" y="2966742"/>
                  <a:pt x="6024544" y="3005035"/>
                </a:cubicBezTo>
                <a:cubicBezTo>
                  <a:pt x="6030260" y="3038756"/>
                  <a:pt x="6018259" y="3069235"/>
                  <a:pt x="6006828" y="3100099"/>
                </a:cubicBezTo>
                <a:cubicBezTo>
                  <a:pt x="5998446" y="3122770"/>
                  <a:pt x="5989871" y="3145436"/>
                  <a:pt x="5984537" y="3168870"/>
                </a:cubicBezTo>
                <a:cubicBezTo>
                  <a:pt x="5978251" y="3196686"/>
                  <a:pt x="5980920" y="3228119"/>
                  <a:pt x="5969297" y="3252885"/>
                </a:cubicBezTo>
                <a:cubicBezTo>
                  <a:pt x="5957105" y="3278795"/>
                  <a:pt x="5965297" y="3300319"/>
                  <a:pt x="5968726" y="3323372"/>
                </a:cubicBezTo>
                <a:cubicBezTo>
                  <a:pt x="5974061" y="3360139"/>
                  <a:pt x="5983967" y="3396719"/>
                  <a:pt x="5971395" y="3433866"/>
                </a:cubicBezTo>
                <a:cubicBezTo>
                  <a:pt x="5956153" y="3479015"/>
                  <a:pt x="5939769" y="3523785"/>
                  <a:pt x="5925292" y="3569124"/>
                </a:cubicBezTo>
                <a:cubicBezTo>
                  <a:pt x="5919765" y="3586653"/>
                  <a:pt x="5917479" y="3605509"/>
                  <a:pt x="5915003" y="3623799"/>
                </a:cubicBezTo>
                <a:cubicBezTo>
                  <a:pt x="5912906" y="3641134"/>
                  <a:pt x="5918242" y="3661899"/>
                  <a:pt x="5910241" y="3675238"/>
                </a:cubicBezTo>
                <a:cubicBezTo>
                  <a:pt x="5889667" y="3709529"/>
                  <a:pt x="5879569" y="3744770"/>
                  <a:pt x="5879569" y="3784397"/>
                </a:cubicBezTo>
                <a:cubicBezTo>
                  <a:pt x="5879569" y="3799258"/>
                  <a:pt x="5870996" y="3813737"/>
                  <a:pt x="5869471" y="3828785"/>
                </a:cubicBezTo>
                <a:cubicBezTo>
                  <a:pt x="5867567" y="3849362"/>
                  <a:pt x="5862423" y="3872985"/>
                  <a:pt x="5869664" y="3890891"/>
                </a:cubicBezTo>
                <a:cubicBezTo>
                  <a:pt x="5886809" y="3932993"/>
                  <a:pt x="5872519" y="3967091"/>
                  <a:pt x="5855566" y="4003861"/>
                </a:cubicBezTo>
                <a:cubicBezTo>
                  <a:pt x="5838801" y="4040058"/>
                  <a:pt x="5825466" y="4078159"/>
                  <a:pt x="5814416" y="4116641"/>
                </a:cubicBezTo>
                <a:cubicBezTo>
                  <a:pt x="5810415" y="4131119"/>
                  <a:pt x="5817085" y="4148453"/>
                  <a:pt x="5818417" y="4164458"/>
                </a:cubicBezTo>
                <a:cubicBezTo>
                  <a:pt x="5818798" y="4170174"/>
                  <a:pt x="5819370" y="4176461"/>
                  <a:pt x="5817466" y="4181603"/>
                </a:cubicBezTo>
                <a:cubicBezTo>
                  <a:pt x="5799176" y="4231324"/>
                  <a:pt x="5785269" y="4281810"/>
                  <a:pt x="5794794" y="4335722"/>
                </a:cubicBezTo>
                <a:cubicBezTo>
                  <a:pt x="5795747" y="4340674"/>
                  <a:pt x="5793650" y="4346201"/>
                  <a:pt x="5792317" y="4351154"/>
                </a:cubicBezTo>
                <a:cubicBezTo>
                  <a:pt x="5785461" y="4375349"/>
                  <a:pt x="5774601" y="4398972"/>
                  <a:pt x="5772124" y="4423545"/>
                </a:cubicBezTo>
                <a:cubicBezTo>
                  <a:pt x="5766028" y="4484127"/>
                  <a:pt x="5763550" y="4545086"/>
                  <a:pt x="5759550" y="4606053"/>
                </a:cubicBezTo>
                <a:cubicBezTo>
                  <a:pt x="5759361" y="4609863"/>
                  <a:pt x="5759361" y="4613864"/>
                  <a:pt x="5758027" y="4617291"/>
                </a:cubicBezTo>
                <a:cubicBezTo>
                  <a:pt x="5749834" y="4639772"/>
                  <a:pt x="5752502" y="4659393"/>
                  <a:pt x="5768123" y="4678445"/>
                </a:cubicBezTo>
                <a:cubicBezTo>
                  <a:pt x="5774982" y="4686828"/>
                  <a:pt x="5778601" y="4698258"/>
                  <a:pt x="5782412" y="4708734"/>
                </a:cubicBezTo>
                <a:cubicBezTo>
                  <a:pt x="5788127" y="4724167"/>
                  <a:pt x="5793650" y="4739978"/>
                  <a:pt x="5797271" y="4755980"/>
                </a:cubicBezTo>
                <a:cubicBezTo>
                  <a:pt x="5800700" y="4771793"/>
                  <a:pt x="5805462" y="4788747"/>
                  <a:pt x="5802796" y="4803988"/>
                </a:cubicBezTo>
                <a:cubicBezTo>
                  <a:pt x="5798035" y="4831420"/>
                  <a:pt x="5787366" y="4857522"/>
                  <a:pt x="5780315" y="4884572"/>
                </a:cubicBezTo>
                <a:cubicBezTo>
                  <a:pt x="5777837" y="4893907"/>
                  <a:pt x="5778221" y="4904195"/>
                  <a:pt x="5778030" y="4913909"/>
                </a:cubicBezTo>
                <a:cubicBezTo>
                  <a:pt x="5777459" y="4936201"/>
                  <a:pt x="5782984" y="4959061"/>
                  <a:pt x="5767171" y="4979253"/>
                </a:cubicBezTo>
                <a:cubicBezTo>
                  <a:pt x="5752311" y="4997922"/>
                  <a:pt x="5756692" y="5016785"/>
                  <a:pt x="5767932" y="5036405"/>
                </a:cubicBezTo>
                <a:cubicBezTo>
                  <a:pt x="5775934" y="5050504"/>
                  <a:pt x="5782221" y="5066505"/>
                  <a:pt x="5785269" y="5082317"/>
                </a:cubicBezTo>
                <a:cubicBezTo>
                  <a:pt x="5789460" y="5104036"/>
                  <a:pt x="5791175" y="5125562"/>
                  <a:pt x="5788697" y="5148995"/>
                </a:cubicBezTo>
                <a:cubicBezTo>
                  <a:pt x="5786983" y="5165570"/>
                  <a:pt x="5786221" y="5179097"/>
                  <a:pt x="5776125" y="5192051"/>
                </a:cubicBezTo>
                <a:cubicBezTo>
                  <a:pt x="5774601" y="5194145"/>
                  <a:pt x="5774219" y="5197955"/>
                  <a:pt x="5774412" y="5200813"/>
                </a:cubicBezTo>
                <a:cubicBezTo>
                  <a:pt x="5777649" y="5238343"/>
                  <a:pt x="5775934" y="5275491"/>
                  <a:pt x="5773646" y="5313403"/>
                </a:cubicBezTo>
                <a:cubicBezTo>
                  <a:pt x="5770601" y="5361598"/>
                  <a:pt x="5779553" y="5412276"/>
                  <a:pt x="5811559" y="5453995"/>
                </a:cubicBezTo>
                <a:cubicBezTo>
                  <a:pt x="5816322" y="5460092"/>
                  <a:pt x="5818417" y="5469236"/>
                  <a:pt x="5819562" y="5477239"/>
                </a:cubicBezTo>
                <a:cubicBezTo>
                  <a:pt x="5824514" y="5514957"/>
                  <a:pt x="5827942" y="5552869"/>
                  <a:pt x="5833467" y="5590590"/>
                </a:cubicBezTo>
                <a:cubicBezTo>
                  <a:pt x="5836516" y="5611164"/>
                  <a:pt x="5839182" y="5632691"/>
                  <a:pt x="5847565" y="5651360"/>
                </a:cubicBezTo>
                <a:cubicBezTo>
                  <a:pt x="5855756" y="5669647"/>
                  <a:pt x="5865471" y="5684320"/>
                  <a:pt x="5848327" y="5695178"/>
                </a:cubicBezTo>
                <a:cubicBezTo>
                  <a:pt x="5857471" y="5714607"/>
                  <a:pt x="5865092" y="5731564"/>
                  <a:pt x="5873282" y="5748136"/>
                </a:cubicBezTo>
                <a:cubicBezTo>
                  <a:pt x="5876329" y="5754234"/>
                  <a:pt x="5881284" y="5759378"/>
                  <a:pt x="5884142" y="5765474"/>
                </a:cubicBezTo>
                <a:cubicBezTo>
                  <a:pt x="5887190" y="5771953"/>
                  <a:pt x="5889094" y="5779191"/>
                  <a:pt x="5890620" y="5786239"/>
                </a:cubicBezTo>
                <a:cubicBezTo>
                  <a:pt x="5897477" y="5817674"/>
                  <a:pt x="5903763" y="5849107"/>
                  <a:pt x="5911194" y="5880348"/>
                </a:cubicBezTo>
                <a:cubicBezTo>
                  <a:pt x="5912717" y="5886447"/>
                  <a:pt x="5918813" y="5891590"/>
                  <a:pt x="5922813" y="5897114"/>
                </a:cubicBezTo>
                <a:cubicBezTo>
                  <a:pt x="5925481" y="5900735"/>
                  <a:pt x="5929482" y="5904353"/>
                  <a:pt x="5930054" y="5908355"/>
                </a:cubicBezTo>
                <a:cubicBezTo>
                  <a:pt x="5934626" y="5938836"/>
                  <a:pt x="5939961" y="5969124"/>
                  <a:pt x="5942246" y="5999796"/>
                </a:cubicBezTo>
                <a:cubicBezTo>
                  <a:pt x="5944149" y="6025515"/>
                  <a:pt x="5943580" y="6050282"/>
                  <a:pt x="5976728" y="6056948"/>
                </a:cubicBezTo>
                <a:cubicBezTo>
                  <a:pt x="5982443" y="6058092"/>
                  <a:pt x="5988540" y="6066284"/>
                  <a:pt x="5991396" y="6072569"/>
                </a:cubicBezTo>
                <a:cubicBezTo>
                  <a:pt x="5999589" y="6090477"/>
                  <a:pt x="6005113" y="6109530"/>
                  <a:pt x="6013494" y="6127247"/>
                </a:cubicBezTo>
                <a:cubicBezTo>
                  <a:pt x="6041500" y="6185351"/>
                  <a:pt x="6059217" y="6246121"/>
                  <a:pt x="6055978" y="6311084"/>
                </a:cubicBezTo>
                <a:cubicBezTo>
                  <a:pt x="6055026" y="6331277"/>
                  <a:pt x="6044737" y="6350899"/>
                  <a:pt x="6040926" y="6363664"/>
                </a:cubicBezTo>
                <a:cubicBezTo>
                  <a:pt x="6055978" y="6400429"/>
                  <a:pt x="6070456" y="6431292"/>
                  <a:pt x="6081315" y="6463490"/>
                </a:cubicBezTo>
                <a:cubicBezTo>
                  <a:pt x="6091031" y="6491874"/>
                  <a:pt x="6097127" y="6521593"/>
                  <a:pt x="6104175" y="6550742"/>
                </a:cubicBezTo>
                <a:cubicBezTo>
                  <a:pt x="6106844" y="6561411"/>
                  <a:pt x="6108367" y="6572269"/>
                  <a:pt x="6109702" y="6583128"/>
                </a:cubicBezTo>
                <a:cubicBezTo>
                  <a:pt x="6113892" y="6617036"/>
                  <a:pt x="6103795" y="6652472"/>
                  <a:pt x="6119798" y="6685617"/>
                </a:cubicBezTo>
                <a:cubicBezTo>
                  <a:pt x="6128180" y="6702955"/>
                  <a:pt x="6138276" y="6720103"/>
                  <a:pt x="6142658" y="6738388"/>
                </a:cubicBezTo>
                <a:cubicBezTo>
                  <a:pt x="6147421" y="6758011"/>
                  <a:pt x="6154851" y="6777207"/>
                  <a:pt x="6160162" y="6796804"/>
                </a:cubicBezTo>
                <a:lnTo>
                  <a:pt x="6164933" y="6857457"/>
                </a:lnTo>
                <a:lnTo>
                  <a:pt x="6037694" y="6857457"/>
                </a:lnTo>
                <a:lnTo>
                  <a:pt x="6037694" y="6857998"/>
                </a:lnTo>
                <a:lnTo>
                  <a:pt x="0" y="6857998"/>
                </a:lnTo>
                <a:close/>
              </a:path>
            </a:pathLst>
          </a:custGeom>
          <a:noFill/>
          <a:effectLst>
            <a:outerShdw blurRad="381000" dist="152400" algn="tl" rotWithShape="0">
              <a:prstClr val="black">
                <a:alpha val="10000"/>
              </a:prstClr>
            </a:outerShdw>
          </a:effectLst>
          <a:extLst>
            <a:ext uri="{909E8E84-426E-40DD-AFC4-6F175D3DCCD1}">
              <a14:hiddenFill xmlns:a14="http://schemas.microsoft.com/office/drawing/2010/main">
                <a:solidFill>
                  <a:srgbClr val="FFFFFF"/>
                </a:solidFill>
              </a14:hiddenFill>
            </a:ext>
          </a:extLst>
        </p:spPr>
      </p:pic>
      <p:grpSp>
        <p:nvGrpSpPr>
          <p:cNvPr id="73" name="Group 72">
            <a:extLst>
              <a:ext uri="{FF2B5EF4-FFF2-40B4-BE49-F238E27FC236}">
                <a16:creationId xmlns:a16="http://schemas.microsoft.com/office/drawing/2014/main" id="{E6517BAC-C80F-4065-90D8-703493E0B3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95368" y="0"/>
            <a:ext cx="874718" cy="6857455"/>
            <a:chOff x="5395368" y="0"/>
            <a:chExt cx="874718" cy="6857455"/>
          </a:xfrm>
        </p:grpSpPr>
        <p:sp>
          <p:nvSpPr>
            <p:cNvPr id="74" name="Freeform: Shape 73">
              <a:extLst>
                <a:ext uri="{FF2B5EF4-FFF2-40B4-BE49-F238E27FC236}">
                  <a16:creationId xmlns:a16="http://schemas.microsoft.com/office/drawing/2014/main" id="{984DCDA5-A261-4103-B44C-068DCEA033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2404000"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8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8"/>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5" name="Freeform: Shape 74">
              <a:extLst>
                <a:ext uri="{FF2B5EF4-FFF2-40B4-BE49-F238E27FC236}">
                  <a16:creationId xmlns:a16="http://schemas.microsoft.com/office/drawing/2014/main" id="{4E59A2A1-1352-47AA-80C2-0FF5375940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2403998"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7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7"/>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14" name="Perro de San Juan nace del gusto por disfrutar la vida y compartirla con el mundo.…">
            <a:extLst>
              <a:ext uri="{FF2B5EF4-FFF2-40B4-BE49-F238E27FC236}">
                <a16:creationId xmlns:a16="http://schemas.microsoft.com/office/drawing/2014/main" id="{D5B4BCA8-9533-2640-B714-DB36D7F5D2B1}"/>
              </a:ext>
            </a:extLst>
          </p:cNvPr>
          <p:cNvSpPr/>
          <p:nvPr/>
        </p:nvSpPr>
        <p:spPr>
          <a:xfrm>
            <a:off x="6425405" y="652871"/>
            <a:ext cx="5528182" cy="6535443"/>
          </a:xfrm>
          <a:prstGeom prst="rect">
            <a:avLst/>
          </a:prstGeom>
          <a:ln w="12700">
            <a:miter lim="400000"/>
          </a:ln>
          <a:extLst>
            <a:ext uri="{C572A759-6A51-4108-AA02-DFA0A04FC94B}">
              <ma14:wrappingTextBoxFlag xmlns="" xmlns:ma14="http://schemas.microsoft.com/office/mac/drawingml/2011/main" val="1"/>
            </a:ext>
          </a:extLst>
        </p:spPr>
        <p:txBody>
          <a:bodyPr wrap="square" lIns="35719" tIns="35719" rIns="35719" bIns="35719" anchor="ctr">
            <a:spAutoFit/>
          </a:bodyPr>
          <a:lstStyle/>
          <a:p>
            <a:pPr algn="just"/>
            <a:r>
              <a:rPr lang="es-ES" sz="1400" dirty="0">
                <a:solidFill>
                  <a:schemeClr val="bg1"/>
                </a:solidFill>
                <a:latin typeface="Times" pitchFamily="2" charset="0"/>
              </a:rPr>
              <a:t>Una vez los alambiques son cargados con los residuos de bagazo, jugos de la fermentación, se inicia la 1er destilación en Alambique de cobre, donde se determinará el corazón de la destilación en sabores y aromas.</a:t>
            </a:r>
          </a:p>
          <a:p>
            <a:pPr marL="285750" indent="-285750" algn="just">
              <a:buFont typeface="Arial" panose="020B0604020202020204" pitchFamily="34" charset="0"/>
              <a:buChar char="•"/>
            </a:pPr>
            <a:r>
              <a:rPr lang="es-ES" sz="1400" dirty="0">
                <a:solidFill>
                  <a:schemeClr val="bg1"/>
                </a:solidFill>
                <a:latin typeface="Times" pitchFamily="2" charset="0"/>
              </a:rPr>
              <a:t>En la 2da destilación se va ajustando la graduación alcohólica (puntas y colas) a grados permisibles dentro de la NOM 35 a 55 vol. </a:t>
            </a:r>
            <a:r>
              <a:rPr lang="es-ES" sz="1400" dirty="0" err="1">
                <a:solidFill>
                  <a:schemeClr val="bg1"/>
                </a:solidFill>
                <a:latin typeface="Times" pitchFamily="2" charset="0"/>
              </a:rPr>
              <a:t>alc</a:t>
            </a:r>
            <a:r>
              <a:rPr lang="es-ES" sz="1400" dirty="0">
                <a:solidFill>
                  <a:schemeClr val="bg1"/>
                </a:solidFill>
                <a:latin typeface="Times" pitchFamily="2" charset="0"/>
              </a:rPr>
              <a:t>. </a:t>
            </a:r>
          </a:p>
          <a:p>
            <a:pPr marL="285750" indent="-285750" algn="just">
              <a:buFont typeface="Arial" panose="020B0604020202020204" pitchFamily="34" charset="0"/>
              <a:buChar char="•"/>
            </a:pPr>
            <a:r>
              <a:rPr lang="es-ES" sz="1400" dirty="0">
                <a:solidFill>
                  <a:schemeClr val="bg1"/>
                </a:solidFill>
                <a:latin typeface="Times" pitchFamily="2" charset="0"/>
              </a:rPr>
              <a:t>Duración aproximada: 1 día.</a:t>
            </a:r>
          </a:p>
          <a:p>
            <a:pPr marL="285750" indent="-285750" algn="just">
              <a:buFont typeface="Arial" panose="020B0604020202020204" pitchFamily="34" charset="0"/>
              <a:buChar char="•"/>
            </a:pPr>
            <a:r>
              <a:rPr lang="es-ES" sz="1400" dirty="0">
                <a:solidFill>
                  <a:schemeClr val="bg1"/>
                </a:solidFill>
                <a:latin typeface="Times" pitchFamily="2" charset="0"/>
              </a:rPr>
              <a:t>En caso de requerirse acorde al perfil buscado y conocimiento del maestro mezcalero, se llevará a cabo o no, un proceso de dilución por ósmosis inversa.</a:t>
            </a:r>
          </a:p>
          <a:p>
            <a:pPr marL="285750" indent="-285750" algn="just">
              <a:buFont typeface="Arial" panose="020B0604020202020204" pitchFamily="34" charset="0"/>
              <a:buChar char="•"/>
            </a:pPr>
            <a:r>
              <a:rPr lang="es-ES" sz="1400" dirty="0">
                <a:solidFill>
                  <a:schemeClr val="bg1"/>
                </a:solidFill>
                <a:latin typeface="Times" pitchFamily="2" charset="0"/>
              </a:rPr>
              <a:t>El líquido destilado es almacenado en tanques de grado alimenticio y trasladado a la planta de envasado en </a:t>
            </a:r>
            <a:r>
              <a:rPr lang="es-ES" sz="1400" dirty="0" err="1">
                <a:solidFill>
                  <a:schemeClr val="bg1"/>
                </a:solidFill>
                <a:latin typeface="Times" pitchFamily="2" charset="0"/>
              </a:rPr>
              <a:t>Tlacolula</a:t>
            </a:r>
            <a:r>
              <a:rPr lang="es-ES" sz="1400" dirty="0">
                <a:solidFill>
                  <a:schemeClr val="bg1"/>
                </a:solidFill>
                <a:latin typeface="Times" pitchFamily="2" charset="0"/>
              </a:rPr>
              <a:t> de matamoros, Oaxaca.</a:t>
            </a:r>
          </a:p>
          <a:p>
            <a:pPr marL="285750" indent="-285750" algn="just">
              <a:buFont typeface="Arial" panose="020B0604020202020204" pitchFamily="34" charset="0"/>
              <a:buChar char="•"/>
            </a:pPr>
            <a:endParaRPr lang="es-ES" sz="1400" i="1" dirty="0">
              <a:solidFill>
                <a:schemeClr val="bg1"/>
              </a:solidFill>
              <a:latin typeface="Times" pitchFamily="2" charset="0"/>
            </a:endParaRPr>
          </a:p>
          <a:p>
            <a:pPr marL="285750" indent="-285750" algn="just">
              <a:buFont typeface="Arial" panose="020B0604020202020204" pitchFamily="34" charset="0"/>
              <a:buChar char="•"/>
            </a:pPr>
            <a:endParaRPr lang="es-ES" sz="1400" i="1" dirty="0">
              <a:solidFill>
                <a:schemeClr val="bg1"/>
              </a:solidFill>
              <a:latin typeface="Times" pitchFamily="2" charset="0"/>
            </a:endParaRPr>
          </a:p>
          <a:p>
            <a:pPr marL="285750" indent="-285750" algn="just">
              <a:buFont typeface="Arial" panose="020B0604020202020204" pitchFamily="34" charset="0"/>
              <a:buChar char="•"/>
            </a:pPr>
            <a:endParaRPr lang="es-ES" sz="1400" i="1" dirty="0">
              <a:solidFill>
                <a:schemeClr val="bg1"/>
              </a:solidFill>
              <a:latin typeface="Times" pitchFamily="2" charset="0"/>
            </a:endParaRPr>
          </a:p>
          <a:p>
            <a:pPr marL="285750" indent="-285750" algn="just">
              <a:buFont typeface="Arial" panose="020B0604020202020204" pitchFamily="34" charset="0"/>
              <a:buChar char="•"/>
            </a:pPr>
            <a:endParaRPr lang="es-ES" sz="1400" i="1" dirty="0">
              <a:solidFill>
                <a:schemeClr val="bg1"/>
              </a:solidFill>
              <a:latin typeface="Times" pitchFamily="2" charset="0"/>
            </a:endParaRPr>
          </a:p>
          <a:p>
            <a:r>
              <a:rPr lang="en-US" sz="1400" b="1" i="1" dirty="0">
                <a:solidFill>
                  <a:schemeClr val="bg1"/>
                </a:solidFill>
                <a:latin typeface="Times" pitchFamily="2" charset="0"/>
              </a:rPr>
              <a:t>Once the stills are loaded with bagasse residues, fermentation juices, the 1st distillation begins in a copper still, where the heart of the distillation in flavors and aromas will be determined.</a:t>
            </a:r>
          </a:p>
          <a:p>
            <a:endParaRPr lang="es-MX" sz="1400" b="1" i="1" dirty="0">
              <a:solidFill>
                <a:schemeClr val="bg1"/>
              </a:solidFill>
              <a:latin typeface="Times" pitchFamily="2" charset="0"/>
            </a:endParaRPr>
          </a:p>
          <a:p>
            <a:pPr marL="285750" indent="-285750">
              <a:buFont typeface="Arial" panose="020B0604020202020204" pitchFamily="34" charset="0"/>
              <a:buChar char="•"/>
            </a:pPr>
            <a:r>
              <a:rPr lang="en-US" sz="1400" b="1" i="1" dirty="0">
                <a:solidFill>
                  <a:schemeClr val="bg1"/>
                </a:solidFill>
                <a:latin typeface="Times" pitchFamily="2" charset="0"/>
              </a:rPr>
              <a:t>In the 2nd distillation, the alcoholic graduation (tips and tails) is adjusted to permissible degrees within the NOM 35 to 55 vol. alc.</a:t>
            </a:r>
            <a:endParaRPr lang="es-MX" sz="1400" b="1" i="1" dirty="0">
              <a:solidFill>
                <a:schemeClr val="bg1"/>
              </a:solidFill>
              <a:latin typeface="Times" pitchFamily="2" charset="0"/>
            </a:endParaRPr>
          </a:p>
          <a:p>
            <a:pPr marL="285750" indent="-285750">
              <a:buFont typeface="Arial" panose="020B0604020202020204" pitchFamily="34" charset="0"/>
              <a:buChar char="•"/>
            </a:pPr>
            <a:r>
              <a:rPr lang="en-US" sz="1400" b="1" i="1" dirty="0">
                <a:solidFill>
                  <a:schemeClr val="bg1"/>
                </a:solidFill>
                <a:latin typeface="Times" pitchFamily="2" charset="0"/>
              </a:rPr>
              <a:t>Approximate duration: 1 day.</a:t>
            </a:r>
            <a:endParaRPr lang="es-MX" sz="1400" b="1" i="1" dirty="0">
              <a:solidFill>
                <a:schemeClr val="bg1"/>
              </a:solidFill>
              <a:latin typeface="Times" pitchFamily="2" charset="0"/>
            </a:endParaRPr>
          </a:p>
          <a:p>
            <a:pPr marL="285750" indent="-285750">
              <a:buFont typeface="Arial" panose="020B0604020202020204" pitchFamily="34" charset="0"/>
              <a:buChar char="•"/>
            </a:pPr>
            <a:r>
              <a:rPr lang="en-US" sz="1400" b="1" i="1" dirty="0">
                <a:solidFill>
                  <a:schemeClr val="bg1"/>
                </a:solidFill>
                <a:latin typeface="Times" pitchFamily="2" charset="0"/>
              </a:rPr>
              <a:t>If required, according to the profile sought and knowledge of the mezcal master, a process of dilution by reverse osmosis will be carried out or not.</a:t>
            </a:r>
            <a:endParaRPr lang="es-MX" sz="1400" b="1" i="1" dirty="0">
              <a:solidFill>
                <a:schemeClr val="bg1"/>
              </a:solidFill>
              <a:latin typeface="Times" pitchFamily="2" charset="0"/>
            </a:endParaRPr>
          </a:p>
          <a:p>
            <a:pPr marL="285750" indent="-285750">
              <a:buFont typeface="Arial" panose="020B0604020202020204" pitchFamily="34" charset="0"/>
              <a:buChar char="•"/>
            </a:pPr>
            <a:r>
              <a:rPr lang="en-US" sz="1400" b="1" i="1" dirty="0">
                <a:solidFill>
                  <a:schemeClr val="bg1"/>
                </a:solidFill>
                <a:latin typeface="Times" pitchFamily="2" charset="0"/>
              </a:rPr>
              <a:t>The distilled liquid is stored in food grade tanks and transferred to the bottling plant in </a:t>
            </a:r>
            <a:r>
              <a:rPr lang="en-US" sz="1400" b="1" i="1" dirty="0" err="1">
                <a:solidFill>
                  <a:schemeClr val="bg1"/>
                </a:solidFill>
                <a:latin typeface="Times" pitchFamily="2" charset="0"/>
              </a:rPr>
              <a:t>Tlacolula</a:t>
            </a:r>
            <a:r>
              <a:rPr lang="en-US" sz="1400" b="1" i="1" dirty="0">
                <a:solidFill>
                  <a:schemeClr val="bg1"/>
                </a:solidFill>
                <a:latin typeface="Times" pitchFamily="2" charset="0"/>
              </a:rPr>
              <a:t> de Matamoros, Oaxaca.</a:t>
            </a:r>
            <a:endParaRPr lang="es-MX" sz="1400" b="1" i="1" dirty="0">
              <a:solidFill>
                <a:schemeClr val="bg1"/>
              </a:solidFill>
              <a:latin typeface="Times" pitchFamily="2" charset="0"/>
            </a:endParaRPr>
          </a:p>
          <a:p>
            <a:pPr marL="285750" indent="-285750" algn="just">
              <a:buFont typeface="Arial" panose="020B0604020202020204" pitchFamily="34" charset="0"/>
              <a:buChar char="•"/>
            </a:pPr>
            <a:endParaRPr lang="es-ES" sz="1400" i="1" dirty="0">
              <a:solidFill>
                <a:schemeClr val="bg1"/>
              </a:solidFill>
              <a:latin typeface="Times" pitchFamily="2" charset="0"/>
            </a:endParaRPr>
          </a:p>
          <a:p>
            <a:pPr marL="285750" indent="-285750" algn="just">
              <a:buFont typeface="Arial" panose="020B0604020202020204" pitchFamily="34" charset="0"/>
              <a:buChar char="•"/>
            </a:pPr>
            <a:endParaRPr lang="es-ES" sz="1400" i="1" dirty="0">
              <a:solidFill>
                <a:schemeClr val="bg1"/>
              </a:solidFill>
              <a:latin typeface="Times" pitchFamily="2" charset="0"/>
            </a:endParaRPr>
          </a:p>
          <a:p>
            <a:pPr algn="just"/>
            <a:endParaRPr lang="es-ES" sz="1400" i="1" dirty="0">
              <a:solidFill>
                <a:schemeClr val="bg1"/>
              </a:solidFill>
              <a:latin typeface="Times" pitchFamily="2" charset="0"/>
            </a:endParaRPr>
          </a:p>
        </p:txBody>
      </p:sp>
      <p:sp>
        <p:nvSpPr>
          <p:cNvPr id="9" name="CuadroTexto 8">
            <a:extLst>
              <a:ext uri="{FF2B5EF4-FFF2-40B4-BE49-F238E27FC236}">
                <a16:creationId xmlns:a16="http://schemas.microsoft.com/office/drawing/2014/main" id="{D61DC877-AB66-6F40-B3B7-3F7D24FA8E88}"/>
              </a:ext>
            </a:extLst>
          </p:cNvPr>
          <p:cNvSpPr txBox="1"/>
          <p:nvPr/>
        </p:nvSpPr>
        <p:spPr>
          <a:xfrm>
            <a:off x="6166171" y="176834"/>
            <a:ext cx="5725542" cy="353943"/>
          </a:xfrm>
          <a:prstGeom prst="rect">
            <a:avLst/>
          </a:prstGeom>
          <a:noFill/>
        </p:spPr>
        <p:txBody>
          <a:bodyPr wrap="none" rtlCol="0">
            <a:spAutoFit/>
          </a:bodyPr>
          <a:lstStyle/>
          <a:p>
            <a:pPr>
              <a:spcAft>
                <a:spcPts val="600"/>
              </a:spcAft>
            </a:pPr>
            <a:r>
              <a:rPr lang="es-ES" sz="1700" b="1" dirty="0">
                <a:solidFill>
                  <a:schemeClr val="bg1"/>
                </a:solidFill>
                <a:latin typeface="Times" pitchFamily="2" charset="0"/>
                <a:cs typeface="Helvetica"/>
              </a:rPr>
              <a:t>DOBLE DESTILACION EN ALAMBIQUES DE COBRE/ </a:t>
            </a:r>
          </a:p>
        </p:txBody>
      </p:sp>
      <p:sp>
        <p:nvSpPr>
          <p:cNvPr id="10" name="CuadroTexto 9">
            <a:extLst>
              <a:ext uri="{FF2B5EF4-FFF2-40B4-BE49-F238E27FC236}">
                <a16:creationId xmlns:a16="http://schemas.microsoft.com/office/drawing/2014/main" id="{4F195D98-0D96-964D-8991-2299FF7E4EF1}"/>
              </a:ext>
            </a:extLst>
          </p:cNvPr>
          <p:cNvSpPr txBox="1"/>
          <p:nvPr/>
        </p:nvSpPr>
        <p:spPr>
          <a:xfrm>
            <a:off x="605700" y="2471399"/>
            <a:ext cx="3930884" cy="1077218"/>
          </a:xfrm>
          <a:prstGeom prst="rect">
            <a:avLst/>
          </a:prstGeom>
          <a:noFill/>
        </p:spPr>
        <p:txBody>
          <a:bodyPr wrap="none" rtlCol="0">
            <a:spAutoFit/>
          </a:bodyPr>
          <a:lstStyle/>
          <a:p>
            <a:r>
              <a:rPr lang="es-ES" sz="3200" b="1" dirty="0">
                <a:solidFill>
                  <a:srgbClr val="FFFFFF"/>
                </a:solidFill>
                <a:latin typeface="Times" pitchFamily="2" charset="0"/>
                <a:cs typeface="Helvetica"/>
              </a:rPr>
              <a:t>V. DESTILACION  / </a:t>
            </a:r>
          </a:p>
          <a:p>
            <a:r>
              <a:rPr lang="es-ES" sz="3200" b="1" dirty="0">
                <a:solidFill>
                  <a:srgbClr val="FFFFFF"/>
                </a:solidFill>
                <a:latin typeface="Times" pitchFamily="2" charset="0"/>
                <a:cs typeface="Helvetica"/>
              </a:rPr>
              <a:t>DISTILLATION</a:t>
            </a:r>
          </a:p>
        </p:txBody>
      </p:sp>
      <p:sp>
        <p:nvSpPr>
          <p:cNvPr id="11" name="CuadroTexto 10">
            <a:extLst>
              <a:ext uri="{FF2B5EF4-FFF2-40B4-BE49-F238E27FC236}">
                <a16:creationId xmlns:a16="http://schemas.microsoft.com/office/drawing/2014/main" id="{319DF09E-5AE1-B24F-8CF3-4201ECCE3BA0}"/>
              </a:ext>
            </a:extLst>
          </p:cNvPr>
          <p:cNvSpPr txBox="1"/>
          <p:nvPr/>
        </p:nvSpPr>
        <p:spPr>
          <a:xfrm>
            <a:off x="6342311" y="3371645"/>
            <a:ext cx="5129289" cy="353943"/>
          </a:xfrm>
          <a:prstGeom prst="rect">
            <a:avLst/>
          </a:prstGeom>
          <a:noFill/>
        </p:spPr>
        <p:txBody>
          <a:bodyPr wrap="none" rtlCol="0">
            <a:spAutoFit/>
          </a:bodyPr>
          <a:lstStyle/>
          <a:p>
            <a:pPr>
              <a:spcAft>
                <a:spcPts val="600"/>
              </a:spcAft>
            </a:pPr>
            <a:r>
              <a:rPr lang="es-ES" sz="1700" b="1" i="1" dirty="0">
                <a:solidFill>
                  <a:schemeClr val="bg1"/>
                </a:solidFill>
                <a:latin typeface="Times" pitchFamily="2" charset="0"/>
                <a:cs typeface="Helvetica"/>
              </a:rPr>
              <a:t>DOUBLE DISTILALTION IN COPPER POT STILLS</a:t>
            </a:r>
          </a:p>
        </p:txBody>
      </p:sp>
      <p:pic>
        <p:nvPicPr>
          <p:cNvPr id="12" name="Image" descr="Image">
            <a:extLst>
              <a:ext uri="{FF2B5EF4-FFF2-40B4-BE49-F238E27FC236}">
                <a16:creationId xmlns:a16="http://schemas.microsoft.com/office/drawing/2014/main" id="{AF0D9ABF-3086-7340-9125-F3DA40A759B5}"/>
              </a:ext>
            </a:extLst>
          </p:cNvPr>
          <p:cNvPicPr>
            <a:picLocks noChangeAspect="1"/>
          </p:cNvPicPr>
          <p:nvPr/>
        </p:nvPicPr>
        <p:blipFill>
          <a:blip r:embed="rId4"/>
          <a:stretch>
            <a:fillRect/>
          </a:stretch>
        </p:blipFill>
        <p:spPr>
          <a:xfrm>
            <a:off x="5045852" y="5810248"/>
            <a:ext cx="699029" cy="698138"/>
          </a:xfrm>
          <a:prstGeom prst="rect">
            <a:avLst/>
          </a:prstGeom>
          <a:ln w="12700">
            <a:miter lim="400000"/>
          </a:ln>
        </p:spPr>
      </p:pic>
    </p:spTree>
    <p:extLst>
      <p:ext uri="{BB962C8B-B14F-4D97-AF65-F5344CB8AC3E}">
        <p14:creationId xmlns:p14="http://schemas.microsoft.com/office/powerpoint/2010/main" val="31778884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1108DC3A-CB93-5340-BD16-6C9D1C6F0D7D}"/>
              </a:ext>
            </a:extLst>
          </p:cNvPr>
          <p:cNvSpPr/>
          <p:nvPr/>
        </p:nvSpPr>
        <p:spPr>
          <a:xfrm>
            <a:off x="285976" y="937112"/>
            <a:ext cx="8179160" cy="2215991"/>
          </a:xfrm>
          <a:prstGeom prst="rect">
            <a:avLst/>
          </a:prstGeom>
        </p:spPr>
        <p:txBody>
          <a:bodyPr wrap="square">
            <a:spAutoFit/>
          </a:bodyPr>
          <a:lstStyle/>
          <a:p>
            <a:pPr algn="just"/>
            <a:endParaRPr lang="es-ES" b="1" dirty="0">
              <a:solidFill>
                <a:schemeClr val="bg1"/>
              </a:solidFill>
              <a:latin typeface="Times" pitchFamily="2" charset="0"/>
            </a:endParaRPr>
          </a:p>
          <a:p>
            <a:pPr algn="just"/>
            <a:r>
              <a:rPr lang="es-ES" dirty="0">
                <a:solidFill>
                  <a:schemeClr val="bg1"/>
                </a:solidFill>
                <a:latin typeface="Times" pitchFamily="2" charset="0"/>
              </a:rPr>
              <a:t>Previamente al envasado, se lleva a cabo la extracción de tinta de la Grana Cochinilla.</a:t>
            </a:r>
          </a:p>
          <a:p>
            <a:pPr algn="just"/>
            <a:endParaRPr lang="es-ES" dirty="0">
              <a:solidFill>
                <a:schemeClr val="bg1"/>
              </a:solidFill>
              <a:latin typeface="Times" pitchFamily="2" charset="0"/>
            </a:endParaRPr>
          </a:p>
          <a:p>
            <a:pPr algn="just"/>
            <a:r>
              <a:rPr lang="es-ES" sz="1400" dirty="0">
                <a:solidFill>
                  <a:schemeClr val="bg1"/>
                </a:solidFill>
                <a:latin typeface="Times" pitchFamily="2" charset="0"/>
              </a:rPr>
              <a:t>1. Extracción y Limpieza de Grana cochinilla proveniente del nopal.</a:t>
            </a:r>
          </a:p>
          <a:p>
            <a:pPr algn="just"/>
            <a:r>
              <a:rPr lang="es-ES" sz="1400" dirty="0">
                <a:solidFill>
                  <a:schemeClr val="bg1"/>
                </a:solidFill>
                <a:latin typeface="Times" pitchFamily="2" charset="0"/>
              </a:rPr>
              <a:t>2. Se aplica un proceso de molienda en un petate y rodillo de piedra.</a:t>
            </a:r>
          </a:p>
          <a:p>
            <a:pPr algn="just"/>
            <a:r>
              <a:rPr lang="es-ES" sz="1400" dirty="0">
                <a:solidFill>
                  <a:schemeClr val="bg1"/>
                </a:solidFill>
                <a:latin typeface="Times" pitchFamily="2" charset="0"/>
              </a:rPr>
              <a:t>3. El polvo residual es esterilizado y hervido con agua.</a:t>
            </a:r>
          </a:p>
          <a:p>
            <a:pPr algn="just"/>
            <a:r>
              <a:rPr lang="es-ES" sz="1400" dirty="0">
                <a:solidFill>
                  <a:schemeClr val="bg1"/>
                </a:solidFill>
                <a:latin typeface="Times" pitchFamily="2" charset="0"/>
              </a:rPr>
              <a:t>4. Se deja reposar y enfriar la mezcla y tinta.</a:t>
            </a:r>
          </a:p>
          <a:p>
            <a:pPr algn="just"/>
            <a:r>
              <a:rPr lang="es-ES" sz="1400" dirty="0">
                <a:solidFill>
                  <a:schemeClr val="bg1"/>
                </a:solidFill>
                <a:latin typeface="Times" pitchFamily="2" charset="0"/>
              </a:rPr>
              <a:t>5. La tinta es filtrada para retirar residuos sólidos.</a:t>
            </a:r>
          </a:p>
          <a:p>
            <a:pPr algn="just"/>
            <a:r>
              <a:rPr lang="es-ES" sz="1400" dirty="0">
                <a:solidFill>
                  <a:schemeClr val="bg1"/>
                </a:solidFill>
                <a:latin typeface="Times" pitchFamily="2" charset="0"/>
              </a:rPr>
              <a:t>6. La tinta es añadida antes del envasado mediante fórmula.</a:t>
            </a:r>
          </a:p>
        </p:txBody>
      </p:sp>
      <p:pic>
        <p:nvPicPr>
          <p:cNvPr id="9222" name="Picture 6">
            <a:extLst>
              <a:ext uri="{FF2B5EF4-FFF2-40B4-BE49-F238E27FC236}">
                <a16:creationId xmlns:a16="http://schemas.microsoft.com/office/drawing/2014/main" id="{68A7C420-EAE9-3E41-B544-669B7EFC50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05364" y="0"/>
            <a:ext cx="2886635" cy="3848847"/>
          </a:xfrm>
          <a:prstGeom prst="rect">
            <a:avLst/>
          </a:prstGeom>
          <a:noFill/>
          <a:extLst>
            <a:ext uri="{909E8E84-426E-40DD-AFC4-6F175D3DCCD1}">
              <a14:hiddenFill xmlns:a14="http://schemas.microsoft.com/office/drawing/2010/main">
                <a:solidFill>
                  <a:srgbClr val="FFFFFF"/>
                </a:solidFill>
              </a14:hiddenFill>
            </a:ext>
          </a:extLst>
        </p:spPr>
      </p:pic>
      <p:sp>
        <p:nvSpPr>
          <p:cNvPr id="3" name="Rectángulo 2">
            <a:extLst>
              <a:ext uri="{FF2B5EF4-FFF2-40B4-BE49-F238E27FC236}">
                <a16:creationId xmlns:a16="http://schemas.microsoft.com/office/drawing/2014/main" id="{613B7910-B032-DA4D-887C-B5FD04DE1E27}"/>
              </a:ext>
            </a:extLst>
          </p:cNvPr>
          <p:cNvSpPr/>
          <p:nvPr/>
        </p:nvSpPr>
        <p:spPr>
          <a:xfrm>
            <a:off x="0" y="172633"/>
            <a:ext cx="7624909" cy="461665"/>
          </a:xfrm>
          <a:prstGeom prst="rect">
            <a:avLst/>
          </a:prstGeom>
        </p:spPr>
        <p:txBody>
          <a:bodyPr wrap="none">
            <a:spAutoFit/>
          </a:bodyPr>
          <a:lstStyle/>
          <a:p>
            <a:pPr marL="342900" indent="-342900" algn="ctr">
              <a:buFont typeface="Arial" panose="020B0604020202020204" pitchFamily="34" charset="0"/>
              <a:buChar char="•"/>
            </a:pPr>
            <a:r>
              <a:rPr lang="es-ES" sz="2400" b="1" dirty="0">
                <a:solidFill>
                  <a:schemeClr val="bg1"/>
                </a:solidFill>
                <a:latin typeface="Times" pitchFamily="2" charset="0"/>
              </a:rPr>
              <a:t>MEZCAL ABOCADO CON  GRANA COCHINILLA</a:t>
            </a:r>
          </a:p>
        </p:txBody>
      </p:sp>
      <p:pic>
        <p:nvPicPr>
          <p:cNvPr id="9224" name="Picture 8">
            <a:extLst>
              <a:ext uri="{FF2B5EF4-FFF2-40B4-BE49-F238E27FC236}">
                <a16:creationId xmlns:a16="http://schemas.microsoft.com/office/drawing/2014/main" id="{79564751-175B-804B-A4AA-E6E41034DC7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920" t="14240" b="3884"/>
          <a:stretch/>
        </p:blipFill>
        <p:spPr bwMode="auto">
          <a:xfrm>
            <a:off x="9305363" y="3578125"/>
            <a:ext cx="2886636" cy="3279875"/>
          </a:xfrm>
          <a:prstGeom prst="rect">
            <a:avLst/>
          </a:prstGeom>
          <a:noFill/>
          <a:extLst>
            <a:ext uri="{909E8E84-426E-40DD-AFC4-6F175D3DCCD1}">
              <a14:hiddenFill xmlns:a14="http://schemas.microsoft.com/office/drawing/2010/main">
                <a:solidFill>
                  <a:srgbClr val="FFFFFF"/>
                </a:solidFill>
              </a14:hiddenFill>
            </a:ext>
          </a:extLst>
        </p:spPr>
      </p:pic>
      <p:sp>
        <p:nvSpPr>
          <p:cNvPr id="4" name="Rectángulo 3">
            <a:extLst>
              <a:ext uri="{FF2B5EF4-FFF2-40B4-BE49-F238E27FC236}">
                <a16:creationId xmlns:a16="http://schemas.microsoft.com/office/drawing/2014/main" id="{1D325C73-4B27-C543-9562-0AB37E09B9CF}"/>
              </a:ext>
            </a:extLst>
          </p:cNvPr>
          <p:cNvSpPr/>
          <p:nvPr/>
        </p:nvSpPr>
        <p:spPr>
          <a:xfrm>
            <a:off x="285976" y="3848847"/>
            <a:ext cx="8179160" cy="2092881"/>
          </a:xfrm>
          <a:prstGeom prst="rect">
            <a:avLst/>
          </a:prstGeom>
        </p:spPr>
        <p:txBody>
          <a:bodyPr wrap="square">
            <a:spAutoFit/>
          </a:bodyPr>
          <a:lstStyle/>
          <a:p>
            <a:pPr algn="just"/>
            <a:r>
              <a:rPr lang="en-US" sz="1600" b="1" i="1" dirty="0">
                <a:solidFill>
                  <a:schemeClr val="bg1"/>
                </a:solidFill>
                <a:latin typeface="Times" pitchFamily="2" charset="0"/>
                <a:ea typeface="Calibri" panose="020F0502020204030204" pitchFamily="34" charset="0"/>
                <a:cs typeface="Times New Roman" panose="02020603050405020304" pitchFamily="18" charset="0"/>
              </a:rPr>
              <a:t>Prior to packaging, the ink extraction of the Grana Cochineal is carried out.</a:t>
            </a:r>
          </a:p>
          <a:p>
            <a:pPr algn="just"/>
            <a:endParaRPr lang="es-MX" b="1" i="1" dirty="0">
              <a:solidFill>
                <a:schemeClr val="bg1"/>
              </a:solidFill>
              <a:latin typeface="Times" pitchFamily="2" charset="0"/>
              <a:ea typeface="Calibri" panose="020F0502020204030204" pitchFamily="34" charset="0"/>
              <a:cs typeface="Times New Roman" panose="02020603050405020304" pitchFamily="18" charset="0"/>
            </a:endParaRPr>
          </a:p>
          <a:p>
            <a:pPr algn="just"/>
            <a:r>
              <a:rPr lang="en-US" sz="1600" b="1" i="1" dirty="0">
                <a:solidFill>
                  <a:schemeClr val="bg1"/>
                </a:solidFill>
                <a:latin typeface="Times" pitchFamily="2" charset="0"/>
                <a:ea typeface="Calibri" panose="020F0502020204030204" pitchFamily="34" charset="0"/>
                <a:cs typeface="Times New Roman" panose="02020603050405020304" pitchFamily="18" charset="0"/>
              </a:rPr>
              <a:t>1. Extraction and Cleaning of Grana cochineal from nopal.</a:t>
            </a:r>
            <a:endParaRPr lang="es-MX" b="1" i="1" dirty="0">
              <a:solidFill>
                <a:schemeClr val="bg1"/>
              </a:solidFill>
              <a:latin typeface="Times" pitchFamily="2" charset="0"/>
              <a:ea typeface="Calibri" panose="020F0502020204030204" pitchFamily="34" charset="0"/>
              <a:cs typeface="Times New Roman" panose="02020603050405020304" pitchFamily="18" charset="0"/>
            </a:endParaRPr>
          </a:p>
          <a:p>
            <a:pPr algn="just"/>
            <a:r>
              <a:rPr lang="en-US" sz="1600" b="1" i="1" dirty="0">
                <a:solidFill>
                  <a:schemeClr val="bg1"/>
                </a:solidFill>
                <a:latin typeface="Times" pitchFamily="2" charset="0"/>
                <a:ea typeface="Calibri" panose="020F0502020204030204" pitchFamily="34" charset="0"/>
                <a:cs typeface="Times New Roman" panose="02020603050405020304" pitchFamily="18" charset="0"/>
              </a:rPr>
              <a:t>2. A grinding process is applied on a mat and stone roller.</a:t>
            </a:r>
            <a:endParaRPr lang="es-MX" b="1" i="1" dirty="0">
              <a:solidFill>
                <a:schemeClr val="bg1"/>
              </a:solidFill>
              <a:latin typeface="Times" pitchFamily="2" charset="0"/>
              <a:ea typeface="Calibri" panose="020F0502020204030204" pitchFamily="34" charset="0"/>
              <a:cs typeface="Times New Roman" panose="02020603050405020304" pitchFamily="18" charset="0"/>
            </a:endParaRPr>
          </a:p>
          <a:p>
            <a:pPr algn="just"/>
            <a:r>
              <a:rPr lang="en-US" sz="1600" b="1" i="1" dirty="0">
                <a:solidFill>
                  <a:schemeClr val="bg1"/>
                </a:solidFill>
                <a:latin typeface="Times" pitchFamily="2" charset="0"/>
                <a:ea typeface="Calibri" panose="020F0502020204030204" pitchFamily="34" charset="0"/>
                <a:cs typeface="Times New Roman" panose="02020603050405020304" pitchFamily="18" charset="0"/>
              </a:rPr>
              <a:t>3. The residual powder is sterilized and boiled with water.</a:t>
            </a:r>
            <a:endParaRPr lang="es-MX" b="1" i="1" dirty="0">
              <a:solidFill>
                <a:schemeClr val="bg1"/>
              </a:solidFill>
              <a:latin typeface="Times" pitchFamily="2" charset="0"/>
              <a:ea typeface="Calibri" panose="020F0502020204030204" pitchFamily="34" charset="0"/>
              <a:cs typeface="Times New Roman" panose="02020603050405020304" pitchFamily="18" charset="0"/>
            </a:endParaRPr>
          </a:p>
          <a:p>
            <a:pPr algn="just"/>
            <a:r>
              <a:rPr lang="en-US" sz="1600" b="1" i="1" dirty="0">
                <a:solidFill>
                  <a:schemeClr val="bg1"/>
                </a:solidFill>
                <a:latin typeface="Times" pitchFamily="2" charset="0"/>
                <a:ea typeface="Calibri" panose="020F0502020204030204" pitchFamily="34" charset="0"/>
                <a:cs typeface="Times New Roman" panose="02020603050405020304" pitchFamily="18" charset="0"/>
              </a:rPr>
              <a:t>4. Let the mixture and ink settle and cool.</a:t>
            </a:r>
            <a:endParaRPr lang="es-MX" b="1" i="1" dirty="0">
              <a:solidFill>
                <a:schemeClr val="bg1"/>
              </a:solidFill>
              <a:latin typeface="Times" pitchFamily="2" charset="0"/>
              <a:ea typeface="Calibri" panose="020F0502020204030204" pitchFamily="34" charset="0"/>
              <a:cs typeface="Times New Roman" panose="02020603050405020304" pitchFamily="18" charset="0"/>
            </a:endParaRPr>
          </a:p>
          <a:p>
            <a:pPr algn="just"/>
            <a:r>
              <a:rPr lang="en-US" sz="1600" b="1" i="1" dirty="0">
                <a:solidFill>
                  <a:schemeClr val="bg1"/>
                </a:solidFill>
                <a:latin typeface="Times" pitchFamily="2" charset="0"/>
                <a:ea typeface="Calibri" panose="020F0502020204030204" pitchFamily="34" charset="0"/>
                <a:cs typeface="Times New Roman" panose="02020603050405020304" pitchFamily="18" charset="0"/>
              </a:rPr>
              <a:t>5. The ink is filtered to remove solid residues.</a:t>
            </a:r>
            <a:endParaRPr lang="es-MX" b="1" i="1" dirty="0">
              <a:solidFill>
                <a:schemeClr val="bg1"/>
              </a:solidFill>
              <a:latin typeface="Times" pitchFamily="2" charset="0"/>
              <a:ea typeface="Calibri" panose="020F0502020204030204" pitchFamily="34" charset="0"/>
              <a:cs typeface="Times New Roman" panose="02020603050405020304" pitchFamily="18" charset="0"/>
            </a:endParaRPr>
          </a:p>
          <a:p>
            <a:pPr algn="just"/>
            <a:r>
              <a:rPr lang="en-US" sz="1600" b="1" i="1" dirty="0">
                <a:solidFill>
                  <a:schemeClr val="bg1"/>
                </a:solidFill>
                <a:latin typeface="Times" pitchFamily="2" charset="0"/>
                <a:ea typeface="Calibri" panose="020F0502020204030204" pitchFamily="34" charset="0"/>
                <a:cs typeface="Times New Roman" panose="02020603050405020304" pitchFamily="18" charset="0"/>
              </a:rPr>
              <a:t>6. Ink is added before packaging by formula.</a:t>
            </a:r>
            <a:endParaRPr lang="es-MX" b="1" i="1" dirty="0">
              <a:solidFill>
                <a:schemeClr val="bg1"/>
              </a:solidFill>
              <a:effectLst/>
              <a:latin typeface="Times" pitchFamily="2" charset="0"/>
              <a:ea typeface="Calibri" panose="020F0502020204030204" pitchFamily="34" charset="0"/>
              <a:cs typeface="Times New Roman" panose="02020603050405020304" pitchFamily="18" charset="0"/>
            </a:endParaRPr>
          </a:p>
        </p:txBody>
      </p:sp>
      <p:pic>
        <p:nvPicPr>
          <p:cNvPr id="7" name="Image" descr="Image">
            <a:extLst>
              <a:ext uri="{FF2B5EF4-FFF2-40B4-BE49-F238E27FC236}">
                <a16:creationId xmlns:a16="http://schemas.microsoft.com/office/drawing/2014/main" id="{FB185649-6618-704F-B9AE-E161A4E405B2}"/>
              </a:ext>
            </a:extLst>
          </p:cNvPr>
          <p:cNvPicPr>
            <a:picLocks noChangeAspect="1"/>
          </p:cNvPicPr>
          <p:nvPr/>
        </p:nvPicPr>
        <p:blipFill>
          <a:blip r:embed="rId4"/>
          <a:stretch>
            <a:fillRect/>
          </a:stretch>
        </p:blipFill>
        <p:spPr>
          <a:xfrm>
            <a:off x="8812487" y="5592659"/>
            <a:ext cx="699029" cy="698138"/>
          </a:xfrm>
          <a:prstGeom prst="rect">
            <a:avLst/>
          </a:prstGeom>
          <a:ln w="12700">
            <a:miter lim="400000"/>
          </a:ln>
        </p:spPr>
      </p:pic>
    </p:spTree>
    <p:extLst>
      <p:ext uri="{BB962C8B-B14F-4D97-AF65-F5344CB8AC3E}">
        <p14:creationId xmlns:p14="http://schemas.microsoft.com/office/powerpoint/2010/main" val="38361810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pic>
        <p:nvPicPr>
          <p:cNvPr id="8196" name="Picture 4">
            <a:extLst>
              <a:ext uri="{FF2B5EF4-FFF2-40B4-BE49-F238E27FC236}">
                <a16:creationId xmlns:a16="http://schemas.microsoft.com/office/drawing/2014/main" id="{CED788D5-BD1C-E84A-B0EB-215A14ED677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28822"/>
          <a:stretch/>
        </p:blipFill>
        <p:spPr bwMode="auto">
          <a:xfrm>
            <a:off x="8167968" y="3039035"/>
            <a:ext cx="4024032" cy="3818965"/>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a:extLst>
              <a:ext uri="{FF2B5EF4-FFF2-40B4-BE49-F238E27FC236}">
                <a16:creationId xmlns:a16="http://schemas.microsoft.com/office/drawing/2014/main" id="{A1EB12E6-9D85-544E-BEBF-4A1FB0D0EA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67968" y="0"/>
            <a:ext cx="4052047" cy="3039035"/>
          </a:xfrm>
          <a:prstGeom prst="rect">
            <a:avLst/>
          </a:prstGeom>
          <a:noFill/>
          <a:extLst>
            <a:ext uri="{909E8E84-426E-40DD-AFC4-6F175D3DCCD1}">
              <a14:hiddenFill xmlns:a14="http://schemas.microsoft.com/office/drawing/2010/main">
                <a:solidFill>
                  <a:srgbClr val="FFFFFF"/>
                </a:solidFill>
              </a14:hiddenFill>
            </a:ext>
          </a:extLst>
        </p:spPr>
      </p:pic>
      <p:sp>
        <p:nvSpPr>
          <p:cNvPr id="4" name="CuadroTexto 3">
            <a:extLst>
              <a:ext uri="{FF2B5EF4-FFF2-40B4-BE49-F238E27FC236}">
                <a16:creationId xmlns:a16="http://schemas.microsoft.com/office/drawing/2014/main" id="{A6DD945E-D6BC-F246-83A8-61220105DD60}"/>
              </a:ext>
            </a:extLst>
          </p:cNvPr>
          <p:cNvSpPr txBox="1"/>
          <p:nvPr/>
        </p:nvSpPr>
        <p:spPr>
          <a:xfrm>
            <a:off x="338961" y="229467"/>
            <a:ext cx="4538550" cy="461665"/>
          </a:xfrm>
          <a:prstGeom prst="rect">
            <a:avLst/>
          </a:prstGeom>
          <a:noFill/>
        </p:spPr>
        <p:txBody>
          <a:bodyPr wrap="none" rtlCol="0">
            <a:spAutoFit/>
          </a:bodyPr>
          <a:lstStyle/>
          <a:p>
            <a:pPr>
              <a:spcAft>
                <a:spcPts val="600"/>
              </a:spcAft>
            </a:pPr>
            <a:r>
              <a:rPr lang="es-ES" sz="2400" b="1" dirty="0">
                <a:solidFill>
                  <a:srgbClr val="FFFFFF"/>
                </a:solidFill>
                <a:latin typeface="Times" pitchFamily="2" charset="0"/>
                <a:cs typeface="Helvetica"/>
              </a:rPr>
              <a:t>VI. ENVASADO-ETIQUETADO</a:t>
            </a:r>
          </a:p>
        </p:txBody>
      </p:sp>
      <p:sp>
        <p:nvSpPr>
          <p:cNvPr id="5" name="Perro de San Juan nace del gusto por disfrutar la vida y compartirla con el mundo.…">
            <a:extLst>
              <a:ext uri="{FF2B5EF4-FFF2-40B4-BE49-F238E27FC236}">
                <a16:creationId xmlns:a16="http://schemas.microsoft.com/office/drawing/2014/main" id="{3E2EF6F8-7796-FD46-B9E7-5DD411BFC30B}"/>
              </a:ext>
            </a:extLst>
          </p:cNvPr>
          <p:cNvSpPr/>
          <p:nvPr/>
        </p:nvSpPr>
        <p:spPr>
          <a:xfrm>
            <a:off x="266972" y="1155881"/>
            <a:ext cx="7514121" cy="2011128"/>
          </a:xfrm>
          <a:prstGeom prst="rect">
            <a:avLst/>
          </a:prstGeom>
          <a:ln w="12700">
            <a:miter lim="400000"/>
          </a:ln>
          <a:extLst>
            <a:ext uri="{C572A759-6A51-4108-AA02-DFA0A04FC94B}">
              <ma14:wrappingTextBoxFlag xmlns="" xmlns:ma14="http://schemas.microsoft.com/office/mac/drawingml/2011/main" val="1"/>
            </a:ext>
          </a:extLst>
        </p:spPr>
        <p:txBody>
          <a:bodyPr wrap="square" lIns="35719" tIns="35719" rIns="35719" bIns="35719" anchor="ctr">
            <a:spAutoFit/>
          </a:bodyPr>
          <a:lstStyle/>
          <a:p>
            <a:pPr algn="just"/>
            <a:endParaRPr lang="es-ES" sz="1400" dirty="0">
              <a:solidFill>
                <a:schemeClr val="bg1"/>
              </a:solidFill>
              <a:latin typeface="Times" pitchFamily="2" charset="0"/>
            </a:endParaRPr>
          </a:p>
          <a:p>
            <a:pPr marL="285750" indent="-285750" algn="just">
              <a:buFont typeface="Arial" panose="020B0604020202020204" pitchFamily="34" charset="0"/>
              <a:buChar char="•"/>
            </a:pPr>
            <a:r>
              <a:rPr lang="es-ES" sz="1400" dirty="0">
                <a:solidFill>
                  <a:schemeClr val="bg1"/>
                </a:solidFill>
                <a:latin typeface="Times" pitchFamily="2" charset="0"/>
              </a:rPr>
              <a:t>Los contenedores son recibidos en nuestra planta de envasado en </a:t>
            </a:r>
            <a:r>
              <a:rPr lang="es-ES" sz="1400" dirty="0" err="1">
                <a:solidFill>
                  <a:schemeClr val="bg1"/>
                </a:solidFill>
                <a:latin typeface="Times" pitchFamily="2" charset="0"/>
              </a:rPr>
              <a:t>Tlacolula</a:t>
            </a:r>
            <a:r>
              <a:rPr lang="es-ES" sz="1400" dirty="0">
                <a:solidFill>
                  <a:schemeClr val="bg1"/>
                </a:solidFill>
                <a:latin typeface="Times" pitchFamily="2" charset="0"/>
              </a:rPr>
              <a:t> de matamoros, Oaxaca, pasa por el proceso de filtración para evitar el paso de residuos y  garantizar transparencia, así como un producto limpio y cristalino.</a:t>
            </a:r>
          </a:p>
          <a:p>
            <a:pPr marL="285750" indent="-285750" algn="just">
              <a:buFont typeface="Arial" panose="020B0604020202020204" pitchFamily="34" charset="0"/>
              <a:buChar char="•"/>
            </a:pPr>
            <a:r>
              <a:rPr lang="es-ES" sz="1400" dirty="0">
                <a:solidFill>
                  <a:schemeClr val="bg1"/>
                </a:solidFill>
                <a:latin typeface="Times" pitchFamily="2" charset="0"/>
              </a:rPr>
              <a:t>El envasado se lleva a cabo de manera simultanea al proceso de filtración.</a:t>
            </a:r>
          </a:p>
          <a:p>
            <a:pPr marL="285750" indent="-285750" algn="just">
              <a:buFont typeface="Arial" panose="020B0604020202020204" pitchFamily="34" charset="0"/>
              <a:buChar char="•"/>
            </a:pPr>
            <a:r>
              <a:rPr lang="es-ES" sz="1400" dirty="0">
                <a:solidFill>
                  <a:schemeClr val="bg1"/>
                </a:solidFill>
                <a:latin typeface="Times" pitchFamily="2" charset="0"/>
              </a:rPr>
              <a:t>Por último, el producto envasado es etiquetado de manera manual.</a:t>
            </a:r>
          </a:p>
          <a:p>
            <a:pPr marL="285750" indent="-285750" algn="just">
              <a:buFont typeface="Arial" panose="020B0604020202020204" pitchFamily="34" charset="0"/>
              <a:buChar char="•"/>
            </a:pPr>
            <a:endParaRPr lang="es-ES" sz="1400" dirty="0">
              <a:solidFill>
                <a:schemeClr val="bg1"/>
              </a:solidFill>
              <a:latin typeface="Times" pitchFamily="2" charset="0"/>
            </a:endParaRPr>
          </a:p>
          <a:p>
            <a:pPr algn="just"/>
            <a:endParaRPr lang="es-ES" sz="1400" dirty="0">
              <a:solidFill>
                <a:schemeClr val="bg1"/>
              </a:solidFill>
              <a:latin typeface="Times" pitchFamily="2" charset="0"/>
            </a:endParaRPr>
          </a:p>
          <a:p>
            <a:pPr algn="just"/>
            <a:endParaRPr lang="es-ES" sz="1400" dirty="0">
              <a:solidFill>
                <a:schemeClr val="bg1"/>
              </a:solidFill>
              <a:latin typeface="Times" pitchFamily="2" charset="0"/>
            </a:endParaRPr>
          </a:p>
        </p:txBody>
      </p:sp>
      <p:sp>
        <p:nvSpPr>
          <p:cNvPr id="2" name="Rectángulo 1">
            <a:extLst>
              <a:ext uri="{FF2B5EF4-FFF2-40B4-BE49-F238E27FC236}">
                <a16:creationId xmlns:a16="http://schemas.microsoft.com/office/drawing/2014/main" id="{C951CCCF-BF1E-1241-9872-1FCDB656D3D9}"/>
              </a:ext>
            </a:extLst>
          </p:cNvPr>
          <p:cNvSpPr/>
          <p:nvPr/>
        </p:nvSpPr>
        <p:spPr>
          <a:xfrm>
            <a:off x="139650" y="4337412"/>
            <a:ext cx="6816734" cy="1169551"/>
          </a:xfrm>
          <a:prstGeom prst="rect">
            <a:avLst/>
          </a:prstGeom>
        </p:spPr>
        <p:txBody>
          <a:bodyPr wrap="square">
            <a:spAutoFit/>
          </a:bodyPr>
          <a:lstStyle/>
          <a:p>
            <a:pPr marL="285750" indent="-285750" algn="just">
              <a:buFont typeface="Arial" panose="020B0604020202020204" pitchFamily="34" charset="0"/>
              <a:buChar char="•"/>
            </a:pPr>
            <a:r>
              <a:rPr lang="en-US" sz="1400" b="1" i="1" dirty="0">
                <a:solidFill>
                  <a:schemeClr val="bg1"/>
                </a:solidFill>
                <a:latin typeface="Calibri" panose="020F0502020204030204" pitchFamily="34" charset="0"/>
                <a:ea typeface="Calibri" panose="020F0502020204030204" pitchFamily="34" charset="0"/>
                <a:cs typeface="Times New Roman" panose="02020603050405020304" pitchFamily="18" charset="0"/>
              </a:rPr>
              <a:t>The containers are received in our packaging plant in </a:t>
            </a:r>
            <a:r>
              <a:rPr lang="en-US" sz="1400" b="1" i="1" dirty="0" err="1">
                <a:solidFill>
                  <a:schemeClr val="bg1"/>
                </a:solidFill>
                <a:latin typeface="Calibri" panose="020F0502020204030204" pitchFamily="34" charset="0"/>
                <a:ea typeface="Calibri" panose="020F0502020204030204" pitchFamily="34" charset="0"/>
                <a:cs typeface="Times New Roman" panose="02020603050405020304" pitchFamily="18" charset="0"/>
              </a:rPr>
              <a:t>Tlacolula</a:t>
            </a:r>
            <a:r>
              <a:rPr lang="en-US" sz="1400" b="1" i="1" dirty="0">
                <a:solidFill>
                  <a:schemeClr val="bg1"/>
                </a:solidFill>
                <a:latin typeface="Calibri" panose="020F0502020204030204" pitchFamily="34" charset="0"/>
                <a:ea typeface="Calibri" panose="020F0502020204030204" pitchFamily="34" charset="0"/>
                <a:cs typeface="Times New Roman" panose="02020603050405020304" pitchFamily="18" charset="0"/>
              </a:rPr>
              <a:t> de Matamoros, Oaxaca, go through the filtration process to avoid the passage of waste and guarantee transparency, as well as a clean and crystalline product.</a:t>
            </a:r>
            <a:endParaRPr lang="es-MX" sz="1400" b="1" i="1"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marL="285750" indent="-285750" algn="just">
              <a:buFont typeface="Arial" panose="020B0604020202020204" pitchFamily="34" charset="0"/>
              <a:buChar char="•"/>
            </a:pPr>
            <a:r>
              <a:rPr lang="en-US" sz="1400" b="1" i="1" dirty="0">
                <a:solidFill>
                  <a:schemeClr val="bg1"/>
                </a:solidFill>
                <a:latin typeface="Calibri" panose="020F0502020204030204" pitchFamily="34" charset="0"/>
                <a:ea typeface="Calibri" panose="020F0502020204030204" pitchFamily="34" charset="0"/>
                <a:cs typeface="Times New Roman" panose="02020603050405020304" pitchFamily="18" charset="0"/>
              </a:rPr>
              <a:t>The packaging is carried out simultaneously to the filtration process.</a:t>
            </a:r>
            <a:endParaRPr lang="es-MX" sz="1400" b="1" i="1"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marL="285750" indent="-285750" algn="just">
              <a:buFont typeface="Arial" panose="020B0604020202020204" pitchFamily="34" charset="0"/>
              <a:buChar char="•"/>
            </a:pPr>
            <a:r>
              <a:rPr lang="en-US" sz="1400" b="1" i="1" dirty="0">
                <a:solidFill>
                  <a:schemeClr val="bg1"/>
                </a:solidFill>
                <a:latin typeface="Calibri" panose="020F0502020204030204" pitchFamily="34" charset="0"/>
                <a:ea typeface="Calibri" panose="020F0502020204030204" pitchFamily="34" charset="0"/>
                <a:cs typeface="Times New Roman" panose="02020603050405020304" pitchFamily="18" charset="0"/>
              </a:rPr>
              <a:t>Finally, the packed product is labeled manually.</a:t>
            </a:r>
            <a:endParaRPr lang="es-MX" sz="1400" b="1" i="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102B89AD-C39C-2540-A05A-059495B0F8DD}"/>
              </a:ext>
            </a:extLst>
          </p:cNvPr>
          <p:cNvSpPr txBox="1"/>
          <p:nvPr/>
        </p:nvSpPr>
        <p:spPr>
          <a:xfrm>
            <a:off x="266972" y="3460159"/>
            <a:ext cx="4033476" cy="461665"/>
          </a:xfrm>
          <a:prstGeom prst="rect">
            <a:avLst/>
          </a:prstGeom>
          <a:noFill/>
        </p:spPr>
        <p:txBody>
          <a:bodyPr wrap="none" rtlCol="0">
            <a:spAutoFit/>
          </a:bodyPr>
          <a:lstStyle/>
          <a:p>
            <a:pPr>
              <a:spcAft>
                <a:spcPts val="600"/>
              </a:spcAft>
            </a:pPr>
            <a:r>
              <a:rPr lang="es-ES" sz="2400" b="1" i="1" dirty="0">
                <a:solidFill>
                  <a:srgbClr val="FFFFFF"/>
                </a:solidFill>
                <a:latin typeface="Times" pitchFamily="2" charset="0"/>
                <a:cs typeface="Helvetica"/>
              </a:rPr>
              <a:t>VI. BOTTLING - LABELING</a:t>
            </a:r>
          </a:p>
        </p:txBody>
      </p:sp>
      <p:pic>
        <p:nvPicPr>
          <p:cNvPr id="8" name="Image" descr="Image">
            <a:extLst>
              <a:ext uri="{FF2B5EF4-FFF2-40B4-BE49-F238E27FC236}">
                <a16:creationId xmlns:a16="http://schemas.microsoft.com/office/drawing/2014/main" id="{63D65DCB-EF74-424B-9760-F53BAB53AEE6}"/>
              </a:ext>
            </a:extLst>
          </p:cNvPr>
          <p:cNvPicPr>
            <a:picLocks noChangeAspect="1"/>
          </p:cNvPicPr>
          <p:nvPr/>
        </p:nvPicPr>
        <p:blipFill>
          <a:blip r:embed="rId4"/>
          <a:stretch>
            <a:fillRect/>
          </a:stretch>
        </p:blipFill>
        <p:spPr>
          <a:xfrm>
            <a:off x="7790438" y="5506963"/>
            <a:ext cx="699029" cy="698138"/>
          </a:xfrm>
          <a:prstGeom prst="rect">
            <a:avLst/>
          </a:prstGeom>
          <a:ln w="12700">
            <a:miter lim="400000"/>
          </a:ln>
        </p:spPr>
      </p:pic>
    </p:spTree>
    <p:extLst>
      <p:ext uri="{BB962C8B-B14F-4D97-AF65-F5344CB8AC3E}">
        <p14:creationId xmlns:p14="http://schemas.microsoft.com/office/powerpoint/2010/main" val="748827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2" name="image.jpg" descr="image.jpg"/>
          <p:cNvPicPr>
            <a:picLocks noChangeAspect="1"/>
          </p:cNvPicPr>
          <p:nvPr/>
        </p:nvPicPr>
        <p:blipFill>
          <a:blip r:embed="rId2"/>
          <a:stretch>
            <a:fillRect/>
          </a:stretch>
        </p:blipFill>
        <p:spPr>
          <a:xfrm>
            <a:off x="7503447" y="2619828"/>
            <a:ext cx="5771044" cy="4323703"/>
          </a:xfrm>
          <a:prstGeom prst="rect">
            <a:avLst/>
          </a:prstGeom>
          <a:ln w="12700">
            <a:miter lim="400000"/>
          </a:ln>
        </p:spPr>
      </p:pic>
      <p:pic>
        <p:nvPicPr>
          <p:cNvPr id="183" name="Screen Shot 2019-11-28 at 9.51.56 PM.png" descr="Screen Shot 2019-11-28 at 9.51.56 PM.png"/>
          <p:cNvPicPr>
            <a:picLocks noChangeAspect="1"/>
          </p:cNvPicPr>
          <p:nvPr/>
        </p:nvPicPr>
        <p:blipFill>
          <a:blip r:embed="rId3"/>
          <a:stretch>
            <a:fillRect/>
          </a:stretch>
        </p:blipFill>
        <p:spPr>
          <a:xfrm>
            <a:off x="4548188" y="2967494"/>
            <a:ext cx="3095625" cy="4124326"/>
          </a:xfrm>
          <a:prstGeom prst="rect">
            <a:avLst/>
          </a:prstGeom>
          <a:ln w="12700">
            <a:miter lim="400000"/>
          </a:ln>
        </p:spPr>
      </p:pic>
      <p:pic>
        <p:nvPicPr>
          <p:cNvPr id="184" name="tmg-gift_guide_default_2x.jpg" descr="tmg-gift_guide_default_2x.jpg"/>
          <p:cNvPicPr>
            <a:picLocks noChangeAspect="1"/>
          </p:cNvPicPr>
          <p:nvPr/>
        </p:nvPicPr>
        <p:blipFill>
          <a:blip r:embed="rId4"/>
          <a:stretch>
            <a:fillRect/>
          </a:stretch>
        </p:blipFill>
        <p:spPr>
          <a:xfrm>
            <a:off x="3562913" y="-205234"/>
            <a:ext cx="4953710" cy="3574843"/>
          </a:xfrm>
          <a:prstGeom prst="rect">
            <a:avLst/>
          </a:prstGeom>
          <a:ln w="12700">
            <a:miter lim="400000"/>
          </a:ln>
        </p:spPr>
      </p:pic>
      <p:pic>
        <p:nvPicPr>
          <p:cNvPr id="185" name="Screen Shot 2019-11-28 at 9.52.48 PM.png" descr="Screen Shot 2019-11-28 at 9.52.48 PM.png"/>
          <p:cNvPicPr>
            <a:picLocks noChangeAspect="1"/>
          </p:cNvPicPr>
          <p:nvPr/>
        </p:nvPicPr>
        <p:blipFill>
          <a:blip r:embed="rId5"/>
          <a:stretch>
            <a:fillRect/>
          </a:stretch>
        </p:blipFill>
        <p:spPr>
          <a:xfrm>
            <a:off x="8492663" y="-37508"/>
            <a:ext cx="4692841" cy="3400725"/>
          </a:xfrm>
          <a:prstGeom prst="rect">
            <a:avLst/>
          </a:prstGeom>
          <a:ln w="12700">
            <a:miter lim="400000"/>
          </a:ln>
        </p:spPr>
      </p:pic>
      <p:pic>
        <p:nvPicPr>
          <p:cNvPr id="186" name="Image" descr="Image"/>
          <p:cNvPicPr>
            <a:picLocks noChangeAspect="1"/>
          </p:cNvPicPr>
          <p:nvPr/>
        </p:nvPicPr>
        <p:blipFill>
          <a:blip r:embed="rId6"/>
          <a:stretch>
            <a:fillRect/>
          </a:stretch>
        </p:blipFill>
        <p:spPr>
          <a:xfrm>
            <a:off x="-2805964" y="-280633"/>
            <a:ext cx="14055239" cy="7558336"/>
          </a:xfrm>
          <a:prstGeom prst="rect">
            <a:avLst/>
          </a:prstGeom>
          <a:ln w="12700">
            <a:miter lim="400000"/>
          </a:ln>
        </p:spPr>
      </p:pic>
      <p:sp>
        <p:nvSpPr>
          <p:cNvPr id="187" name="Perro de San Juan es la postal del viajero que descubre la experiencia del México contemporáneo, el que vive en sus colores más naturales, los del aroma del campo, en la humedad de sus tierras, son las manos gruesas que trabajan el barro, es el platillo de Pujol, es la casa del campesino, el canto del gallo, el saludo valedor en la calle, es diversidad, es el México aplaudido en los Oscares.…"/>
          <p:cNvSpPr txBox="1"/>
          <p:nvPr/>
        </p:nvSpPr>
        <p:spPr>
          <a:xfrm>
            <a:off x="-299417" y="424557"/>
            <a:ext cx="4953710" cy="600888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38100" tIns="38100" rIns="38100" bIns="38100"/>
          <a:lstStyle/>
          <a:p>
            <a:endParaRPr lang="en-US" b="1" dirty="0">
              <a:solidFill>
                <a:schemeClr val="bg1"/>
              </a:solidFill>
            </a:endParaRPr>
          </a:p>
          <a:p>
            <a:endParaRPr lang="en-US" sz="1500" b="1" dirty="0">
              <a:solidFill>
                <a:schemeClr val="bg1"/>
              </a:solidFill>
            </a:endParaRPr>
          </a:p>
          <a:p>
            <a:endParaRPr lang="es-MX" sz="1500" b="1" dirty="0">
              <a:solidFill>
                <a:schemeClr val="bg1"/>
              </a:solidFill>
            </a:endParaRPr>
          </a:p>
          <a:p>
            <a:pPr defTabSz="228600">
              <a:lnSpc>
                <a:spcPct val="150000"/>
              </a:lnSpc>
              <a:defRPr sz="2600" i="1">
                <a:solidFill>
                  <a:srgbClr val="A6AAA9"/>
                </a:solidFill>
                <a:latin typeface="Baskerville"/>
                <a:ea typeface="Baskerville"/>
                <a:cs typeface="Baskerville"/>
                <a:sym typeface="Baskerville"/>
              </a:defRPr>
            </a:pPr>
            <a:endParaRPr sz="1950" dirty="0"/>
          </a:p>
        </p:txBody>
      </p:sp>
      <p:pic>
        <p:nvPicPr>
          <p:cNvPr id="188" name="Image" descr="Image"/>
          <p:cNvPicPr>
            <a:picLocks noChangeAspect="1"/>
          </p:cNvPicPr>
          <p:nvPr/>
        </p:nvPicPr>
        <p:blipFill>
          <a:blip r:embed="rId7"/>
          <a:stretch>
            <a:fillRect/>
          </a:stretch>
        </p:blipFill>
        <p:spPr>
          <a:xfrm>
            <a:off x="4303234" y="5812106"/>
            <a:ext cx="699029" cy="698138"/>
          </a:xfrm>
          <a:prstGeom prst="rect">
            <a:avLst/>
          </a:prstGeom>
          <a:ln w="12700">
            <a:miter lim="400000"/>
          </a:ln>
        </p:spPr>
      </p:pic>
      <p:pic>
        <p:nvPicPr>
          <p:cNvPr id="9" name="Imagen 8" descr="Imagen que contiene dibujo&#10;&#10;Descripción generada automáticamente">
            <a:extLst>
              <a:ext uri="{FF2B5EF4-FFF2-40B4-BE49-F238E27FC236}">
                <a16:creationId xmlns:a16="http://schemas.microsoft.com/office/drawing/2014/main" id="{7913631B-258D-40B2-82DB-A72BA5681A9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492568" y="6138130"/>
            <a:ext cx="1434587" cy="334108"/>
          </a:xfrm>
          <a:prstGeom prst="rect">
            <a:avLst/>
          </a:prstGeom>
        </p:spPr>
      </p:pic>
      <p:sp>
        <p:nvSpPr>
          <p:cNvPr id="10" name="Perro de San Juan es la postal del viajero que descubre la experiencia del México contemporáneo, el que vive en sus colores más naturales, los del aroma del campo, en la humedad de sus tierras, son las manos gruesas que trabajan el barro, es el platillo de Pujol, es la casa del campesino, el canto del gallo, el saludo valedor en la calle, es diversidad, es el México aplaudido en los Oscares.…">
            <a:extLst>
              <a:ext uri="{FF2B5EF4-FFF2-40B4-BE49-F238E27FC236}">
                <a16:creationId xmlns:a16="http://schemas.microsoft.com/office/drawing/2014/main" id="{A51BC3DD-0FC5-4E0B-9E50-27F6E1FD48BA}"/>
              </a:ext>
            </a:extLst>
          </p:cNvPr>
          <p:cNvSpPr txBox="1"/>
          <p:nvPr/>
        </p:nvSpPr>
        <p:spPr>
          <a:xfrm>
            <a:off x="-388404" y="347756"/>
            <a:ext cx="4722922" cy="386966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lstStyle/>
          <a:p>
            <a:pPr algn="l" defTabSz="304800">
              <a:lnSpc>
                <a:spcPct val="150000"/>
              </a:lnSpc>
              <a:defRPr sz="2600" i="1">
                <a:solidFill>
                  <a:srgbClr val="A6AAA9"/>
                </a:solidFill>
                <a:latin typeface="Baskerville"/>
                <a:ea typeface="Baskerville"/>
                <a:cs typeface="Baskerville"/>
                <a:sym typeface="Baskerville"/>
              </a:defRPr>
            </a:pPr>
            <a:r>
              <a:rPr sz="1500" b="1" dirty="0" err="1">
                <a:solidFill>
                  <a:schemeClr val="bg1"/>
                </a:solidFill>
                <a:latin typeface="Times" pitchFamily="2" charset="0"/>
              </a:rPr>
              <a:t>Perro</a:t>
            </a:r>
            <a:r>
              <a:rPr sz="1500" b="1" dirty="0">
                <a:solidFill>
                  <a:schemeClr val="bg1"/>
                </a:solidFill>
                <a:latin typeface="Times" pitchFamily="2" charset="0"/>
              </a:rPr>
              <a:t> de San Juan es la postal del </a:t>
            </a:r>
            <a:r>
              <a:rPr sz="1500" b="1" dirty="0" err="1">
                <a:solidFill>
                  <a:schemeClr val="bg1"/>
                </a:solidFill>
                <a:latin typeface="Times" pitchFamily="2" charset="0"/>
              </a:rPr>
              <a:t>viajero</a:t>
            </a:r>
            <a:r>
              <a:rPr sz="1500" b="1" dirty="0">
                <a:solidFill>
                  <a:schemeClr val="bg1"/>
                </a:solidFill>
                <a:latin typeface="Times" pitchFamily="2" charset="0"/>
              </a:rPr>
              <a:t> que </a:t>
            </a:r>
            <a:r>
              <a:rPr sz="1500" b="1" dirty="0" err="1">
                <a:solidFill>
                  <a:schemeClr val="bg1"/>
                </a:solidFill>
                <a:latin typeface="Times" pitchFamily="2" charset="0"/>
              </a:rPr>
              <a:t>descubre</a:t>
            </a:r>
            <a:r>
              <a:rPr sz="1500" b="1" dirty="0">
                <a:solidFill>
                  <a:schemeClr val="bg1"/>
                </a:solidFill>
                <a:latin typeface="Times" pitchFamily="2" charset="0"/>
              </a:rPr>
              <a:t> la </a:t>
            </a:r>
            <a:r>
              <a:rPr sz="1500" b="1" dirty="0" err="1">
                <a:solidFill>
                  <a:schemeClr val="bg1"/>
                </a:solidFill>
                <a:latin typeface="Times" pitchFamily="2" charset="0"/>
              </a:rPr>
              <a:t>experiencia</a:t>
            </a:r>
            <a:r>
              <a:rPr sz="1500" b="1" dirty="0">
                <a:solidFill>
                  <a:schemeClr val="bg1"/>
                </a:solidFill>
                <a:latin typeface="Times" pitchFamily="2" charset="0"/>
              </a:rPr>
              <a:t> del México </a:t>
            </a:r>
            <a:r>
              <a:rPr sz="1500" b="1" dirty="0" err="1">
                <a:solidFill>
                  <a:schemeClr val="bg1"/>
                </a:solidFill>
                <a:latin typeface="Times" pitchFamily="2" charset="0"/>
              </a:rPr>
              <a:t>contemporáneo</a:t>
            </a:r>
            <a:r>
              <a:rPr sz="1500" b="1" dirty="0">
                <a:solidFill>
                  <a:schemeClr val="bg1"/>
                </a:solidFill>
                <a:latin typeface="Times" pitchFamily="2" charset="0"/>
              </a:rPr>
              <a:t>, </a:t>
            </a:r>
            <a:r>
              <a:rPr sz="1500" dirty="0">
                <a:solidFill>
                  <a:schemeClr val="bg1"/>
                </a:solidFill>
                <a:latin typeface="Times" pitchFamily="2" charset="0"/>
              </a:rPr>
              <a:t>el que </a:t>
            </a:r>
            <a:r>
              <a:rPr sz="1500" dirty="0" err="1">
                <a:solidFill>
                  <a:schemeClr val="bg1"/>
                </a:solidFill>
                <a:latin typeface="Times" pitchFamily="2" charset="0"/>
              </a:rPr>
              <a:t>vive</a:t>
            </a:r>
            <a:r>
              <a:rPr sz="1500" dirty="0">
                <a:solidFill>
                  <a:schemeClr val="bg1"/>
                </a:solidFill>
                <a:latin typeface="Times" pitchFamily="2" charset="0"/>
              </a:rPr>
              <a:t> </a:t>
            </a:r>
            <a:r>
              <a:rPr sz="1500" dirty="0" err="1">
                <a:solidFill>
                  <a:schemeClr val="bg1"/>
                </a:solidFill>
                <a:latin typeface="Times" pitchFamily="2" charset="0"/>
              </a:rPr>
              <a:t>en</a:t>
            </a:r>
            <a:r>
              <a:rPr sz="1500" dirty="0">
                <a:solidFill>
                  <a:schemeClr val="bg1"/>
                </a:solidFill>
                <a:latin typeface="Times" pitchFamily="2" charset="0"/>
              </a:rPr>
              <a:t> sus </a:t>
            </a:r>
            <a:r>
              <a:rPr sz="1500" dirty="0" err="1">
                <a:solidFill>
                  <a:schemeClr val="bg1"/>
                </a:solidFill>
                <a:latin typeface="Times" pitchFamily="2" charset="0"/>
              </a:rPr>
              <a:t>colores</a:t>
            </a:r>
            <a:r>
              <a:rPr sz="1500" dirty="0">
                <a:solidFill>
                  <a:schemeClr val="bg1"/>
                </a:solidFill>
                <a:latin typeface="Times" pitchFamily="2" charset="0"/>
              </a:rPr>
              <a:t> </a:t>
            </a:r>
            <a:r>
              <a:rPr sz="1500" dirty="0" err="1">
                <a:solidFill>
                  <a:schemeClr val="bg1"/>
                </a:solidFill>
                <a:latin typeface="Times" pitchFamily="2" charset="0"/>
              </a:rPr>
              <a:t>más</a:t>
            </a:r>
            <a:r>
              <a:rPr sz="1500" dirty="0">
                <a:solidFill>
                  <a:schemeClr val="bg1"/>
                </a:solidFill>
                <a:latin typeface="Times" pitchFamily="2" charset="0"/>
              </a:rPr>
              <a:t> naturales, los del aroma del campo, </a:t>
            </a:r>
            <a:r>
              <a:rPr sz="1500" dirty="0" err="1">
                <a:solidFill>
                  <a:schemeClr val="bg1"/>
                </a:solidFill>
                <a:latin typeface="Times" pitchFamily="2" charset="0"/>
              </a:rPr>
              <a:t>en</a:t>
            </a:r>
            <a:r>
              <a:rPr sz="1500" dirty="0">
                <a:solidFill>
                  <a:schemeClr val="bg1"/>
                </a:solidFill>
                <a:latin typeface="Times" pitchFamily="2" charset="0"/>
              </a:rPr>
              <a:t> la </a:t>
            </a:r>
            <a:r>
              <a:rPr sz="1500" dirty="0" err="1">
                <a:solidFill>
                  <a:schemeClr val="bg1"/>
                </a:solidFill>
                <a:latin typeface="Times" pitchFamily="2" charset="0"/>
              </a:rPr>
              <a:t>humedad</a:t>
            </a:r>
            <a:r>
              <a:rPr sz="1500" dirty="0">
                <a:solidFill>
                  <a:schemeClr val="bg1"/>
                </a:solidFill>
                <a:latin typeface="Times" pitchFamily="2" charset="0"/>
              </a:rPr>
              <a:t> de sus tierras, son las manos </a:t>
            </a:r>
            <a:r>
              <a:rPr sz="1500" dirty="0" err="1">
                <a:solidFill>
                  <a:schemeClr val="bg1"/>
                </a:solidFill>
                <a:latin typeface="Times" pitchFamily="2" charset="0"/>
              </a:rPr>
              <a:t>gruesas</a:t>
            </a:r>
            <a:r>
              <a:rPr sz="1500" dirty="0">
                <a:solidFill>
                  <a:schemeClr val="bg1"/>
                </a:solidFill>
                <a:latin typeface="Times" pitchFamily="2" charset="0"/>
              </a:rPr>
              <a:t> que </a:t>
            </a:r>
            <a:r>
              <a:rPr sz="1500" dirty="0" err="1">
                <a:solidFill>
                  <a:schemeClr val="bg1"/>
                </a:solidFill>
                <a:latin typeface="Times" pitchFamily="2" charset="0"/>
              </a:rPr>
              <a:t>trabajan</a:t>
            </a:r>
            <a:r>
              <a:rPr sz="1500" dirty="0">
                <a:solidFill>
                  <a:schemeClr val="bg1"/>
                </a:solidFill>
                <a:latin typeface="Times" pitchFamily="2" charset="0"/>
              </a:rPr>
              <a:t> el barro, es el </a:t>
            </a:r>
            <a:r>
              <a:rPr sz="1500" dirty="0" err="1">
                <a:solidFill>
                  <a:schemeClr val="bg1"/>
                </a:solidFill>
                <a:latin typeface="Times" pitchFamily="2" charset="0"/>
              </a:rPr>
              <a:t>platillo</a:t>
            </a:r>
            <a:r>
              <a:rPr sz="1500" dirty="0">
                <a:solidFill>
                  <a:schemeClr val="bg1"/>
                </a:solidFill>
                <a:latin typeface="Times" pitchFamily="2" charset="0"/>
              </a:rPr>
              <a:t> de Pujol, es la casa del campesino, el canto del </a:t>
            </a:r>
            <a:r>
              <a:rPr sz="1500" dirty="0" err="1">
                <a:solidFill>
                  <a:schemeClr val="bg1"/>
                </a:solidFill>
                <a:latin typeface="Times" pitchFamily="2" charset="0"/>
              </a:rPr>
              <a:t>gallo</a:t>
            </a:r>
            <a:r>
              <a:rPr sz="1500" dirty="0">
                <a:solidFill>
                  <a:schemeClr val="bg1"/>
                </a:solidFill>
                <a:latin typeface="Times" pitchFamily="2" charset="0"/>
              </a:rPr>
              <a:t>, el </a:t>
            </a:r>
            <a:r>
              <a:rPr sz="1500" dirty="0" err="1">
                <a:solidFill>
                  <a:schemeClr val="bg1"/>
                </a:solidFill>
                <a:latin typeface="Times" pitchFamily="2" charset="0"/>
              </a:rPr>
              <a:t>saludo</a:t>
            </a:r>
            <a:r>
              <a:rPr sz="1500" dirty="0">
                <a:solidFill>
                  <a:schemeClr val="bg1"/>
                </a:solidFill>
                <a:latin typeface="Times" pitchFamily="2" charset="0"/>
              </a:rPr>
              <a:t> </a:t>
            </a:r>
            <a:r>
              <a:rPr sz="1500" dirty="0" err="1">
                <a:solidFill>
                  <a:schemeClr val="bg1"/>
                </a:solidFill>
                <a:latin typeface="Times" pitchFamily="2" charset="0"/>
              </a:rPr>
              <a:t>valedor</a:t>
            </a:r>
            <a:r>
              <a:rPr sz="1500" dirty="0">
                <a:solidFill>
                  <a:schemeClr val="bg1"/>
                </a:solidFill>
                <a:latin typeface="Times" pitchFamily="2" charset="0"/>
              </a:rPr>
              <a:t> </a:t>
            </a:r>
            <a:r>
              <a:rPr sz="1500" dirty="0" err="1">
                <a:solidFill>
                  <a:schemeClr val="bg1"/>
                </a:solidFill>
                <a:latin typeface="Times" pitchFamily="2" charset="0"/>
              </a:rPr>
              <a:t>en</a:t>
            </a:r>
            <a:r>
              <a:rPr sz="1500" dirty="0">
                <a:solidFill>
                  <a:schemeClr val="bg1"/>
                </a:solidFill>
                <a:latin typeface="Times" pitchFamily="2" charset="0"/>
              </a:rPr>
              <a:t> la </a:t>
            </a:r>
            <a:r>
              <a:rPr sz="1500" dirty="0" err="1">
                <a:solidFill>
                  <a:schemeClr val="bg1"/>
                </a:solidFill>
                <a:latin typeface="Times" pitchFamily="2" charset="0"/>
              </a:rPr>
              <a:t>calle</a:t>
            </a:r>
            <a:r>
              <a:rPr sz="1500" dirty="0">
                <a:solidFill>
                  <a:schemeClr val="bg1"/>
                </a:solidFill>
                <a:latin typeface="Times" pitchFamily="2" charset="0"/>
              </a:rPr>
              <a:t>, es </a:t>
            </a:r>
            <a:r>
              <a:rPr sz="1500" dirty="0" err="1">
                <a:solidFill>
                  <a:schemeClr val="bg1"/>
                </a:solidFill>
                <a:latin typeface="Times" pitchFamily="2" charset="0"/>
              </a:rPr>
              <a:t>diversidad</a:t>
            </a:r>
            <a:r>
              <a:rPr sz="1500" dirty="0">
                <a:solidFill>
                  <a:schemeClr val="bg1"/>
                </a:solidFill>
                <a:latin typeface="Times" pitchFamily="2" charset="0"/>
              </a:rPr>
              <a:t>, es el México </a:t>
            </a:r>
            <a:r>
              <a:rPr sz="1500" dirty="0" err="1">
                <a:solidFill>
                  <a:schemeClr val="bg1"/>
                </a:solidFill>
                <a:latin typeface="Times" pitchFamily="2" charset="0"/>
              </a:rPr>
              <a:t>aplaudido</a:t>
            </a:r>
            <a:r>
              <a:rPr sz="1500" dirty="0">
                <a:solidFill>
                  <a:schemeClr val="bg1"/>
                </a:solidFill>
                <a:latin typeface="Times" pitchFamily="2" charset="0"/>
              </a:rPr>
              <a:t> </a:t>
            </a:r>
            <a:r>
              <a:rPr sz="1500" dirty="0" err="1">
                <a:solidFill>
                  <a:schemeClr val="bg1"/>
                </a:solidFill>
                <a:latin typeface="Times" pitchFamily="2" charset="0"/>
              </a:rPr>
              <a:t>en</a:t>
            </a:r>
            <a:r>
              <a:rPr sz="1500" dirty="0">
                <a:solidFill>
                  <a:schemeClr val="bg1"/>
                </a:solidFill>
                <a:latin typeface="Times" pitchFamily="2" charset="0"/>
              </a:rPr>
              <a:t> los </a:t>
            </a:r>
            <a:r>
              <a:rPr sz="1500" dirty="0" err="1">
                <a:solidFill>
                  <a:schemeClr val="bg1"/>
                </a:solidFill>
                <a:latin typeface="Times" pitchFamily="2" charset="0"/>
              </a:rPr>
              <a:t>Oscares</a:t>
            </a:r>
            <a:r>
              <a:rPr sz="1500" dirty="0">
                <a:solidFill>
                  <a:schemeClr val="bg1"/>
                </a:solidFill>
                <a:latin typeface="Times" pitchFamily="2" charset="0"/>
              </a:rPr>
              <a:t>. </a:t>
            </a:r>
          </a:p>
          <a:p>
            <a:pPr algn="l" defTabSz="304800">
              <a:lnSpc>
                <a:spcPct val="150000"/>
              </a:lnSpc>
              <a:defRPr sz="2600" i="1">
                <a:solidFill>
                  <a:srgbClr val="A6AAA9"/>
                </a:solidFill>
                <a:latin typeface="Baskerville"/>
                <a:ea typeface="Baskerville"/>
                <a:cs typeface="Baskerville"/>
                <a:sym typeface="Baskerville"/>
              </a:defRPr>
            </a:pPr>
            <a:r>
              <a:rPr sz="1500" b="1" dirty="0">
                <a:solidFill>
                  <a:schemeClr val="bg1"/>
                </a:solidFill>
                <a:latin typeface="Times" pitchFamily="2" charset="0"/>
              </a:rPr>
              <a:t>Es </a:t>
            </a:r>
            <a:r>
              <a:rPr sz="1500" b="1" dirty="0" err="1">
                <a:solidFill>
                  <a:schemeClr val="bg1"/>
                </a:solidFill>
                <a:latin typeface="Times" pitchFamily="2" charset="0"/>
              </a:rPr>
              <a:t>honesto</a:t>
            </a:r>
            <a:r>
              <a:rPr sz="1500" b="1" dirty="0">
                <a:solidFill>
                  <a:schemeClr val="bg1"/>
                </a:solidFill>
                <a:latin typeface="Times" pitchFamily="2" charset="0"/>
              </a:rPr>
              <a:t>, </a:t>
            </a:r>
            <a:r>
              <a:rPr sz="1500" b="1" dirty="0" err="1">
                <a:solidFill>
                  <a:schemeClr val="bg1"/>
                </a:solidFill>
                <a:latin typeface="Times" pitchFamily="2" charset="0"/>
              </a:rPr>
              <a:t>práctico</a:t>
            </a:r>
            <a:r>
              <a:rPr sz="1500" b="1" dirty="0">
                <a:solidFill>
                  <a:schemeClr val="bg1"/>
                </a:solidFill>
                <a:latin typeface="Times" pitchFamily="2" charset="0"/>
              </a:rPr>
              <a:t>, </a:t>
            </a:r>
            <a:r>
              <a:rPr sz="1500" b="1" dirty="0" err="1">
                <a:solidFill>
                  <a:schemeClr val="bg1"/>
                </a:solidFill>
                <a:latin typeface="Times" pitchFamily="2" charset="0"/>
              </a:rPr>
              <a:t>inteligente</a:t>
            </a:r>
            <a:r>
              <a:rPr sz="1500" b="1" dirty="0">
                <a:solidFill>
                  <a:schemeClr val="bg1"/>
                </a:solidFill>
                <a:latin typeface="Times" pitchFamily="2" charset="0"/>
              </a:rPr>
              <a:t>, claro </a:t>
            </a:r>
          </a:p>
          <a:p>
            <a:pPr algn="l" defTabSz="304800">
              <a:lnSpc>
                <a:spcPct val="150000"/>
              </a:lnSpc>
              <a:defRPr sz="2600" i="1">
                <a:solidFill>
                  <a:srgbClr val="A6AAA9"/>
                </a:solidFill>
                <a:latin typeface="Baskerville"/>
                <a:ea typeface="Baskerville"/>
                <a:cs typeface="Baskerville"/>
                <a:sym typeface="Baskerville"/>
              </a:defRPr>
            </a:pPr>
            <a:r>
              <a:rPr sz="1500" b="1" dirty="0">
                <a:solidFill>
                  <a:schemeClr val="bg1"/>
                </a:solidFill>
                <a:latin typeface="Times" pitchFamily="2" charset="0"/>
              </a:rPr>
              <a:t>y que </a:t>
            </a:r>
            <a:r>
              <a:rPr sz="1500" b="1" dirty="0" err="1">
                <a:solidFill>
                  <a:schemeClr val="bg1"/>
                </a:solidFill>
                <a:latin typeface="Times" pitchFamily="2" charset="0"/>
              </a:rPr>
              <a:t>siempre</a:t>
            </a:r>
            <a:r>
              <a:rPr sz="1500" b="1" dirty="0">
                <a:solidFill>
                  <a:schemeClr val="bg1"/>
                </a:solidFill>
                <a:latin typeface="Times" pitchFamily="2" charset="0"/>
              </a:rPr>
              <a:t> </a:t>
            </a:r>
            <a:r>
              <a:rPr sz="1500" b="1" dirty="0" err="1">
                <a:solidFill>
                  <a:schemeClr val="bg1"/>
                </a:solidFill>
                <a:latin typeface="Times" pitchFamily="2" charset="0"/>
              </a:rPr>
              <a:t>trae</a:t>
            </a:r>
            <a:r>
              <a:rPr sz="1500" b="1" dirty="0">
                <a:solidFill>
                  <a:schemeClr val="bg1"/>
                </a:solidFill>
                <a:latin typeface="Times" pitchFamily="2" charset="0"/>
              </a:rPr>
              <a:t> una </a:t>
            </a:r>
            <a:r>
              <a:rPr sz="1500" b="1" dirty="0" err="1">
                <a:solidFill>
                  <a:schemeClr val="bg1"/>
                </a:solidFill>
                <a:latin typeface="Times" pitchFamily="2" charset="0"/>
              </a:rPr>
              <a:t>buena</a:t>
            </a:r>
            <a:r>
              <a:rPr sz="1500" b="1" dirty="0">
                <a:solidFill>
                  <a:schemeClr val="bg1"/>
                </a:solidFill>
                <a:latin typeface="Times" pitchFamily="2" charset="0"/>
              </a:rPr>
              <a:t> </a:t>
            </a:r>
            <a:r>
              <a:rPr sz="1500" b="1" dirty="0" err="1">
                <a:solidFill>
                  <a:schemeClr val="bg1"/>
                </a:solidFill>
                <a:latin typeface="Times" pitchFamily="2" charset="0"/>
              </a:rPr>
              <a:t>anécdota</a:t>
            </a:r>
            <a:r>
              <a:rPr sz="1500" b="1" dirty="0">
                <a:solidFill>
                  <a:schemeClr val="bg1"/>
                </a:solidFill>
                <a:latin typeface="Times" pitchFamily="2" charset="0"/>
              </a:rPr>
              <a:t> para </a:t>
            </a:r>
            <a:r>
              <a:rPr sz="1500" b="1" dirty="0" err="1">
                <a:solidFill>
                  <a:schemeClr val="bg1"/>
                </a:solidFill>
                <a:latin typeface="Times" pitchFamily="2" charset="0"/>
              </a:rPr>
              <a:t>compartir</a:t>
            </a:r>
            <a:r>
              <a:rPr sz="1500" b="1" dirty="0">
                <a:solidFill>
                  <a:schemeClr val="bg1"/>
                </a:solidFill>
                <a:latin typeface="Times" pitchFamily="2" charset="0"/>
              </a:rPr>
              <a:t>.</a:t>
            </a:r>
            <a:endParaRPr lang="es-MX" sz="1500" b="1" dirty="0">
              <a:solidFill>
                <a:schemeClr val="bg1"/>
              </a:solidFill>
              <a:latin typeface="Times" pitchFamily="2" charset="0"/>
            </a:endParaRPr>
          </a:p>
          <a:p>
            <a:pPr algn="l" defTabSz="304800">
              <a:lnSpc>
                <a:spcPct val="150000"/>
              </a:lnSpc>
              <a:defRPr sz="2600" i="1">
                <a:solidFill>
                  <a:srgbClr val="A6AAA9"/>
                </a:solidFill>
                <a:latin typeface="Baskerville"/>
                <a:ea typeface="Baskerville"/>
                <a:cs typeface="Baskerville"/>
                <a:sym typeface="Baskerville"/>
              </a:defRPr>
            </a:pPr>
            <a:endParaRPr lang="es-MX" sz="1500" b="1" dirty="0">
              <a:solidFill>
                <a:schemeClr val="bg1"/>
              </a:solidFill>
              <a:latin typeface="Times" pitchFamily="2" charset="0"/>
            </a:endParaRPr>
          </a:p>
          <a:p>
            <a:pPr algn="l" defTabSz="304800">
              <a:lnSpc>
                <a:spcPct val="150000"/>
              </a:lnSpc>
              <a:defRPr sz="2600" i="1">
                <a:solidFill>
                  <a:srgbClr val="A6AAA9"/>
                </a:solidFill>
                <a:latin typeface="Baskerville"/>
                <a:ea typeface="Baskerville"/>
                <a:cs typeface="Baskerville"/>
                <a:sym typeface="Baskerville"/>
              </a:defRPr>
            </a:pPr>
            <a:endParaRPr lang="es-MX" sz="1500" b="1" dirty="0">
              <a:solidFill>
                <a:schemeClr val="bg1"/>
              </a:solidFill>
              <a:latin typeface="Times" pitchFamily="2" charset="0"/>
            </a:endParaRPr>
          </a:p>
          <a:p>
            <a:r>
              <a:rPr lang="en-US" sz="1500" b="1" i="1" dirty="0" err="1">
                <a:solidFill>
                  <a:schemeClr val="bg1"/>
                </a:solidFill>
                <a:latin typeface="Times" pitchFamily="2" charset="0"/>
              </a:rPr>
              <a:t>Perro</a:t>
            </a:r>
            <a:r>
              <a:rPr lang="en-US" sz="1500" b="1" i="1" dirty="0">
                <a:solidFill>
                  <a:schemeClr val="bg1"/>
                </a:solidFill>
                <a:latin typeface="Times" pitchFamily="2" charset="0"/>
              </a:rPr>
              <a:t> de San Juan is the postcard of the traveler who discovers the experience of contemporary Mexico</a:t>
            </a:r>
            <a:r>
              <a:rPr lang="en-US" sz="1500" i="1" dirty="0">
                <a:solidFill>
                  <a:schemeClr val="bg1"/>
                </a:solidFill>
                <a:latin typeface="Times" pitchFamily="2" charset="0"/>
              </a:rPr>
              <a:t>, the one that lives in its most natural colors, those of the scent of the field, in the humidity of their lands, where the thick hands shape the mud, it is the saucer of Pujol, is the house of the peasant, the song of the rooster, the courageous greeting at the street, is diversity, is the Mexico applauded at the Oscars.</a:t>
            </a:r>
          </a:p>
          <a:p>
            <a:endParaRPr lang="es-MX" sz="1500" i="1" dirty="0">
              <a:solidFill>
                <a:schemeClr val="bg1"/>
              </a:solidFill>
              <a:latin typeface="Times" pitchFamily="2" charset="0"/>
            </a:endParaRPr>
          </a:p>
          <a:p>
            <a:r>
              <a:rPr lang="en-US" sz="1500" b="1" i="1" dirty="0">
                <a:solidFill>
                  <a:schemeClr val="bg1"/>
                </a:solidFill>
                <a:latin typeface="Times" pitchFamily="2" charset="0"/>
              </a:rPr>
              <a:t>It is honest, practical, intelligent, clear</a:t>
            </a:r>
            <a:endParaRPr lang="es-MX" sz="1500" b="1" i="1" dirty="0">
              <a:solidFill>
                <a:schemeClr val="bg1"/>
              </a:solidFill>
              <a:latin typeface="Times" pitchFamily="2" charset="0"/>
            </a:endParaRPr>
          </a:p>
          <a:p>
            <a:r>
              <a:rPr lang="en-US" sz="1500" b="1" i="1" dirty="0">
                <a:solidFill>
                  <a:schemeClr val="bg1"/>
                </a:solidFill>
                <a:latin typeface="Times" pitchFamily="2" charset="0"/>
              </a:rPr>
              <a:t>and which always brings a good story to share.</a:t>
            </a:r>
          </a:p>
          <a:p>
            <a:pPr algn="l" defTabSz="304800">
              <a:lnSpc>
                <a:spcPct val="150000"/>
              </a:lnSpc>
              <a:defRPr sz="2600" i="1">
                <a:solidFill>
                  <a:srgbClr val="A6AAA9"/>
                </a:solidFill>
                <a:latin typeface="Baskerville"/>
                <a:ea typeface="Baskerville"/>
                <a:cs typeface="Baskerville"/>
                <a:sym typeface="Baskerville"/>
              </a:defRPr>
            </a:pPr>
            <a:endParaRPr sz="1500" b="1" dirty="0">
              <a:solidFill>
                <a:schemeClr val="bg1"/>
              </a:solidFill>
              <a:latin typeface="Times"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1500">
        <p:dissolve/>
      </p:transition>
    </mc:Choice>
    <mc:Fallback xmlns="" xmlns:m="http://schemas.openxmlformats.org/officeDocument/2006/math" xmlns:a14="http://schemas.microsoft.com/office/drawing/2010/main">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slide 005.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95" name="El viajero"/>
          <p:cNvSpPr/>
          <p:nvPr/>
        </p:nvSpPr>
        <p:spPr>
          <a:xfrm>
            <a:off x="6993467" y="60044"/>
            <a:ext cx="4347324" cy="666849"/>
          </a:xfrm>
          <a:prstGeom prst="rect">
            <a:avLst/>
          </a:prstGeom>
          <a:ln w="12700">
            <a:miter lim="400000"/>
          </a:ln>
          <a:extLst>
            <a:ext uri="{C572A759-6A51-4108-AA02-DFA0A04FC94B}">
              <ma14:wrappingTextBoxFlag xmlns="" xmlns:ma14="http://schemas.microsoft.com/office/mac/drawingml/2011/main" val="1"/>
            </a:ext>
          </a:extLst>
        </p:spPr>
        <p:txBody>
          <a:bodyPr wrap="square" lIns="25400" tIns="25400" rIns="25400" bIns="25400" anchor="ctr">
            <a:spAutoFit/>
          </a:bodyPr>
          <a:lstStyle>
            <a:lvl1pPr algn="l">
              <a:defRPr sz="8000" b="1">
                <a:solidFill>
                  <a:srgbClr val="FFFFFF"/>
                </a:solidFill>
                <a:latin typeface="Helvetica Neue"/>
                <a:ea typeface="Helvetica Neue"/>
                <a:cs typeface="Helvetica Neue"/>
                <a:sym typeface="Helvetica Neue"/>
              </a:defRPr>
            </a:lvl1pPr>
          </a:lstStyle>
          <a:p>
            <a:r>
              <a:rPr lang="es-ES" sz="2000" dirty="0">
                <a:latin typeface="Times" pitchFamily="2" charset="0"/>
              </a:rPr>
              <a:t>Perro de San Juan</a:t>
            </a:r>
          </a:p>
          <a:p>
            <a:r>
              <a:rPr lang="es-ES" sz="2000" dirty="0">
                <a:latin typeface="Times" pitchFamily="2" charset="0"/>
              </a:rPr>
              <a:t>El Viajero</a:t>
            </a:r>
            <a:endParaRPr sz="2000" dirty="0">
              <a:latin typeface="Times" pitchFamily="2" charset="0"/>
            </a:endParaRPr>
          </a:p>
        </p:txBody>
      </p:sp>
      <p:sp>
        <p:nvSpPr>
          <p:cNvPr id="196" name="Es una marca sabia, no por su edad -pues es joven-, si no por los viajes que ha tenido a lo largo de su vida, por haber convivido y compartido algo con muchos seres vivos durante esos recorridos, por conocer…"/>
          <p:cNvSpPr/>
          <p:nvPr/>
        </p:nvSpPr>
        <p:spPr>
          <a:xfrm>
            <a:off x="6993467" y="1007383"/>
            <a:ext cx="4708382" cy="1990288"/>
          </a:xfrm>
          <a:prstGeom prst="rect">
            <a:avLst/>
          </a:prstGeom>
          <a:ln w="12700">
            <a:miter lim="400000"/>
          </a:ln>
          <a:extLst>
            <a:ext uri="{C572A759-6A51-4108-AA02-DFA0A04FC94B}">
              <ma14:wrappingTextBoxFlag xmlns="" xmlns:ma14="http://schemas.microsoft.com/office/mac/drawingml/2011/main" val="1"/>
            </a:ext>
          </a:extLst>
        </p:spPr>
        <p:txBody>
          <a:bodyPr wrap="square" lIns="25400" tIns="25400" rIns="25400" bIns="25400" anchor="ctr">
            <a:spAutoFit/>
          </a:bodyPr>
          <a:lstStyle/>
          <a:p>
            <a:r>
              <a:rPr lang="es-MX" sz="1400" dirty="0">
                <a:solidFill>
                  <a:schemeClr val="bg1"/>
                </a:solidFill>
                <a:latin typeface="Times" pitchFamily="2" charset="0"/>
              </a:rPr>
              <a:t>Bienvenido al mundo de: los aventureros, exploradores natos, viajeros todo terreno, seres libres por naturaleza, curiosos por excelencia, mentes inquietas protagonistas de historias, guerreros inalcanzables y conquistadores de sueños… </a:t>
            </a:r>
          </a:p>
          <a:p>
            <a:endParaRPr lang="es-MX" sz="1400" dirty="0">
              <a:solidFill>
                <a:schemeClr val="bg1"/>
              </a:solidFill>
              <a:latin typeface="Times" pitchFamily="2" charset="0"/>
            </a:endParaRPr>
          </a:p>
          <a:p>
            <a:r>
              <a:rPr lang="es-MX" sz="1400" dirty="0">
                <a:solidFill>
                  <a:schemeClr val="bg1"/>
                </a:solidFill>
                <a:latin typeface="Times" pitchFamily="2" charset="0"/>
              </a:rPr>
              <a:t>Aquellos que comparten, inspiran, trascienden, esos que construyen puentes y no fronteras, los que están abiertos a nuevas experiencias y que disfrutan la vida al máximo, pero sobre todo, aquellos que dejan huella al lugar al que llegan.</a:t>
            </a:r>
            <a:endParaRPr lang="en-US" sz="1400" dirty="0">
              <a:solidFill>
                <a:schemeClr val="bg1"/>
              </a:solidFill>
              <a:latin typeface="Times" pitchFamily="2" charset="0"/>
            </a:endParaRPr>
          </a:p>
        </p:txBody>
      </p:sp>
      <p:sp>
        <p:nvSpPr>
          <p:cNvPr id="7" name="El viajero">
            <a:extLst>
              <a:ext uri="{FF2B5EF4-FFF2-40B4-BE49-F238E27FC236}">
                <a16:creationId xmlns:a16="http://schemas.microsoft.com/office/drawing/2014/main" id="{1C1AF5AB-0640-8844-8A93-CB9AD396DDCA}"/>
              </a:ext>
            </a:extLst>
          </p:cNvPr>
          <p:cNvSpPr/>
          <p:nvPr/>
        </p:nvSpPr>
        <p:spPr>
          <a:xfrm>
            <a:off x="7152904" y="2097802"/>
            <a:ext cx="7881651" cy="666849"/>
          </a:xfrm>
          <a:prstGeom prst="rect">
            <a:avLst/>
          </a:prstGeom>
          <a:ln w="12700">
            <a:miter lim="400000"/>
          </a:ln>
          <a:extLst>
            <a:ext uri="{C572A759-6A51-4108-AA02-DFA0A04FC94B}">
              <ma14:wrappingTextBoxFlag xmlns="" xmlns:ma14="http://schemas.microsoft.com/office/mac/drawingml/2011/main" val="1"/>
            </a:ext>
          </a:extLst>
        </p:spPr>
        <p:txBody>
          <a:bodyPr lIns="25400" tIns="25400" rIns="25400" bIns="25400" anchor="ctr">
            <a:spAutoFit/>
          </a:bodyPr>
          <a:lstStyle>
            <a:lvl1pPr algn="l">
              <a:defRPr sz="8000" b="1">
                <a:solidFill>
                  <a:srgbClr val="FFFFFF"/>
                </a:solidFill>
                <a:latin typeface="Helvetica Neue"/>
                <a:ea typeface="Helvetica Neue"/>
                <a:cs typeface="Helvetica Neue"/>
                <a:sym typeface="Helvetica Neue"/>
              </a:defRPr>
            </a:lvl1pPr>
          </a:lstStyle>
          <a:p>
            <a:endParaRPr sz="4000"/>
          </a:p>
        </p:txBody>
      </p:sp>
      <p:sp>
        <p:nvSpPr>
          <p:cNvPr id="8" name="El viajero">
            <a:extLst>
              <a:ext uri="{FF2B5EF4-FFF2-40B4-BE49-F238E27FC236}">
                <a16:creationId xmlns:a16="http://schemas.microsoft.com/office/drawing/2014/main" id="{592EAE25-C8EA-1348-8D6C-81A2A517B786}"/>
              </a:ext>
            </a:extLst>
          </p:cNvPr>
          <p:cNvSpPr/>
          <p:nvPr/>
        </p:nvSpPr>
        <p:spPr>
          <a:xfrm>
            <a:off x="7137400" y="384804"/>
            <a:ext cx="7881651" cy="666849"/>
          </a:xfrm>
          <a:prstGeom prst="rect">
            <a:avLst/>
          </a:prstGeom>
          <a:ln w="12700">
            <a:miter lim="400000"/>
          </a:ln>
          <a:extLst>
            <a:ext uri="{C572A759-6A51-4108-AA02-DFA0A04FC94B}">
              <ma14:wrappingTextBoxFlag xmlns="" xmlns:ma14="http://schemas.microsoft.com/office/mac/drawingml/2011/main" val="1"/>
            </a:ext>
          </a:extLst>
        </p:spPr>
        <p:txBody>
          <a:bodyPr lIns="25400" tIns="25400" rIns="25400" bIns="25400" anchor="ctr">
            <a:spAutoFit/>
          </a:bodyPr>
          <a:lstStyle>
            <a:lvl1pPr algn="l">
              <a:defRPr sz="8000" b="1">
                <a:solidFill>
                  <a:srgbClr val="FFFFFF"/>
                </a:solidFill>
                <a:latin typeface="Helvetica Neue"/>
                <a:ea typeface="Helvetica Neue"/>
                <a:cs typeface="Helvetica Neue"/>
                <a:sym typeface="Helvetica Neue"/>
              </a:defRPr>
            </a:lvl1pPr>
          </a:lstStyle>
          <a:p>
            <a:endParaRPr sz="4000"/>
          </a:p>
        </p:txBody>
      </p:sp>
      <p:sp>
        <p:nvSpPr>
          <p:cNvPr id="12" name="El viajero">
            <a:extLst>
              <a:ext uri="{FF2B5EF4-FFF2-40B4-BE49-F238E27FC236}">
                <a16:creationId xmlns:a16="http://schemas.microsoft.com/office/drawing/2014/main" id="{B9BE1706-5DE3-E045-B8F6-6799B833562B}"/>
              </a:ext>
            </a:extLst>
          </p:cNvPr>
          <p:cNvSpPr/>
          <p:nvPr/>
        </p:nvSpPr>
        <p:spPr>
          <a:xfrm>
            <a:off x="6993467" y="3514924"/>
            <a:ext cx="4347324" cy="974626"/>
          </a:xfrm>
          <a:prstGeom prst="rect">
            <a:avLst/>
          </a:prstGeom>
          <a:ln w="12700">
            <a:miter lim="400000"/>
          </a:ln>
          <a:extLst>
            <a:ext uri="{C572A759-6A51-4108-AA02-DFA0A04FC94B}">
              <ma14:wrappingTextBoxFlag xmlns="" xmlns:ma14="http://schemas.microsoft.com/office/mac/drawingml/2011/main" val="1"/>
            </a:ext>
          </a:extLst>
        </p:spPr>
        <p:txBody>
          <a:bodyPr wrap="square" lIns="25400" tIns="25400" rIns="25400" bIns="25400" anchor="ctr">
            <a:spAutoFit/>
          </a:bodyPr>
          <a:lstStyle>
            <a:lvl1pPr algn="l">
              <a:defRPr sz="8000" b="1">
                <a:solidFill>
                  <a:srgbClr val="FFFFFF"/>
                </a:solidFill>
                <a:latin typeface="Helvetica Neue"/>
                <a:ea typeface="Helvetica Neue"/>
                <a:cs typeface="Helvetica Neue"/>
                <a:sym typeface="Helvetica Neue"/>
              </a:defRPr>
            </a:lvl1pPr>
          </a:lstStyle>
          <a:p>
            <a:r>
              <a:rPr lang="es-ES" sz="2000" i="1" dirty="0">
                <a:latin typeface="Times" pitchFamily="2" charset="0"/>
              </a:rPr>
              <a:t>Perro de San Juan</a:t>
            </a:r>
          </a:p>
          <a:p>
            <a:r>
              <a:rPr lang="es-ES" sz="2000" i="1" dirty="0" err="1">
                <a:latin typeface="Times" pitchFamily="2" charset="0"/>
              </a:rPr>
              <a:t>The</a:t>
            </a:r>
            <a:r>
              <a:rPr lang="es-ES" sz="2000" i="1" dirty="0">
                <a:latin typeface="Times" pitchFamily="2" charset="0"/>
              </a:rPr>
              <a:t> </a:t>
            </a:r>
            <a:r>
              <a:rPr lang="es-ES" sz="2000" i="1" dirty="0" err="1">
                <a:latin typeface="Times" pitchFamily="2" charset="0"/>
              </a:rPr>
              <a:t>Traveler</a:t>
            </a:r>
            <a:endParaRPr lang="es-ES" sz="2000" i="1" dirty="0">
              <a:latin typeface="Times" pitchFamily="2" charset="0"/>
            </a:endParaRPr>
          </a:p>
          <a:p>
            <a:endParaRPr sz="2000" i="1" dirty="0">
              <a:latin typeface="Times" pitchFamily="2" charset="0"/>
            </a:endParaRPr>
          </a:p>
        </p:txBody>
      </p:sp>
      <p:sp>
        <p:nvSpPr>
          <p:cNvPr id="13" name="Es una marca sabia, no por su edad -pues es joven-, si no por los viajes que ha tenido a lo largo de su vida, por haber convivido y compartido algo con muchos seres vivos durante esos recorridos, por conocer…">
            <a:extLst>
              <a:ext uri="{FF2B5EF4-FFF2-40B4-BE49-F238E27FC236}">
                <a16:creationId xmlns:a16="http://schemas.microsoft.com/office/drawing/2014/main" id="{AA449E81-113C-3D42-94C9-4E43A510BAC6}"/>
              </a:ext>
            </a:extLst>
          </p:cNvPr>
          <p:cNvSpPr/>
          <p:nvPr/>
        </p:nvSpPr>
        <p:spPr>
          <a:xfrm>
            <a:off x="6993467" y="4575588"/>
            <a:ext cx="4708382" cy="1774845"/>
          </a:xfrm>
          <a:prstGeom prst="rect">
            <a:avLst/>
          </a:prstGeom>
          <a:ln w="12700">
            <a:miter lim="400000"/>
          </a:ln>
          <a:extLst>
            <a:ext uri="{C572A759-6A51-4108-AA02-DFA0A04FC94B}">
              <ma14:wrappingTextBoxFlag xmlns="" xmlns:ma14="http://schemas.microsoft.com/office/mac/drawingml/2011/main" val="1"/>
            </a:ext>
          </a:extLst>
        </p:spPr>
        <p:txBody>
          <a:bodyPr wrap="square" lIns="25400" tIns="25400" rIns="25400" bIns="25400" anchor="ctr">
            <a:spAutoFit/>
          </a:bodyPr>
          <a:lstStyle/>
          <a:p>
            <a:r>
              <a:rPr lang="en-US" sz="1400" i="1" dirty="0">
                <a:solidFill>
                  <a:schemeClr val="bg1"/>
                </a:solidFill>
                <a:latin typeface="Times" pitchFamily="2" charset="0"/>
              </a:rPr>
              <a:t>Welcome to the world of: the adventurers, the born explorers, the all-terrain travelers, the beings that are free by nature, curious by excellence, the restless minds, the protagonists of the stories, the unreachable warriors, and the dream conquerors…</a:t>
            </a:r>
          </a:p>
          <a:p>
            <a:endParaRPr lang="en-US" sz="1400" i="1" dirty="0">
              <a:solidFill>
                <a:schemeClr val="bg1"/>
              </a:solidFill>
              <a:latin typeface="Times" pitchFamily="2" charset="0"/>
            </a:endParaRPr>
          </a:p>
          <a:p>
            <a:r>
              <a:rPr lang="en-US" sz="1400" i="1" dirty="0">
                <a:solidFill>
                  <a:schemeClr val="bg1"/>
                </a:solidFill>
                <a:latin typeface="Times" pitchFamily="2" charset="0"/>
              </a:rPr>
              <a:t>Those who share, inspire, transcend, those who build bridges not borders, those open to new experiences and who enjoy life to the fullest, but above all, those who leave a mark wherever they go.</a:t>
            </a:r>
          </a:p>
        </p:txBody>
      </p:sp>
      <p:pic>
        <p:nvPicPr>
          <p:cNvPr id="9" name="Imagen 8" descr="Imagen que contiene dibujo&#10;&#10;Descripción generada automáticamente">
            <a:extLst>
              <a:ext uri="{FF2B5EF4-FFF2-40B4-BE49-F238E27FC236}">
                <a16:creationId xmlns:a16="http://schemas.microsoft.com/office/drawing/2014/main" id="{6339D590-7261-4AB9-92B6-B575949E79F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65724" y="217750"/>
            <a:ext cx="1434587" cy="334108"/>
          </a:xfrm>
          <a:prstGeom prst="rect">
            <a:avLst/>
          </a:prstGeom>
        </p:spPr>
      </p:pic>
    </p:spTree>
    <p:extLst>
      <p:ext uri="{BB962C8B-B14F-4D97-AF65-F5344CB8AC3E}">
        <p14:creationId xmlns:p14="http://schemas.microsoft.com/office/powerpoint/2010/main" val="3567992817"/>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descr="slide 013.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2" name="TextBox 11">
            <a:extLst>
              <a:ext uri="{FF2B5EF4-FFF2-40B4-BE49-F238E27FC236}">
                <a16:creationId xmlns:a16="http://schemas.microsoft.com/office/drawing/2014/main" id="{01382754-74E0-E443-9C07-776B122C0E6F}"/>
              </a:ext>
            </a:extLst>
          </p:cNvPr>
          <p:cNvSpPr txBox="1"/>
          <p:nvPr/>
        </p:nvSpPr>
        <p:spPr>
          <a:xfrm>
            <a:off x="151649" y="111320"/>
            <a:ext cx="5103341" cy="48218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25400" tIns="25400" rIns="25400" bIns="25400" numCol="1" spcCol="38100" rtlCol="0" anchor="ctr">
            <a:spAutoFit/>
          </a:bodyPr>
          <a:lstStyle/>
          <a:p>
            <a:r>
              <a:rPr lang="es-ES_tradnl" sz="2800" b="1">
                <a:solidFill>
                  <a:schemeClr val="bg1"/>
                </a:solidFill>
                <a:latin typeface="Times" pitchFamily="2" charset="0"/>
                <a:cs typeface="Helvetica"/>
              </a:rPr>
              <a:t>Capítulo I – San Dionisio</a:t>
            </a:r>
          </a:p>
        </p:txBody>
      </p:sp>
      <p:pic>
        <p:nvPicPr>
          <p:cNvPr id="13" name="Picture 12">
            <a:extLst>
              <a:ext uri="{FF2B5EF4-FFF2-40B4-BE49-F238E27FC236}">
                <a16:creationId xmlns:a16="http://schemas.microsoft.com/office/drawing/2014/main" id="{636F9F76-9D17-AE48-824D-46C7EDCFE754}"/>
              </a:ext>
            </a:extLst>
          </p:cNvPr>
          <p:cNvPicPr>
            <a:picLocks noChangeAspect="1"/>
          </p:cNvPicPr>
          <p:nvPr/>
        </p:nvPicPr>
        <p:blipFill>
          <a:blip r:embed="rId3"/>
          <a:stretch>
            <a:fillRect/>
          </a:stretch>
        </p:blipFill>
        <p:spPr>
          <a:xfrm>
            <a:off x="5248390" y="5439616"/>
            <a:ext cx="922204" cy="1297494"/>
          </a:xfrm>
          <a:prstGeom prst="rect">
            <a:avLst/>
          </a:prstGeom>
        </p:spPr>
      </p:pic>
      <p:pic>
        <p:nvPicPr>
          <p:cNvPr id="6" name="Picture 5">
            <a:extLst>
              <a:ext uri="{FF2B5EF4-FFF2-40B4-BE49-F238E27FC236}">
                <a16:creationId xmlns:a16="http://schemas.microsoft.com/office/drawing/2014/main" id="{741B3692-2908-D143-A5AA-F1CA633BA0E4}"/>
              </a:ext>
            </a:extLst>
          </p:cNvPr>
          <p:cNvPicPr>
            <a:picLocks noChangeAspect="1"/>
          </p:cNvPicPr>
          <p:nvPr/>
        </p:nvPicPr>
        <p:blipFill>
          <a:blip r:embed="rId4"/>
          <a:stretch>
            <a:fillRect/>
          </a:stretch>
        </p:blipFill>
        <p:spPr>
          <a:xfrm>
            <a:off x="11262145" y="5507471"/>
            <a:ext cx="999501" cy="1406245"/>
          </a:xfrm>
          <a:prstGeom prst="rect">
            <a:avLst/>
          </a:prstGeom>
        </p:spPr>
      </p:pic>
      <p:sp>
        <p:nvSpPr>
          <p:cNvPr id="7" name="TextBox 6">
            <a:extLst>
              <a:ext uri="{FF2B5EF4-FFF2-40B4-BE49-F238E27FC236}">
                <a16:creationId xmlns:a16="http://schemas.microsoft.com/office/drawing/2014/main" id="{750BD965-6A0E-1145-8660-40FD7A8CDAA2}"/>
              </a:ext>
            </a:extLst>
          </p:cNvPr>
          <p:cNvSpPr txBox="1"/>
          <p:nvPr/>
        </p:nvSpPr>
        <p:spPr>
          <a:xfrm>
            <a:off x="114578" y="704935"/>
            <a:ext cx="5419007" cy="5970865"/>
          </a:xfrm>
          <a:prstGeom prst="rect">
            <a:avLst/>
          </a:prstGeom>
          <a:noFill/>
        </p:spPr>
        <p:txBody>
          <a:bodyPr wrap="square" rtlCol="0">
            <a:spAutoFit/>
          </a:bodyPr>
          <a:lstStyle/>
          <a:p>
            <a:r>
              <a:rPr lang="es-MX" sz="1400">
                <a:solidFill>
                  <a:schemeClr val="bg1"/>
                </a:solidFill>
                <a:latin typeface="Times" pitchFamily="2" charset="0"/>
              </a:rPr>
              <a:t>Era nuestro último día en la sierra de Oaxaca, terminaba de anotar en mi bitácora el número de kilómetros que habíamos recorrido mientras los demás alistaban su equipaje para el regreso. Yo como buen aventurero y con sed de explorador decidí aprovechar hasta el último minuto para salir a pasear. Recorrí diferentes lugares, estaba maravillado por los colores y texturas del pueblo. Continuaba sin rumbo hasta que vi a un gran grupo de personas cargando flores, todos iban hacía la misma dirección, así que decidí seguirlos. Caminamos unas calles hasta que llegamos a una iglesia muy antigua, la fachada estaba reluciente y entré. A lo lejos sonaba un órgano antiguo, me acerqué poco a poco y de pronto todo se detuvo, me encontró y lo encontré. Al fondo estaba la imagen perfecta que me marcó: era un monje sin cabeza parcialmente iluminado por  la luz cálida que atravesaba los vitrales. La señal que había estado buscando era esa, sentí cómo la inspiración me llegó. Mis ojos guardaron esa imagen para siempre, era la postal que acumularía un sinfín de memorias y mágicos momentos. </a:t>
            </a:r>
            <a:br>
              <a:rPr lang="es-MX" sz="1400">
                <a:solidFill>
                  <a:schemeClr val="bg1"/>
                </a:solidFill>
                <a:latin typeface="Times" pitchFamily="2" charset="0"/>
              </a:rPr>
            </a:br>
            <a:endParaRPr lang="es-MX" sz="1400">
              <a:solidFill>
                <a:schemeClr val="bg1"/>
              </a:solidFill>
              <a:latin typeface="Times" pitchFamily="2" charset="0"/>
            </a:endParaRPr>
          </a:p>
          <a:p>
            <a:r>
              <a:rPr lang="es-MX" sz="1400">
                <a:solidFill>
                  <a:schemeClr val="bg1"/>
                </a:solidFill>
                <a:latin typeface="Times" pitchFamily="2" charset="0"/>
              </a:rPr>
              <a:t>Así decidimos compartirte, honrar y guardar ese hermoso instante en cada botella: conservamos el surrealismo de la tierra en la que crecimos, abrazamos a nuestras raíces, extraemos la sabiduría de un pasado que nos enseña las tradiciones y le agregamos un sello distintivo, ideal para acompañarte en cada lugar. </a:t>
            </a:r>
            <a:endParaRPr lang="en-US" sz="1400">
              <a:solidFill>
                <a:schemeClr val="bg1"/>
              </a:solidFill>
              <a:latin typeface="Times" pitchFamily="2" charset="0"/>
            </a:endParaRPr>
          </a:p>
          <a:p>
            <a:r>
              <a:rPr lang="es-MX" sz="1400">
                <a:solidFill>
                  <a:schemeClr val="bg1"/>
                </a:solidFill>
                <a:latin typeface="Times" pitchFamily="2" charset="0"/>
              </a:rPr>
              <a:t> </a:t>
            </a:r>
            <a:endParaRPr lang="en-US" sz="1400">
              <a:solidFill>
                <a:schemeClr val="bg1"/>
              </a:solidFill>
              <a:latin typeface="Times" pitchFamily="2" charset="0"/>
            </a:endParaRPr>
          </a:p>
          <a:p>
            <a:r>
              <a:rPr lang="es-MX" b="1">
                <a:solidFill>
                  <a:schemeClr val="bg1"/>
                </a:solidFill>
                <a:latin typeface="Times" pitchFamily="2" charset="0"/>
              </a:rPr>
              <a:t>Mezcal Perro de San Juan tu fiel compañía de experiencias.</a:t>
            </a:r>
            <a:endParaRPr lang="en-US" b="1">
              <a:solidFill>
                <a:schemeClr val="bg1"/>
              </a:solidFill>
              <a:latin typeface="Times" pitchFamily="2" charset="0"/>
            </a:endParaRPr>
          </a:p>
          <a:p>
            <a:endParaRPr lang="en-US" sz="1000">
              <a:solidFill>
                <a:schemeClr val="bg1"/>
              </a:solidFill>
              <a:latin typeface="Times" pitchFamily="2" charset="0"/>
            </a:endParaRPr>
          </a:p>
        </p:txBody>
      </p:sp>
      <p:sp>
        <p:nvSpPr>
          <p:cNvPr id="14" name="TextBox 13">
            <a:extLst>
              <a:ext uri="{FF2B5EF4-FFF2-40B4-BE49-F238E27FC236}">
                <a16:creationId xmlns:a16="http://schemas.microsoft.com/office/drawing/2014/main" id="{4638A970-53BC-524B-A55C-34764593B7DB}"/>
              </a:ext>
            </a:extLst>
          </p:cNvPr>
          <p:cNvSpPr txBox="1"/>
          <p:nvPr/>
        </p:nvSpPr>
        <p:spPr>
          <a:xfrm>
            <a:off x="6734430" y="704935"/>
            <a:ext cx="5318278" cy="5601533"/>
          </a:xfrm>
          <a:prstGeom prst="rect">
            <a:avLst/>
          </a:prstGeom>
          <a:noFill/>
        </p:spPr>
        <p:txBody>
          <a:bodyPr wrap="square" rtlCol="0">
            <a:spAutoFit/>
          </a:bodyPr>
          <a:lstStyle/>
          <a:p>
            <a:r>
              <a:rPr lang="en-US" sz="1400" i="1" dirty="0">
                <a:latin typeface="Times" pitchFamily="2" charset="0"/>
              </a:rPr>
              <a:t>It was our last day in the Oaxacan mountain range. I was finishing up an entry in my log with the number of miles we had covered, while the others wrapped up their baggage for the way back. Like any good adventurer with the thirst of an explorer, I decided to use up to the last minute and go for a hike. I wandered about many places. I was astound by the town’s colors and textures. I kept wandering, until I saw a large group of people in the distance carrying flowers. They were all heading in the same direction, so I decided to follow them. We walked for a few blocks until we reached a very old church. The facade was shining and I went in. An old keyboard played in the back. I started getting closer a step at a time, when suddenly, everything stopped, it found me and I found it. At the back stood the image that marked me: it was a headless monk partially lit by the warm light piercing the stained glass windows. That was the sign I had been looking for, I felt the inspiration surging through me. My eyes stored that image forever. It was the postcard that would gather countless memories and magical moments.</a:t>
            </a:r>
          </a:p>
          <a:p>
            <a:endParaRPr lang="en-US" sz="1400" i="1" dirty="0">
              <a:latin typeface="Times" pitchFamily="2" charset="0"/>
            </a:endParaRPr>
          </a:p>
          <a:p>
            <a:r>
              <a:rPr lang="en-US" sz="1400" i="1" dirty="0">
                <a:latin typeface="Times" pitchFamily="2" charset="0"/>
              </a:rPr>
              <a:t>That is how we decided to honor, treasure, and share this beautiful moment with you in each and every bottle: we preserve the surrealism of the land we grew up in, we embrace our roots, we draw from the wisdom of a past that teaches us our traditions and we add a distinctive mark which is perfect to accompany you at every place.</a:t>
            </a:r>
          </a:p>
          <a:p>
            <a:endParaRPr lang="en-US" sz="1400" i="1" dirty="0">
              <a:latin typeface="Times" pitchFamily="2" charset="0"/>
            </a:endParaRPr>
          </a:p>
          <a:p>
            <a:r>
              <a:rPr lang="en-US" b="1" i="1" dirty="0">
                <a:latin typeface="Times" pitchFamily="2" charset="0"/>
              </a:rPr>
              <a:t>Mezcal </a:t>
            </a:r>
            <a:r>
              <a:rPr lang="en-US" b="1" i="1" dirty="0" err="1">
                <a:latin typeface="Times" pitchFamily="2" charset="0"/>
              </a:rPr>
              <a:t>Perro</a:t>
            </a:r>
            <a:r>
              <a:rPr lang="en-US" b="1" i="1" dirty="0">
                <a:latin typeface="Times" pitchFamily="2" charset="0"/>
              </a:rPr>
              <a:t> de San Juan, your faithful company </a:t>
            </a:r>
          </a:p>
          <a:p>
            <a:r>
              <a:rPr lang="en-US" b="1" i="1" dirty="0">
                <a:latin typeface="Times" pitchFamily="2" charset="0"/>
              </a:rPr>
              <a:t>throughout experience.</a:t>
            </a:r>
            <a:endParaRPr lang="en-US" i="1" dirty="0">
              <a:latin typeface="Times" pitchFamily="2" charset="0"/>
            </a:endParaRPr>
          </a:p>
        </p:txBody>
      </p:sp>
      <p:sp>
        <p:nvSpPr>
          <p:cNvPr id="15" name="TextBox 14">
            <a:extLst>
              <a:ext uri="{FF2B5EF4-FFF2-40B4-BE49-F238E27FC236}">
                <a16:creationId xmlns:a16="http://schemas.microsoft.com/office/drawing/2014/main" id="{4F935921-B64A-8D40-8AD3-A1982D1FD778}"/>
              </a:ext>
            </a:extLst>
          </p:cNvPr>
          <p:cNvSpPr txBox="1"/>
          <p:nvPr/>
        </p:nvSpPr>
        <p:spPr>
          <a:xfrm>
            <a:off x="6734430" y="111320"/>
            <a:ext cx="4935216" cy="48218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25400" tIns="25400" rIns="25400" bIns="25400" numCol="1" spcCol="38100" rtlCol="0" anchor="ctr">
            <a:spAutoFit/>
          </a:bodyPr>
          <a:lstStyle/>
          <a:p>
            <a:r>
              <a:rPr lang="en-US" sz="2800" b="1" i="1" dirty="0">
                <a:latin typeface="Times" pitchFamily="2" charset="0"/>
                <a:cs typeface="Helvetica"/>
              </a:rPr>
              <a:t>Chapter</a:t>
            </a:r>
            <a:r>
              <a:rPr lang="es-ES_tradnl" sz="2800" b="1" i="1" dirty="0">
                <a:latin typeface="Times" pitchFamily="2" charset="0"/>
                <a:cs typeface="Helvetica"/>
              </a:rPr>
              <a:t> I – San Dionisio</a:t>
            </a:r>
          </a:p>
        </p:txBody>
      </p:sp>
    </p:spTree>
    <p:extLst>
      <p:ext uri="{BB962C8B-B14F-4D97-AF65-F5344CB8AC3E}">
        <p14:creationId xmlns:p14="http://schemas.microsoft.com/office/powerpoint/2010/main" val="1708108538"/>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D39EB43-1709-474C-908C-AC5FD41DFF44}"/>
              </a:ext>
            </a:extLst>
          </p:cNvPr>
          <p:cNvPicPr>
            <a:picLocks noChangeAspect="1"/>
          </p:cNvPicPr>
          <p:nvPr/>
        </p:nvPicPr>
        <p:blipFill>
          <a:blip r:embed="rId2"/>
          <a:stretch>
            <a:fillRect/>
          </a:stretch>
        </p:blipFill>
        <p:spPr>
          <a:xfrm>
            <a:off x="0" y="0"/>
            <a:ext cx="12192000" cy="6858000"/>
          </a:xfrm>
          <a:prstGeom prst="rect">
            <a:avLst/>
          </a:prstGeom>
        </p:spPr>
      </p:pic>
      <p:sp>
        <p:nvSpPr>
          <p:cNvPr id="4" name="CuadroTexto 3"/>
          <p:cNvSpPr txBox="1"/>
          <p:nvPr/>
        </p:nvSpPr>
        <p:spPr>
          <a:xfrm>
            <a:off x="7540493" y="1419690"/>
            <a:ext cx="1270863" cy="369332"/>
          </a:xfrm>
          <a:prstGeom prst="rect">
            <a:avLst/>
          </a:prstGeom>
          <a:noFill/>
        </p:spPr>
        <p:txBody>
          <a:bodyPr wrap="none" rtlCol="0">
            <a:spAutoFit/>
          </a:bodyPr>
          <a:lstStyle/>
          <a:p>
            <a:r>
              <a:rPr lang="es-ES"/>
              <a:t>Carlos León</a:t>
            </a:r>
          </a:p>
        </p:txBody>
      </p:sp>
      <p:sp>
        <p:nvSpPr>
          <p:cNvPr id="5" name="Rectángulo 4"/>
          <p:cNvSpPr/>
          <p:nvPr/>
        </p:nvSpPr>
        <p:spPr>
          <a:xfrm>
            <a:off x="7186932" y="1810108"/>
            <a:ext cx="3427522" cy="1354217"/>
          </a:xfrm>
          <a:prstGeom prst="rect">
            <a:avLst/>
          </a:prstGeom>
        </p:spPr>
        <p:txBody>
          <a:bodyPr wrap="square">
            <a:spAutoFit/>
          </a:bodyPr>
          <a:lstStyle/>
          <a:p>
            <a:pPr defTabSz="228600">
              <a:defRPr sz="4800">
                <a:latin typeface="Helvetica"/>
                <a:ea typeface="Helvetica"/>
                <a:cs typeface="Helvetica"/>
                <a:sym typeface="Helvetica"/>
              </a:defRPr>
            </a:pPr>
            <a:endParaRPr lang="es-ES" sz="1400" dirty="0">
              <a:latin typeface="+mj-lt"/>
              <a:cs typeface="Adobe Arabic"/>
            </a:endParaRPr>
          </a:p>
          <a:p>
            <a:pPr defTabSz="228600">
              <a:defRPr sz="4800">
                <a:latin typeface="Helvetica"/>
                <a:ea typeface="Helvetica"/>
                <a:cs typeface="Helvetica"/>
                <a:sym typeface="Helvetica"/>
              </a:defRPr>
            </a:pPr>
            <a:r>
              <a:rPr lang="es-ES" sz="1400" dirty="0">
                <a:latin typeface="+mj-lt"/>
                <a:cs typeface="Adobe Arabic"/>
              </a:rPr>
              <a:t>San Dionisio </a:t>
            </a:r>
            <a:r>
              <a:rPr lang="es-ES" sz="1400" dirty="0" err="1">
                <a:latin typeface="+mj-lt"/>
                <a:cs typeface="Adobe Arabic"/>
              </a:rPr>
              <a:t>Ocotepec</a:t>
            </a:r>
            <a:r>
              <a:rPr lang="es-ES" sz="1400" dirty="0">
                <a:latin typeface="+mj-lt"/>
                <a:cs typeface="Adobe Arabic"/>
              </a:rPr>
              <a:t>, OAXACA.</a:t>
            </a:r>
          </a:p>
          <a:p>
            <a:pPr defTabSz="228600">
              <a:defRPr sz="4800">
                <a:latin typeface="Helvetica"/>
                <a:ea typeface="Helvetica"/>
                <a:cs typeface="Helvetica"/>
                <a:sym typeface="Helvetica"/>
              </a:defRPr>
            </a:pPr>
            <a:endParaRPr lang="es-ES" sz="1400" dirty="0">
              <a:latin typeface="+mj-lt"/>
              <a:cs typeface="Adobe Arabic"/>
            </a:endParaRPr>
          </a:p>
          <a:p>
            <a:pPr defTabSz="228600">
              <a:defRPr sz="4800">
                <a:latin typeface="Helvetica"/>
                <a:ea typeface="Helvetica"/>
                <a:cs typeface="Helvetica"/>
                <a:sym typeface="Helvetica"/>
              </a:defRPr>
            </a:pPr>
            <a:r>
              <a:rPr lang="es-ES" sz="1300" dirty="0">
                <a:latin typeface="+mj-lt"/>
                <a:cs typeface="Adobe Arabic"/>
              </a:rPr>
              <a:t>100% Agave. 		Denominación de Origen </a:t>
            </a:r>
          </a:p>
          <a:p>
            <a:pPr defTabSz="228600">
              <a:defRPr sz="4800">
                <a:latin typeface="Helvetica"/>
                <a:ea typeface="Helvetica"/>
                <a:cs typeface="Helvetica"/>
                <a:sym typeface="Helvetica"/>
              </a:defRPr>
            </a:pPr>
            <a:r>
              <a:rPr lang="es-ES" sz="1300" dirty="0">
                <a:latin typeface="+mj-lt"/>
                <a:cs typeface="Adobe Arabic"/>
              </a:rPr>
              <a:t>					</a:t>
            </a:r>
            <a:r>
              <a:rPr lang="en-US" sz="1300" dirty="0" err="1">
                <a:latin typeface="+mj-lt"/>
                <a:cs typeface="Adobe Arabic"/>
              </a:rPr>
              <a:t>Designition</a:t>
            </a:r>
            <a:r>
              <a:rPr lang="en-US" sz="1300" dirty="0">
                <a:latin typeface="+mj-lt"/>
                <a:cs typeface="Adobe Arabic"/>
              </a:rPr>
              <a:t> of Origin</a:t>
            </a:r>
          </a:p>
          <a:p>
            <a:pPr defTabSz="228600">
              <a:defRPr sz="4800">
                <a:latin typeface="Helvetica"/>
                <a:ea typeface="Helvetica"/>
                <a:cs typeface="Helvetica"/>
                <a:sym typeface="Helvetica"/>
              </a:defRPr>
            </a:pPr>
            <a:endParaRPr lang="es-ES" sz="1400" dirty="0">
              <a:latin typeface="+mj-lt"/>
              <a:cs typeface="Adobe Arabic"/>
            </a:endParaRPr>
          </a:p>
        </p:txBody>
      </p:sp>
      <p:sp>
        <p:nvSpPr>
          <p:cNvPr id="12" name="CuadroTexto 11"/>
          <p:cNvSpPr txBox="1"/>
          <p:nvPr/>
        </p:nvSpPr>
        <p:spPr>
          <a:xfrm>
            <a:off x="8900693" y="3102735"/>
            <a:ext cx="885679" cy="338554"/>
          </a:xfrm>
          <a:prstGeom prst="rect">
            <a:avLst/>
          </a:prstGeom>
          <a:noFill/>
        </p:spPr>
        <p:txBody>
          <a:bodyPr wrap="none" rtlCol="0">
            <a:spAutoFit/>
          </a:bodyPr>
          <a:lstStyle/>
          <a:p>
            <a:r>
              <a:rPr lang="es-ES" sz="1600"/>
              <a:t>Espadín. </a:t>
            </a:r>
          </a:p>
        </p:txBody>
      </p:sp>
      <p:sp>
        <p:nvSpPr>
          <p:cNvPr id="13" name="CuadroTexto 12"/>
          <p:cNvSpPr txBox="1"/>
          <p:nvPr/>
        </p:nvSpPr>
        <p:spPr>
          <a:xfrm>
            <a:off x="7228450" y="4502138"/>
            <a:ext cx="2706382" cy="338554"/>
          </a:xfrm>
          <a:prstGeom prst="rect">
            <a:avLst/>
          </a:prstGeom>
          <a:noFill/>
        </p:spPr>
        <p:txBody>
          <a:bodyPr wrap="none" rtlCol="0">
            <a:spAutoFit/>
          </a:bodyPr>
          <a:lstStyle/>
          <a:p>
            <a:r>
              <a:rPr lang="es-ES" sz="1600" dirty="0" err="1"/>
              <a:t>Taona</a:t>
            </a:r>
            <a:r>
              <a:rPr lang="es-ES" sz="1600" dirty="0"/>
              <a:t> de piedra / Stone </a:t>
            </a:r>
            <a:r>
              <a:rPr lang="es-ES" sz="1600" dirty="0" err="1"/>
              <a:t>Taona</a:t>
            </a:r>
            <a:endParaRPr lang="es-ES" sz="1600" dirty="0"/>
          </a:p>
        </p:txBody>
      </p:sp>
      <p:sp>
        <p:nvSpPr>
          <p:cNvPr id="14" name="CuadroTexto 13"/>
          <p:cNvSpPr txBox="1"/>
          <p:nvPr/>
        </p:nvSpPr>
        <p:spPr>
          <a:xfrm>
            <a:off x="6819121" y="5228221"/>
            <a:ext cx="3092905" cy="276999"/>
          </a:xfrm>
          <a:prstGeom prst="rect">
            <a:avLst/>
          </a:prstGeom>
          <a:noFill/>
        </p:spPr>
        <p:txBody>
          <a:bodyPr wrap="square" rtlCol="0">
            <a:spAutoFit/>
          </a:bodyPr>
          <a:lstStyle/>
          <a:p>
            <a:r>
              <a:rPr lang="es-ES" sz="1200" dirty="0"/>
              <a:t>Madera de encino / Pine </a:t>
            </a:r>
            <a:r>
              <a:rPr lang="es-ES" sz="1200" dirty="0" err="1"/>
              <a:t>Oak</a:t>
            </a:r>
            <a:r>
              <a:rPr lang="es-ES" sz="1200" dirty="0"/>
              <a:t> </a:t>
            </a:r>
            <a:r>
              <a:rPr lang="es-ES" sz="1200" dirty="0" err="1"/>
              <a:t>wood</a:t>
            </a:r>
            <a:endParaRPr lang="es-ES" sz="1200" dirty="0"/>
          </a:p>
        </p:txBody>
      </p:sp>
      <p:sp>
        <p:nvSpPr>
          <p:cNvPr id="15" name="CuadroTexto 14"/>
          <p:cNvSpPr txBox="1"/>
          <p:nvPr/>
        </p:nvSpPr>
        <p:spPr>
          <a:xfrm>
            <a:off x="9201106" y="5259470"/>
            <a:ext cx="1624774" cy="307777"/>
          </a:xfrm>
          <a:prstGeom prst="rect">
            <a:avLst/>
          </a:prstGeom>
          <a:noFill/>
        </p:spPr>
        <p:txBody>
          <a:bodyPr wrap="square" rtlCol="0">
            <a:spAutoFit/>
          </a:bodyPr>
          <a:lstStyle/>
          <a:p>
            <a:r>
              <a:rPr lang="es-ES" sz="1400"/>
              <a:t>Doble / </a:t>
            </a:r>
            <a:r>
              <a:rPr lang="es-ES" sz="1400" err="1"/>
              <a:t>Double</a:t>
            </a:r>
            <a:endParaRPr lang="es-ES" sz="1400"/>
          </a:p>
        </p:txBody>
      </p:sp>
      <p:sp>
        <p:nvSpPr>
          <p:cNvPr id="16" name="CuadroTexto 15"/>
          <p:cNvSpPr txBox="1"/>
          <p:nvPr/>
        </p:nvSpPr>
        <p:spPr>
          <a:xfrm>
            <a:off x="7299545" y="5723472"/>
            <a:ext cx="540533" cy="338554"/>
          </a:xfrm>
          <a:prstGeom prst="rect">
            <a:avLst/>
          </a:prstGeom>
          <a:noFill/>
        </p:spPr>
        <p:txBody>
          <a:bodyPr wrap="none" rtlCol="0">
            <a:spAutoFit/>
          </a:bodyPr>
          <a:lstStyle/>
          <a:p>
            <a:r>
              <a:rPr lang="es-ES" sz="1600"/>
              <a:t>40%</a:t>
            </a:r>
          </a:p>
        </p:txBody>
      </p:sp>
      <p:sp>
        <p:nvSpPr>
          <p:cNvPr id="17" name="CuadroTexto 16"/>
          <p:cNvSpPr txBox="1"/>
          <p:nvPr/>
        </p:nvSpPr>
        <p:spPr>
          <a:xfrm>
            <a:off x="8265629" y="5826754"/>
            <a:ext cx="660858" cy="338554"/>
          </a:xfrm>
          <a:prstGeom prst="rect">
            <a:avLst/>
          </a:prstGeom>
          <a:noFill/>
        </p:spPr>
        <p:txBody>
          <a:bodyPr wrap="none" rtlCol="0">
            <a:spAutoFit/>
          </a:bodyPr>
          <a:lstStyle/>
          <a:p>
            <a:r>
              <a:rPr lang="es-ES" sz="1600"/>
              <a:t>Joven</a:t>
            </a:r>
          </a:p>
        </p:txBody>
      </p:sp>
      <p:sp>
        <p:nvSpPr>
          <p:cNvPr id="18" name="CuadroTexto 17"/>
          <p:cNvSpPr txBox="1"/>
          <p:nvPr/>
        </p:nvSpPr>
        <p:spPr>
          <a:xfrm>
            <a:off x="9339522" y="5814397"/>
            <a:ext cx="761146" cy="338554"/>
          </a:xfrm>
          <a:prstGeom prst="rect">
            <a:avLst/>
          </a:prstGeom>
          <a:noFill/>
        </p:spPr>
        <p:txBody>
          <a:bodyPr wrap="none" rtlCol="0">
            <a:spAutoFit/>
          </a:bodyPr>
          <a:lstStyle/>
          <a:p>
            <a:r>
              <a:rPr lang="es-ES" sz="1600" err="1"/>
              <a:t>Kosher</a:t>
            </a:r>
            <a:endParaRPr lang="es-ES" sz="1600"/>
          </a:p>
        </p:txBody>
      </p:sp>
      <p:sp>
        <p:nvSpPr>
          <p:cNvPr id="22" name="CuadroTexto 21"/>
          <p:cNvSpPr txBox="1"/>
          <p:nvPr/>
        </p:nvSpPr>
        <p:spPr>
          <a:xfrm>
            <a:off x="7845496" y="3740872"/>
            <a:ext cx="2466340" cy="584776"/>
          </a:xfrm>
          <a:prstGeom prst="rect">
            <a:avLst/>
          </a:prstGeom>
          <a:noFill/>
        </p:spPr>
        <p:txBody>
          <a:bodyPr wrap="none" rtlCol="0">
            <a:spAutoFit/>
          </a:bodyPr>
          <a:lstStyle/>
          <a:p>
            <a:r>
              <a:rPr lang="es-ES" sz="1600" err="1"/>
              <a:t>Bot</a:t>
            </a:r>
            <a:r>
              <a:rPr lang="es-ES" sz="1600"/>
              <a:t>. Lat. Agave Angustifolia</a:t>
            </a:r>
          </a:p>
          <a:p>
            <a:endParaRPr lang="es-ES" sz="1600"/>
          </a:p>
        </p:txBody>
      </p:sp>
    </p:spTree>
    <p:extLst>
      <p:ext uri="{BB962C8B-B14F-4D97-AF65-F5344CB8AC3E}">
        <p14:creationId xmlns:p14="http://schemas.microsoft.com/office/powerpoint/2010/main" val="245384640"/>
      </p:ext>
    </p:extLst>
  </p:cSld>
  <p:clrMapOvr>
    <a:masterClrMapping/>
  </p:clrMapOvr>
  <p:transition spd="slow">
    <p:dissolve/>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6" name="CuadroTexto 5">
            <a:extLst>
              <a:ext uri="{FF2B5EF4-FFF2-40B4-BE49-F238E27FC236}">
                <a16:creationId xmlns:a16="http://schemas.microsoft.com/office/drawing/2014/main" id="{6AE0BDB0-2148-47CE-A65B-1563ED828636}"/>
              </a:ext>
            </a:extLst>
          </p:cNvPr>
          <p:cNvSpPr txBox="1"/>
          <p:nvPr/>
        </p:nvSpPr>
        <p:spPr>
          <a:xfrm>
            <a:off x="6096000" y="242717"/>
            <a:ext cx="5747792" cy="830997"/>
          </a:xfrm>
          <a:prstGeom prst="rect">
            <a:avLst/>
          </a:prstGeom>
          <a:noFill/>
        </p:spPr>
        <p:txBody>
          <a:bodyPr wrap="none" rtlCol="0">
            <a:spAutoFit/>
          </a:bodyPr>
          <a:lstStyle/>
          <a:p>
            <a:r>
              <a:rPr lang="es-MX" sz="2400" b="1" dirty="0">
                <a:solidFill>
                  <a:schemeClr val="bg1"/>
                </a:solidFill>
                <a:latin typeface="Times" pitchFamily="2" charset="0"/>
                <a:cs typeface="Times New Roman" panose="02020603050405020304" pitchFamily="18" charset="0"/>
              </a:rPr>
              <a:t>MEZCAL PERRO DE SAN JUAN AZUL </a:t>
            </a:r>
          </a:p>
          <a:p>
            <a:endParaRPr lang="es-MX" sz="2400" dirty="0">
              <a:solidFill>
                <a:schemeClr val="bg1"/>
              </a:solidFill>
              <a:latin typeface="Times" pitchFamily="2" charset="0"/>
              <a:cs typeface="Times New Roman" panose="02020603050405020304" pitchFamily="18" charset="0"/>
            </a:endParaRPr>
          </a:p>
        </p:txBody>
      </p:sp>
      <p:sp>
        <p:nvSpPr>
          <p:cNvPr id="7" name="Rectángulo 6">
            <a:extLst>
              <a:ext uri="{FF2B5EF4-FFF2-40B4-BE49-F238E27FC236}">
                <a16:creationId xmlns:a16="http://schemas.microsoft.com/office/drawing/2014/main" id="{81FA7BA0-D5CA-4129-A9F5-4FDDB04680A0}"/>
              </a:ext>
            </a:extLst>
          </p:cNvPr>
          <p:cNvSpPr/>
          <p:nvPr/>
        </p:nvSpPr>
        <p:spPr>
          <a:xfrm>
            <a:off x="2537650" y="658216"/>
            <a:ext cx="9088536" cy="6740307"/>
          </a:xfrm>
          <a:prstGeom prst="rect">
            <a:avLst/>
          </a:prstGeom>
        </p:spPr>
        <p:txBody>
          <a:bodyPr wrap="square">
            <a:spAutoFit/>
          </a:bodyPr>
          <a:lstStyle/>
          <a:p>
            <a:pPr lvl="8"/>
            <a:endParaRPr lang="es-MX" sz="1400" dirty="0">
              <a:solidFill>
                <a:schemeClr val="bg1"/>
              </a:solidFill>
              <a:latin typeface="Times" pitchFamily="2" charset="0"/>
              <a:cs typeface="Times New Roman" panose="02020603050405020304" pitchFamily="18" charset="0"/>
            </a:endParaRPr>
          </a:p>
          <a:p>
            <a:pPr lvl="8"/>
            <a:endParaRPr lang="es-MX" sz="1400" dirty="0">
              <a:solidFill>
                <a:schemeClr val="bg1"/>
              </a:solidFill>
              <a:latin typeface="Times" pitchFamily="2" charset="0"/>
              <a:cs typeface="Times New Roman" panose="02020603050405020304" pitchFamily="18" charset="0"/>
            </a:endParaRPr>
          </a:p>
          <a:p>
            <a:pPr lvl="8"/>
            <a:r>
              <a:rPr lang="es-MX" sz="1400" b="1" dirty="0">
                <a:solidFill>
                  <a:schemeClr val="bg1"/>
                </a:solidFill>
                <a:latin typeface="Times" pitchFamily="2" charset="0"/>
                <a:cs typeface="Times New Roman" panose="02020603050405020304" pitchFamily="18" charset="0"/>
              </a:rPr>
              <a:t>REGION:                             </a:t>
            </a:r>
            <a:r>
              <a:rPr lang="es-MX" sz="1400" dirty="0">
                <a:solidFill>
                  <a:schemeClr val="bg1"/>
                </a:solidFill>
                <a:latin typeface="Times" pitchFamily="2" charset="0"/>
                <a:cs typeface="Times New Roman" panose="02020603050405020304" pitchFamily="18" charset="0"/>
              </a:rPr>
              <a:t>SAN DIONISIO OCOTEPEC, OAXACA</a:t>
            </a:r>
          </a:p>
          <a:p>
            <a:pPr lvl="8"/>
            <a:r>
              <a:rPr lang="es-MX" sz="1400" dirty="0">
                <a:solidFill>
                  <a:schemeClr val="bg1"/>
                </a:solidFill>
                <a:latin typeface="Times" pitchFamily="2" charset="0"/>
                <a:cs typeface="Times New Roman" panose="02020603050405020304" pitchFamily="18" charset="0"/>
              </a:rPr>
              <a:t>	                     DESIGNITION OF ORIGIN</a:t>
            </a:r>
          </a:p>
          <a:p>
            <a:pPr lvl="8"/>
            <a:r>
              <a:rPr lang="es-MX" sz="1400" dirty="0">
                <a:solidFill>
                  <a:schemeClr val="bg1"/>
                </a:solidFill>
                <a:latin typeface="Times" pitchFamily="2" charset="0"/>
                <a:cs typeface="Times New Roman" panose="02020603050405020304" pitchFamily="18" charset="0"/>
              </a:rPr>
              <a:t>                                  </a:t>
            </a:r>
          </a:p>
          <a:p>
            <a:pPr lvl="8"/>
            <a:endParaRPr lang="es-MX" sz="1400" dirty="0">
              <a:solidFill>
                <a:schemeClr val="bg1"/>
              </a:solidFill>
              <a:latin typeface="Times" pitchFamily="2" charset="0"/>
              <a:cs typeface="Times New Roman" panose="02020603050405020304" pitchFamily="18" charset="0"/>
            </a:endParaRPr>
          </a:p>
          <a:p>
            <a:pPr lvl="8"/>
            <a:r>
              <a:rPr lang="es-MX" sz="1400" b="1" i="1" dirty="0">
                <a:solidFill>
                  <a:schemeClr val="bg1"/>
                </a:solidFill>
                <a:latin typeface="Times" pitchFamily="2" charset="0"/>
                <a:cs typeface="Times New Roman" panose="02020603050405020304" pitchFamily="18" charset="0"/>
              </a:rPr>
              <a:t>MAGUEY TYPE /</a:t>
            </a:r>
          </a:p>
          <a:p>
            <a:pPr lvl="8"/>
            <a:r>
              <a:rPr lang="es-MX" sz="1400" dirty="0">
                <a:solidFill>
                  <a:schemeClr val="bg1"/>
                </a:solidFill>
                <a:latin typeface="Times" pitchFamily="2" charset="0"/>
                <a:cs typeface="Times New Roman" panose="02020603050405020304" pitchFamily="18" charset="0"/>
              </a:rPr>
              <a:t>TIPO MAGUEY:                  100% AGAVE ANGUSTIFOLIA - ESPADIN </a:t>
            </a:r>
          </a:p>
          <a:p>
            <a:pPr lvl="8"/>
            <a:endParaRPr lang="es-MX" sz="1400" dirty="0">
              <a:solidFill>
                <a:schemeClr val="bg1"/>
              </a:solidFill>
              <a:latin typeface="Times" pitchFamily="2" charset="0"/>
              <a:cs typeface="Times New Roman" panose="02020603050405020304" pitchFamily="18" charset="0"/>
            </a:endParaRPr>
          </a:p>
          <a:p>
            <a:pPr lvl="8"/>
            <a:r>
              <a:rPr lang="es-MX" sz="1400" b="1" i="1" dirty="0">
                <a:solidFill>
                  <a:schemeClr val="bg1"/>
                </a:solidFill>
                <a:latin typeface="Times" pitchFamily="2" charset="0"/>
                <a:cs typeface="Times New Roman" panose="02020603050405020304" pitchFamily="18" charset="0"/>
              </a:rPr>
              <a:t>CATEGORY /</a:t>
            </a:r>
          </a:p>
          <a:p>
            <a:pPr lvl="8"/>
            <a:r>
              <a:rPr lang="es-MX" sz="1400" dirty="0">
                <a:solidFill>
                  <a:schemeClr val="bg1"/>
                </a:solidFill>
                <a:latin typeface="Times" pitchFamily="2" charset="0"/>
                <a:cs typeface="Times New Roman" panose="02020603050405020304" pitchFamily="18" charset="0"/>
              </a:rPr>
              <a:t>CATEGORÍA:                         JOVEN</a:t>
            </a:r>
          </a:p>
          <a:p>
            <a:pPr lvl="8"/>
            <a:endParaRPr lang="es-MX" sz="1400" dirty="0">
              <a:solidFill>
                <a:schemeClr val="bg1"/>
              </a:solidFill>
              <a:latin typeface="Times" pitchFamily="2" charset="0"/>
              <a:cs typeface="Times New Roman" panose="02020603050405020304" pitchFamily="18" charset="0"/>
            </a:endParaRPr>
          </a:p>
          <a:p>
            <a:pPr lvl="8"/>
            <a:r>
              <a:rPr lang="es-MX" sz="1400" b="1" dirty="0">
                <a:solidFill>
                  <a:schemeClr val="bg1"/>
                </a:solidFill>
                <a:latin typeface="Times" pitchFamily="2" charset="0"/>
                <a:cs typeface="Times New Roman" panose="02020603050405020304" pitchFamily="18" charset="0"/>
              </a:rPr>
              <a:t>TIPO DE HORNO</a:t>
            </a:r>
            <a:r>
              <a:rPr lang="es-MX" sz="1400" dirty="0">
                <a:solidFill>
                  <a:schemeClr val="bg1"/>
                </a:solidFill>
                <a:latin typeface="Times" pitchFamily="2" charset="0"/>
                <a:cs typeface="Times New Roman" panose="02020603050405020304" pitchFamily="18" charset="0"/>
              </a:rPr>
              <a:t>:               </a:t>
            </a:r>
            <a:r>
              <a:rPr lang="es-MX" sz="1400" i="1" dirty="0">
                <a:solidFill>
                  <a:schemeClr val="bg1"/>
                </a:solidFill>
                <a:latin typeface="Times" pitchFamily="2" charset="0"/>
                <a:cs typeface="Times New Roman" panose="02020603050405020304" pitchFamily="18" charset="0"/>
              </a:rPr>
              <a:t>STONE OVEN / </a:t>
            </a:r>
            <a:r>
              <a:rPr lang="es-MX" sz="1400" dirty="0">
                <a:solidFill>
                  <a:schemeClr val="bg1"/>
                </a:solidFill>
                <a:latin typeface="Times" pitchFamily="2" charset="0"/>
                <a:cs typeface="Times New Roman" panose="02020603050405020304" pitchFamily="18" charset="0"/>
              </a:rPr>
              <a:t>CÓNICO DE PIEDRA</a:t>
            </a:r>
          </a:p>
          <a:p>
            <a:pPr lvl="8"/>
            <a:endParaRPr lang="es-MX" sz="1400" dirty="0">
              <a:solidFill>
                <a:schemeClr val="bg1"/>
              </a:solidFill>
              <a:latin typeface="Times" pitchFamily="2" charset="0"/>
              <a:cs typeface="Times New Roman" panose="02020603050405020304" pitchFamily="18" charset="0"/>
            </a:endParaRPr>
          </a:p>
          <a:p>
            <a:pPr lvl="8"/>
            <a:r>
              <a:rPr lang="es-MX" sz="1400" b="1" i="1" dirty="0">
                <a:solidFill>
                  <a:schemeClr val="bg1"/>
                </a:solidFill>
                <a:latin typeface="Times" pitchFamily="2" charset="0"/>
                <a:cs typeface="Times New Roman" panose="02020603050405020304" pitchFamily="18" charset="0"/>
              </a:rPr>
              <a:t>GRINDING TYPE:               </a:t>
            </a:r>
            <a:r>
              <a:rPr lang="es-MX" sz="1400" i="1" dirty="0">
                <a:solidFill>
                  <a:schemeClr val="bg1"/>
                </a:solidFill>
                <a:latin typeface="Times" pitchFamily="2" charset="0"/>
                <a:cs typeface="Times New Roman" panose="02020603050405020304" pitchFamily="18" charset="0"/>
              </a:rPr>
              <a:t>TAONA STONE </a:t>
            </a:r>
            <a:r>
              <a:rPr lang="es-MX" sz="1400" dirty="0">
                <a:solidFill>
                  <a:schemeClr val="bg1"/>
                </a:solidFill>
                <a:latin typeface="Times" pitchFamily="2" charset="0"/>
                <a:cs typeface="Times New Roman" panose="02020603050405020304" pitchFamily="18" charset="0"/>
              </a:rPr>
              <a:t>/ PIEDRA TAONA </a:t>
            </a:r>
          </a:p>
          <a:p>
            <a:pPr lvl="8"/>
            <a:r>
              <a:rPr lang="es-MX" sz="1400" dirty="0">
                <a:solidFill>
                  <a:schemeClr val="bg1"/>
                </a:solidFill>
                <a:latin typeface="Times" pitchFamily="2" charset="0"/>
                <a:cs typeface="Times New Roman" panose="02020603050405020304" pitchFamily="18" charset="0"/>
              </a:rPr>
              <a:t>TIPO DE MOLIENDA</a:t>
            </a:r>
          </a:p>
          <a:p>
            <a:pPr lvl="8"/>
            <a:endParaRPr lang="es-MX" sz="1400" dirty="0">
              <a:solidFill>
                <a:schemeClr val="bg1"/>
              </a:solidFill>
              <a:latin typeface="Times" pitchFamily="2" charset="0"/>
              <a:cs typeface="Times New Roman" panose="02020603050405020304" pitchFamily="18" charset="0"/>
            </a:endParaRPr>
          </a:p>
          <a:p>
            <a:pPr lvl="8"/>
            <a:r>
              <a:rPr lang="es-MX" sz="1400" b="1" i="1" dirty="0">
                <a:solidFill>
                  <a:schemeClr val="bg1"/>
                </a:solidFill>
                <a:latin typeface="Times" pitchFamily="2" charset="0"/>
                <a:cs typeface="Times New Roman" panose="02020603050405020304" pitchFamily="18" charset="0"/>
              </a:rPr>
              <a:t>FERMENTATION VATS</a:t>
            </a:r>
            <a:r>
              <a:rPr lang="es-MX" sz="1400" b="1" dirty="0">
                <a:solidFill>
                  <a:schemeClr val="bg1"/>
                </a:solidFill>
                <a:latin typeface="Times" pitchFamily="2" charset="0"/>
                <a:cs typeface="Times New Roman" panose="02020603050405020304" pitchFamily="18" charset="0"/>
              </a:rPr>
              <a:t>:      </a:t>
            </a:r>
            <a:r>
              <a:rPr lang="es-MX" sz="1400" dirty="0">
                <a:solidFill>
                  <a:schemeClr val="bg1"/>
                </a:solidFill>
                <a:latin typeface="Times" pitchFamily="2" charset="0"/>
                <a:cs typeface="Times New Roman" panose="02020603050405020304" pitchFamily="18" charset="0"/>
              </a:rPr>
              <a:t>PINE OAK WOOD / MADERA DE ENCINO</a:t>
            </a:r>
          </a:p>
          <a:p>
            <a:pPr lvl="8"/>
            <a:r>
              <a:rPr lang="es-MX" sz="1200" dirty="0">
                <a:solidFill>
                  <a:schemeClr val="bg1"/>
                </a:solidFill>
                <a:latin typeface="Times" pitchFamily="2" charset="0"/>
                <a:cs typeface="Times New Roman" panose="02020603050405020304" pitchFamily="18" charset="0"/>
              </a:rPr>
              <a:t>TINAS DE FERMENTACIÓN</a:t>
            </a:r>
            <a:endParaRPr lang="es-MX" sz="1400" dirty="0">
              <a:solidFill>
                <a:schemeClr val="bg1"/>
              </a:solidFill>
              <a:latin typeface="Times" pitchFamily="2" charset="0"/>
              <a:cs typeface="Times New Roman" panose="02020603050405020304" pitchFamily="18" charset="0"/>
            </a:endParaRPr>
          </a:p>
          <a:p>
            <a:pPr lvl="8"/>
            <a:endParaRPr lang="es-MX" sz="1400" dirty="0">
              <a:solidFill>
                <a:schemeClr val="bg1"/>
              </a:solidFill>
              <a:latin typeface="Times" pitchFamily="2" charset="0"/>
              <a:cs typeface="Times New Roman" panose="02020603050405020304" pitchFamily="18" charset="0"/>
            </a:endParaRPr>
          </a:p>
          <a:p>
            <a:pPr lvl="8"/>
            <a:r>
              <a:rPr lang="es-MX" sz="1400" b="1" i="1" dirty="0">
                <a:solidFill>
                  <a:schemeClr val="bg1"/>
                </a:solidFill>
                <a:latin typeface="Times" pitchFamily="2" charset="0"/>
                <a:cs typeface="Times New Roman" panose="02020603050405020304" pitchFamily="18" charset="0"/>
              </a:rPr>
              <a:t>DISTILLATION:                  </a:t>
            </a:r>
            <a:r>
              <a:rPr lang="es-MX" sz="1400" i="1" dirty="0">
                <a:solidFill>
                  <a:schemeClr val="bg1"/>
                </a:solidFill>
                <a:latin typeface="Times" pitchFamily="2" charset="0"/>
                <a:cs typeface="Times New Roman" panose="02020603050405020304" pitchFamily="18" charset="0"/>
              </a:rPr>
              <a:t>(2) DOUBLE IN COPPER STILLS / </a:t>
            </a:r>
            <a:r>
              <a:rPr lang="es-MX" sz="1400" dirty="0">
                <a:solidFill>
                  <a:schemeClr val="bg1"/>
                </a:solidFill>
                <a:latin typeface="Times" pitchFamily="2" charset="0"/>
                <a:cs typeface="Times New Roman" panose="02020603050405020304" pitchFamily="18" charset="0"/>
              </a:rPr>
              <a:t>DOBLE EN                                                                     	                      ALAMBIQUES DE COBRE</a:t>
            </a:r>
          </a:p>
          <a:p>
            <a:pPr lvl="8"/>
            <a:endParaRPr lang="es-MX" sz="1400" dirty="0">
              <a:solidFill>
                <a:schemeClr val="bg1"/>
              </a:solidFill>
              <a:latin typeface="Times" pitchFamily="2" charset="0"/>
              <a:cs typeface="Times New Roman" panose="02020603050405020304" pitchFamily="18" charset="0"/>
            </a:endParaRPr>
          </a:p>
          <a:p>
            <a:pPr lvl="8"/>
            <a:r>
              <a:rPr lang="es-MX" sz="1400" b="1" i="1" dirty="0">
                <a:solidFill>
                  <a:schemeClr val="bg1"/>
                </a:solidFill>
                <a:latin typeface="Times" pitchFamily="2" charset="0"/>
                <a:cs typeface="Times New Roman" panose="02020603050405020304" pitchFamily="18" charset="0"/>
              </a:rPr>
              <a:t>CERTIFICATION:                </a:t>
            </a:r>
            <a:r>
              <a:rPr lang="es-MX" sz="1400" dirty="0">
                <a:solidFill>
                  <a:schemeClr val="bg1"/>
                </a:solidFill>
                <a:latin typeface="Times" pitchFamily="2" charset="0"/>
                <a:cs typeface="Times New Roman" panose="02020603050405020304" pitchFamily="18" charset="0"/>
              </a:rPr>
              <a:t>KOSHER</a:t>
            </a:r>
          </a:p>
          <a:p>
            <a:pPr lvl="8"/>
            <a:endParaRPr lang="es-MX" sz="1400" dirty="0">
              <a:solidFill>
                <a:schemeClr val="bg1"/>
              </a:solidFill>
              <a:latin typeface="Times" pitchFamily="2" charset="0"/>
              <a:cs typeface="Times New Roman" panose="02020603050405020304" pitchFamily="18" charset="0"/>
            </a:endParaRPr>
          </a:p>
          <a:p>
            <a:pPr lvl="8"/>
            <a:endParaRPr lang="es-MX" sz="1400" dirty="0">
              <a:solidFill>
                <a:schemeClr val="bg1"/>
              </a:solidFill>
              <a:latin typeface="Times" pitchFamily="2" charset="0"/>
              <a:cs typeface="Times New Roman" panose="02020603050405020304" pitchFamily="18" charset="0"/>
            </a:endParaRPr>
          </a:p>
          <a:p>
            <a:pPr lvl="8"/>
            <a:r>
              <a:rPr lang="es-MX" sz="1400" b="1" dirty="0">
                <a:solidFill>
                  <a:schemeClr val="bg1"/>
                </a:solidFill>
                <a:latin typeface="Times" pitchFamily="2" charset="0"/>
                <a:cs typeface="Times New Roman" panose="02020603050405020304" pitchFamily="18" charset="0"/>
              </a:rPr>
              <a:t>ALC. VOL. :                         </a:t>
            </a:r>
            <a:r>
              <a:rPr lang="es-MX" sz="1400" dirty="0">
                <a:solidFill>
                  <a:schemeClr val="bg1"/>
                </a:solidFill>
                <a:latin typeface="Times" pitchFamily="2" charset="0"/>
                <a:cs typeface="Times New Roman" panose="02020603050405020304" pitchFamily="18" charset="0"/>
              </a:rPr>
              <a:t>42.4% Vol.</a:t>
            </a:r>
          </a:p>
          <a:p>
            <a:pPr lvl="8"/>
            <a:endParaRPr lang="es-MX" sz="1400" dirty="0">
              <a:solidFill>
                <a:schemeClr val="bg1"/>
              </a:solidFill>
              <a:latin typeface="Times" pitchFamily="2" charset="0"/>
              <a:cs typeface="Times New Roman" panose="02020603050405020304" pitchFamily="18" charset="0"/>
            </a:endParaRPr>
          </a:p>
        </p:txBody>
      </p:sp>
      <p:pic>
        <p:nvPicPr>
          <p:cNvPr id="8" name="Imagen 7" descr="Imagen que contiene dibujo&#10;&#10;Descripción generada automáticamente">
            <a:extLst>
              <a:ext uri="{FF2B5EF4-FFF2-40B4-BE49-F238E27FC236}">
                <a16:creationId xmlns:a16="http://schemas.microsoft.com/office/drawing/2014/main" id="{724478F1-411D-4AF3-8596-26DB9DA8A04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35431" y="6155207"/>
            <a:ext cx="1434587" cy="334108"/>
          </a:xfrm>
          <a:prstGeom prst="rect">
            <a:avLst/>
          </a:prstGeom>
        </p:spPr>
      </p:pic>
      <p:pic>
        <p:nvPicPr>
          <p:cNvPr id="4" name="Imagen 3" descr="Botella de plástico&#10;&#10;Descripción generada automáticamente">
            <a:extLst>
              <a:ext uri="{FF2B5EF4-FFF2-40B4-BE49-F238E27FC236}">
                <a16:creationId xmlns:a16="http://schemas.microsoft.com/office/drawing/2014/main" id="{552CAB72-6014-41C5-949B-CDA7EF670238}"/>
              </a:ext>
            </a:extLst>
          </p:cNvPr>
          <p:cNvPicPr>
            <a:picLocks noChangeAspect="1"/>
          </p:cNvPicPr>
          <p:nvPr/>
        </p:nvPicPr>
        <p:blipFill>
          <a:blip r:embed="rId3"/>
          <a:stretch>
            <a:fillRect/>
          </a:stretch>
        </p:blipFill>
        <p:spPr>
          <a:xfrm>
            <a:off x="-37514" y="0"/>
            <a:ext cx="5147598" cy="6858000"/>
          </a:xfrm>
          <a:prstGeom prst="rect">
            <a:avLst/>
          </a:prstGeom>
        </p:spPr>
      </p:pic>
      <p:sp>
        <p:nvSpPr>
          <p:cNvPr id="5" name="Rectángulo 4">
            <a:extLst>
              <a:ext uri="{FF2B5EF4-FFF2-40B4-BE49-F238E27FC236}">
                <a16:creationId xmlns:a16="http://schemas.microsoft.com/office/drawing/2014/main" id="{9C771CD0-1E2C-4621-B49E-6BF5177EB7B8}"/>
              </a:ext>
            </a:extLst>
          </p:cNvPr>
          <p:cNvSpPr/>
          <p:nvPr/>
        </p:nvSpPr>
        <p:spPr>
          <a:xfrm>
            <a:off x="2537650" y="5133646"/>
            <a:ext cx="5310043" cy="307777"/>
          </a:xfrm>
          <a:prstGeom prst="rect">
            <a:avLst/>
          </a:prstGeom>
        </p:spPr>
        <p:txBody>
          <a:bodyPr wrap="square">
            <a:spAutoFit/>
          </a:bodyPr>
          <a:lstStyle/>
          <a:p>
            <a:pPr lvl="8"/>
            <a:r>
              <a:rPr lang="es-MX" sz="1400" dirty="0">
                <a:solidFill>
                  <a:schemeClr val="bg1"/>
                </a:solidFill>
                <a:cs typeface="Times New Roman" panose="02020603050405020304" pitchFamily="18" charset="0"/>
              </a:rPr>
              <a:t>DESTILACIÓN</a:t>
            </a:r>
          </a:p>
        </p:txBody>
      </p:sp>
      <p:sp>
        <p:nvSpPr>
          <p:cNvPr id="9" name="Rectángulo 8">
            <a:extLst>
              <a:ext uri="{FF2B5EF4-FFF2-40B4-BE49-F238E27FC236}">
                <a16:creationId xmlns:a16="http://schemas.microsoft.com/office/drawing/2014/main" id="{67306B2F-28DA-4B17-B806-00BFD3C8C04C}"/>
              </a:ext>
            </a:extLst>
          </p:cNvPr>
          <p:cNvSpPr/>
          <p:nvPr/>
        </p:nvSpPr>
        <p:spPr>
          <a:xfrm>
            <a:off x="2537650" y="5736991"/>
            <a:ext cx="5310043" cy="307777"/>
          </a:xfrm>
          <a:prstGeom prst="rect">
            <a:avLst/>
          </a:prstGeom>
        </p:spPr>
        <p:txBody>
          <a:bodyPr wrap="square">
            <a:spAutoFit/>
          </a:bodyPr>
          <a:lstStyle/>
          <a:p>
            <a:pPr lvl="8"/>
            <a:r>
              <a:rPr lang="es-MX" sz="1400" dirty="0">
                <a:solidFill>
                  <a:schemeClr val="bg1"/>
                </a:solidFill>
                <a:cs typeface="Times New Roman" panose="02020603050405020304" pitchFamily="18" charset="0"/>
              </a:rPr>
              <a:t>CERTIFICACIÒN</a:t>
            </a:r>
          </a:p>
        </p:txBody>
      </p:sp>
      <p:pic>
        <p:nvPicPr>
          <p:cNvPr id="10" name="Image" descr="Image">
            <a:extLst>
              <a:ext uri="{FF2B5EF4-FFF2-40B4-BE49-F238E27FC236}">
                <a16:creationId xmlns:a16="http://schemas.microsoft.com/office/drawing/2014/main" id="{E1AA3855-206E-3346-BBC3-EBA36F040005}"/>
              </a:ext>
            </a:extLst>
          </p:cNvPr>
          <p:cNvPicPr>
            <a:picLocks noChangeAspect="1"/>
          </p:cNvPicPr>
          <p:nvPr/>
        </p:nvPicPr>
        <p:blipFill>
          <a:blip r:embed="rId4"/>
          <a:stretch>
            <a:fillRect/>
          </a:stretch>
        </p:blipFill>
        <p:spPr>
          <a:xfrm>
            <a:off x="4760569" y="5409204"/>
            <a:ext cx="699029" cy="698138"/>
          </a:xfrm>
          <a:prstGeom prst="rect">
            <a:avLst/>
          </a:prstGeom>
          <a:ln w="12700">
            <a:miter lim="400000"/>
          </a:ln>
        </p:spPr>
      </p:pic>
    </p:spTree>
    <p:extLst>
      <p:ext uri="{BB962C8B-B14F-4D97-AF65-F5344CB8AC3E}">
        <p14:creationId xmlns:p14="http://schemas.microsoft.com/office/powerpoint/2010/main" val="11990780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3" name="Cirial.jpg" descr="Cirial.jpg"/>
          <p:cNvPicPr>
            <a:picLocks noChangeAspect="1"/>
          </p:cNvPicPr>
          <p:nvPr/>
        </p:nvPicPr>
        <p:blipFill>
          <a:blip r:embed="rId2"/>
          <a:stretch>
            <a:fillRect/>
          </a:stretch>
        </p:blipFill>
        <p:spPr>
          <a:xfrm>
            <a:off x="-1" y="-150612"/>
            <a:ext cx="12192001" cy="7159223"/>
          </a:xfrm>
          <a:prstGeom prst="rect">
            <a:avLst/>
          </a:prstGeom>
          <a:ln w="12700">
            <a:miter lim="400000"/>
          </a:ln>
        </p:spPr>
      </p:pic>
      <p:pic>
        <p:nvPicPr>
          <p:cNvPr id="204" name="Image" descr="Image"/>
          <p:cNvPicPr>
            <a:picLocks noChangeAspect="1"/>
          </p:cNvPicPr>
          <p:nvPr/>
        </p:nvPicPr>
        <p:blipFill>
          <a:blip r:embed="rId3"/>
          <a:stretch>
            <a:fillRect/>
          </a:stretch>
        </p:blipFill>
        <p:spPr>
          <a:xfrm>
            <a:off x="11067289" y="5812106"/>
            <a:ext cx="699029" cy="698138"/>
          </a:xfrm>
          <a:prstGeom prst="rect">
            <a:avLst/>
          </a:prstGeom>
          <a:ln w="12700">
            <a:miter lim="400000"/>
          </a:ln>
        </p:spPr>
      </p:pic>
      <p:pic>
        <p:nvPicPr>
          <p:cNvPr id="5" name="Imagen 4" descr="Imagen que contiene dibujo&#10;&#10;Descripción generada automáticamente">
            <a:extLst>
              <a:ext uri="{FF2B5EF4-FFF2-40B4-BE49-F238E27FC236}">
                <a16:creationId xmlns:a16="http://schemas.microsoft.com/office/drawing/2014/main" id="{D77280D5-A9F3-4AA0-9FB5-20F4B9F0DB9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35431" y="180702"/>
            <a:ext cx="1434587" cy="334108"/>
          </a:xfrm>
          <a:prstGeom prst="rect">
            <a:avLst/>
          </a:prstGeom>
        </p:spPr>
      </p:pic>
      <p:sp>
        <p:nvSpPr>
          <p:cNvPr id="2" name="Rectángulo 1">
            <a:extLst>
              <a:ext uri="{FF2B5EF4-FFF2-40B4-BE49-F238E27FC236}">
                <a16:creationId xmlns:a16="http://schemas.microsoft.com/office/drawing/2014/main" id="{275032B1-880B-4367-9DDE-C610C20BA036}"/>
              </a:ext>
            </a:extLst>
          </p:cNvPr>
          <p:cNvSpPr/>
          <p:nvPr/>
        </p:nvSpPr>
        <p:spPr>
          <a:xfrm>
            <a:off x="914400" y="3938871"/>
            <a:ext cx="9952383" cy="2739211"/>
          </a:xfrm>
          <a:prstGeom prst="rect">
            <a:avLst/>
          </a:prstGeom>
        </p:spPr>
        <p:txBody>
          <a:bodyPr wrap="square">
            <a:spAutoFit/>
          </a:bodyPr>
          <a:lstStyle/>
          <a:p>
            <a:pPr>
              <a:spcAft>
                <a:spcPts val="0"/>
              </a:spcAft>
            </a:pPr>
            <a:endParaRPr lang="es-MX" dirty="0">
              <a:latin typeface="Times" pitchFamily="2" charset="0"/>
              <a:ea typeface="Calibri" panose="020F0502020204030204" pitchFamily="34" charset="0"/>
              <a:cs typeface="Times New Roman" panose="02020603050405020304" pitchFamily="18" charset="0"/>
            </a:endParaRPr>
          </a:p>
          <a:p>
            <a:pPr>
              <a:spcAft>
                <a:spcPts val="0"/>
              </a:spcAft>
            </a:pPr>
            <a:endParaRPr lang="en-US" sz="1400" i="1" dirty="0">
              <a:latin typeface="Times" pitchFamily="2" charset="0"/>
              <a:ea typeface="Calibri" panose="020F0502020204030204" pitchFamily="34" charset="0"/>
              <a:cs typeface="Times New Roman" panose="02020603050405020304" pitchFamily="18" charset="0"/>
            </a:endParaRPr>
          </a:p>
          <a:p>
            <a:r>
              <a:rPr lang="es-ES" sz="1400" b="1" dirty="0">
                <a:latin typeface="Times" pitchFamily="2" charset="0"/>
              </a:rPr>
              <a:t>Perro de San Juan es la anécdota en la libreta del viajero</a:t>
            </a:r>
            <a:r>
              <a:rPr lang="es-ES" sz="1400" dirty="0">
                <a:latin typeface="Times" pitchFamily="2" charset="0"/>
              </a:rPr>
              <a:t>. Para la imagen del Mezcal Cirial la figura emblematiza la forma esbelta del maguey cirial, caricaturizado como una palmera por su proporción alta. La base en la que se ubica esta pirámide significa la intervención humana de su producción controlada. Las iniciales de S. D. O. Obedecen a San Dionisio Ocotepec, mientras que la serpiente representa el ciclo eterno de la vida y la muerte, aludiendo al proceso de la producción del mezcal.</a:t>
            </a:r>
          </a:p>
          <a:p>
            <a:pPr>
              <a:spcAft>
                <a:spcPts val="0"/>
              </a:spcAft>
            </a:pPr>
            <a:endParaRPr lang="en-US" sz="1400" i="1" dirty="0">
              <a:latin typeface="Times" pitchFamily="2" charset="0"/>
              <a:ea typeface="Calibri" panose="020F0502020204030204" pitchFamily="34" charset="0"/>
              <a:cs typeface="Times New Roman" panose="02020603050405020304" pitchFamily="18" charset="0"/>
            </a:endParaRPr>
          </a:p>
          <a:p>
            <a:pPr>
              <a:spcAft>
                <a:spcPts val="0"/>
              </a:spcAft>
            </a:pPr>
            <a:endParaRPr lang="en-US" sz="1400" i="1" dirty="0">
              <a:latin typeface="Times" pitchFamily="2" charset="0"/>
              <a:ea typeface="Calibri" panose="020F0502020204030204" pitchFamily="34" charset="0"/>
              <a:cs typeface="Times New Roman" panose="02020603050405020304" pitchFamily="18" charset="0"/>
            </a:endParaRPr>
          </a:p>
          <a:p>
            <a:pPr>
              <a:spcAft>
                <a:spcPts val="0"/>
              </a:spcAft>
            </a:pPr>
            <a:r>
              <a:rPr lang="en-US" sz="1400" b="1" i="1" dirty="0">
                <a:latin typeface="Times" pitchFamily="2" charset="0"/>
                <a:ea typeface="Calibri" panose="020F0502020204030204" pitchFamily="34" charset="0"/>
                <a:cs typeface="Times New Roman" panose="02020603050405020304" pitchFamily="18" charset="0"/>
              </a:rPr>
              <a:t>It is the story written in the traveler's notebook</a:t>
            </a:r>
            <a:r>
              <a:rPr lang="en-US" sz="1400" i="1" dirty="0">
                <a:latin typeface="Times" pitchFamily="2" charset="0"/>
                <a:ea typeface="Calibri" panose="020F0502020204030204" pitchFamily="34" charset="0"/>
                <a:cs typeface="Times New Roman" panose="02020603050405020304" pitchFamily="18" charset="0"/>
              </a:rPr>
              <a:t>. For the image of the </a:t>
            </a:r>
            <a:r>
              <a:rPr lang="en-US" sz="1400" i="1" dirty="0" err="1">
                <a:latin typeface="Times" pitchFamily="2" charset="0"/>
                <a:ea typeface="Calibri" panose="020F0502020204030204" pitchFamily="34" charset="0"/>
                <a:cs typeface="Times New Roman" panose="02020603050405020304" pitchFamily="18" charset="0"/>
              </a:rPr>
              <a:t>Cirial</a:t>
            </a:r>
            <a:r>
              <a:rPr lang="en-US" sz="1400" i="1" dirty="0">
                <a:latin typeface="Times" pitchFamily="2" charset="0"/>
                <a:ea typeface="Calibri" panose="020F0502020204030204" pitchFamily="34" charset="0"/>
                <a:cs typeface="Times New Roman" panose="02020603050405020304" pitchFamily="18" charset="0"/>
              </a:rPr>
              <a:t> Mezcal, the figure outlines the slim shape of the </a:t>
            </a:r>
            <a:r>
              <a:rPr lang="en-US" sz="1400" i="1" dirty="0" err="1">
                <a:latin typeface="Times" pitchFamily="2" charset="0"/>
                <a:ea typeface="Calibri" panose="020F0502020204030204" pitchFamily="34" charset="0"/>
                <a:cs typeface="Times New Roman" panose="02020603050405020304" pitchFamily="18" charset="0"/>
              </a:rPr>
              <a:t>cirial</a:t>
            </a:r>
            <a:r>
              <a:rPr lang="en-US" sz="1400" i="1" dirty="0">
                <a:latin typeface="Times" pitchFamily="2" charset="0"/>
                <a:ea typeface="Calibri" panose="020F0502020204030204" pitchFamily="34" charset="0"/>
                <a:cs typeface="Times New Roman" panose="02020603050405020304" pitchFamily="18" charset="0"/>
              </a:rPr>
              <a:t> maguey, caricatured as a palm tree for its high proportion. The basis on which this pyramid is located means the human intervention of its controlled production. The initials of S. D. O. obey San Dionisio </a:t>
            </a:r>
            <a:r>
              <a:rPr lang="en-US" sz="1400" i="1" dirty="0" err="1">
                <a:latin typeface="Times" pitchFamily="2" charset="0"/>
                <a:ea typeface="Calibri" panose="020F0502020204030204" pitchFamily="34" charset="0"/>
                <a:cs typeface="Times New Roman" panose="02020603050405020304" pitchFamily="18" charset="0"/>
              </a:rPr>
              <a:t>Ocotepec</a:t>
            </a:r>
            <a:r>
              <a:rPr lang="en-US" sz="1400" i="1" dirty="0">
                <a:latin typeface="Times" pitchFamily="2" charset="0"/>
                <a:ea typeface="Calibri" panose="020F0502020204030204" pitchFamily="34" charset="0"/>
                <a:cs typeface="Times New Roman" panose="02020603050405020304" pitchFamily="18" charset="0"/>
              </a:rPr>
              <a:t>, while the snake represents the eternal cycle of life and death, alluding the process of mezcal production.</a:t>
            </a:r>
            <a:endParaRPr lang="es-MX" sz="1400" i="1" dirty="0">
              <a:latin typeface="Times" pitchFamily="2"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F6CACD4B-CE43-4935-840F-2E33972211D2}"/>
              </a:ext>
            </a:extLst>
          </p:cNvPr>
          <p:cNvSpPr/>
          <p:nvPr/>
        </p:nvSpPr>
        <p:spPr>
          <a:xfrm>
            <a:off x="1040491" y="-150835"/>
            <a:ext cx="6096000" cy="707886"/>
          </a:xfrm>
          <a:prstGeom prst="rect">
            <a:avLst/>
          </a:prstGeom>
        </p:spPr>
        <p:txBody>
          <a:bodyPr>
            <a:spAutoFit/>
          </a:bodyPr>
          <a:lstStyle/>
          <a:p>
            <a:endParaRPr lang="es-MX" sz="2000" b="1" dirty="0">
              <a:latin typeface="Times" pitchFamily="2" charset="0"/>
            </a:endParaRPr>
          </a:p>
          <a:p>
            <a:r>
              <a:rPr lang="es-MX" sz="2000" b="1" dirty="0">
                <a:latin typeface="Times" pitchFamily="2" charset="0"/>
              </a:rPr>
              <a:t>PERRO DE SAN JUAN  CIRIAL</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 name="CuadroTexto 7">
            <a:extLst>
              <a:ext uri="{FF2B5EF4-FFF2-40B4-BE49-F238E27FC236}">
                <a16:creationId xmlns:a16="http://schemas.microsoft.com/office/drawing/2014/main" id="{FE989F00-7DE3-40AF-96BA-11C04A1B7A5D}"/>
              </a:ext>
            </a:extLst>
          </p:cNvPr>
          <p:cNvSpPr txBox="1"/>
          <p:nvPr/>
        </p:nvSpPr>
        <p:spPr>
          <a:xfrm>
            <a:off x="5889301" y="242717"/>
            <a:ext cx="5962658" cy="830997"/>
          </a:xfrm>
          <a:prstGeom prst="rect">
            <a:avLst/>
          </a:prstGeom>
          <a:noFill/>
        </p:spPr>
        <p:txBody>
          <a:bodyPr wrap="none" rtlCol="0">
            <a:spAutoFit/>
          </a:bodyPr>
          <a:lstStyle/>
          <a:p>
            <a:r>
              <a:rPr lang="es-MX" sz="2400" b="1" dirty="0">
                <a:solidFill>
                  <a:schemeClr val="bg1"/>
                </a:solidFill>
                <a:latin typeface="Times" pitchFamily="2" charset="0"/>
                <a:cs typeface="Times New Roman" panose="02020603050405020304" pitchFamily="18" charset="0"/>
              </a:rPr>
              <a:t>MEZCAL PERRO DE SAN JUAN CIRIAL</a:t>
            </a:r>
            <a:endParaRPr lang="es-MX" sz="2400" b="1" dirty="0">
              <a:solidFill>
                <a:schemeClr val="bg1"/>
              </a:solidFill>
              <a:latin typeface="Times" pitchFamily="2" charset="0"/>
            </a:endParaRPr>
          </a:p>
          <a:p>
            <a:endParaRPr lang="es-MX" sz="2400" b="1" dirty="0">
              <a:solidFill>
                <a:schemeClr val="bg1"/>
              </a:solidFill>
              <a:latin typeface="Times" pitchFamily="2" charset="0"/>
            </a:endParaRPr>
          </a:p>
        </p:txBody>
      </p:sp>
      <p:pic>
        <p:nvPicPr>
          <p:cNvPr id="6" name="Imagen 5" descr="Imagen que contiene dibujo&#10;&#10;Descripción generada automáticamente">
            <a:extLst>
              <a:ext uri="{FF2B5EF4-FFF2-40B4-BE49-F238E27FC236}">
                <a16:creationId xmlns:a16="http://schemas.microsoft.com/office/drawing/2014/main" id="{6B651164-2003-43C9-8D02-D096D9B3D3D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43145" y="6278959"/>
            <a:ext cx="1434587" cy="334108"/>
          </a:xfrm>
          <a:prstGeom prst="rect">
            <a:avLst/>
          </a:prstGeom>
        </p:spPr>
      </p:pic>
      <p:pic>
        <p:nvPicPr>
          <p:cNvPr id="4" name="Imagen 3" descr="Imagen que contiene interior, botella, tabla, blanco&#10;&#10;Descripción generada automáticamente">
            <a:extLst>
              <a:ext uri="{FF2B5EF4-FFF2-40B4-BE49-F238E27FC236}">
                <a16:creationId xmlns:a16="http://schemas.microsoft.com/office/drawing/2014/main" id="{59EE8CA5-C541-40DC-B1C4-7CA6FD6D4ECB}"/>
              </a:ext>
            </a:extLst>
          </p:cNvPr>
          <p:cNvPicPr>
            <a:picLocks noChangeAspect="1"/>
          </p:cNvPicPr>
          <p:nvPr/>
        </p:nvPicPr>
        <p:blipFill>
          <a:blip r:embed="rId3"/>
          <a:stretch>
            <a:fillRect/>
          </a:stretch>
        </p:blipFill>
        <p:spPr>
          <a:xfrm>
            <a:off x="0" y="0"/>
            <a:ext cx="5147598" cy="6858000"/>
          </a:xfrm>
          <a:prstGeom prst="rect">
            <a:avLst/>
          </a:prstGeom>
        </p:spPr>
      </p:pic>
      <p:sp>
        <p:nvSpPr>
          <p:cNvPr id="9" name="Rectángulo 8">
            <a:extLst>
              <a:ext uri="{FF2B5EF4-FFF2-40B4-BE49-F238E27FC236}">
                <a16:creationId xmlns:a16="http://schemas.microsoft.com/office/drawing/2014/main" id="{3989ECBD-35CD-49FB-A550-D4CC187F1664}"/>
              </a:ext>
            </a:extLst>
          </p:cNvPr>
          <p:cNvSpPr/>
          <p:nvPr/>
        </p:nvSpPr>
        <p:spPr>
          <a:xfrm>
            <a:off x="2537650" y="658216"/>
            <a:ext cx="9088536" cy="6524863"/>
          </a:xfrm>
          <a:prstGeom prst="rect">
            <a:avLst/>
          </a:prstGeom>
        </p:spPr>
        <p:txBody>
          <a:bodyPr wrap="square">
            <a:spAutoFit/>
          </a:bodyPr>
          <a:lstStyle/>
          <a:p>
            <a:pPr lvl="8"/>
            <a:endParaRPr lang="es-MX" sz="1400" dirty="0">
              <a:solidFill>
                <a:schemeClr val="bg1"/>
              </a:solidFill>
              <a:latin typeface="Times" pitchFamily="2" charset="0"/>
              <a:cs typeface="Times New Roman" panose="02020603050405020304" pitchFamily="18" charset="0"/>
            </a:endParaRPr>
          </a:p>
          <a:p>
            <a:pPr lvl="8"/>
            <a:endParaRPr lang="es-MX" sz="1400" dirty="0">
              <a:solidFill>
                <a:schemeClr val="bg1"/>
              </a:solidFill>
              <a:latin typeface="Times" pitchFamily="2" charset="0"/>
              <a:cs typeface="Times New Roman" panose="02020603050405020304" pitchFamily="18" charset="0"/>
            </a:endParaRPr>
          </a:p>
          <a:p>
            <a:pPr lvl="8"/>
            <a:r>
              <a:rPr lang="es-MX" sz="1400" b="1" dirty="0">
                <a:solidFill>
                  <a:schemeClr val="bg1"/>
                </a:solidFill>
                <a:latin typeface="Times" pitchFamily="2" charset="0"/>
                <a:cs typeface="Times New Roman" panose="02020603050405020304" pitchFamily="18" charset="0"/>
              </a:rPr>
              <a:t>REGION:                             </a:t>
            </a:r>
            <a:r>
              <a:rPr lang="es-MX" sz="1400" dirty="0">
                <a:solidFill>
                  <a:schemeClr val="bg1"/>
                </a:solidFill>
                <a:latin typeface="Times" pitchFamily="2" charset="0"/>
                <a:cs typeface="Times New Roman" panose="02020603050405020304" pitchFamily="18" charset="0"/>
              </a:rPr>
              <a:t>SAN DIONISIO OCOTEPEC, OAXACA</a:t>
            </a:r>
          </a:p>
          <a:p>
            <a:pPr lvl="8"/>
            <a:r>
              <a:rPr lang="es-MX" sz="1400" dirty="0">
                <a:solidFill>
                  <a:schemeClr val="bg1"/>
                </a:solidFill>
                <a:latin typeface="Times" pitchFamily="2" charset="0"/>
                <a:cs typeface="Times New Roman" panose="02020603050405020304" pitchFamily="18" charset="0"/>
              </a:rPr>
              <a:t>	                     DESIGNITION OF ORIGIN</a:t>
            </a:r>
          </a:p>
          <a:p>
            <a:pPr lvl="8"/>
            <a:r>
              <a:rPr lang="es-MX" sz="1400" dirty="0">
                <a:solidFill>
                  <a:schemeClr val="bg1"/>
                </a:solidFill>
                <a:latin typeface="Times" pitchFamily="2" charset="0"/>
                <a:cs typeface="Times New Roman" panose="02020603050405020304" pitchFamily="18" charset="0"/>
              </a:rPr>
              <a:t>                                  </a:t>
            </a:r>
          </a:p>
          <a:p>
            <a:pPr lvl="8"/>
            <a:endParaRPr lang="es-MX" sz="1400" dirty="0">
              <a:solidFill>
                <a:schemeClr val="bg1"/>
              </a:solidFill>
              <a:latin typeface="Times" pitchFamily="2" charset="0"/>
              <a:cs typeface="Times New Roman" panose="02020603050405020304" pitchFamily="18" charset="0"/>
            </a:endParaRPr>
          </a:p>
          <a:p>
            <a:pPr lvl="8"/>
            <a:r>
              <a:rPr lang="es-MX" sz="1400" b="1" i="1" dirty="0">
                <a:solidFill>
                  <a:schemeClr val="bg1"/>
                </a:solidFill>
                <a:latin typeface="Times" pitchFamily="2" charset="0"/>
                <a:cs typeface="Times New Roman" panose="02020603050405020304" pitchFamily="18" charset="0"/>
              </a:rPr>
              <a:t>MAGUEY TYPE /</a:t>
            </a:r>
          </a:p>
          <a:p>
            <a:pPr lvl="8"/>
            <a:r>
              <a:rPr lang="es-MX" sz="1400" dirty="0">
                <a:solidFill>
                  <a:schemeClr val="bg1"/>
                </a:solidFill>
                <a:latin typeface="Times" pitchFamily="2" charset="0"/>
                <a:cs typeface="Times New Roman" panose="02020603050405020304" pitchFamily="18" charset="0"/>
              </a:rPr>
              <a:t>TIPO MAGUEY:                  100% AGAVE KARWINSKII  - CIRIAL </a:t>
            </a:r>
          </a:p>
          <a:p>
            <a:pPr lvl="8"/>
            <a:endParaRPr lang="es-MX" sz="1400" dirty="0">
              <a:solidFill>
                <a:schemeClr val="bg1"/>
              </a:solidFill>
              <a:latin typeface="Times" pitchFamily="2" charset="0"/>
              <a:cs typeface="Times New Roman" panose="02020603050405020304" pitchFamily="18" charset="0"/>
            </a:endParaRPr>
          </a:p>
          <a:p>
            <a:pPr lvl="8"/>
            <a:r>
              <a:rPr lang="es-MX" sz="1400" b="1" i="1" dirty="0">
                <a:solidFill>
                  <a:schemeClr val="bg1"/>
                </a:solidFill>
                <a:latin typeface="Times" pitchFamily="2" charset="0"/>
                <a:cs typeface="Times New Roman" panose="02020603050405020304" pitchFamily="18" charset="0"/>
              </a:rPr>
              <a:t>CATEGORY /</a:t>
            </a:r>
          </a:p>
          <a:p>
            <a:pPr lvl="8"/>
            <a:r>
              <a:rPr lang="es-MX" sz="1400" dirty="0">
                <a:solidFill>
                  <a:schemeClr val="bg1"/>
                </a:solidFill>
                <a:latin typeface="Times" pitchFamily="2" charset="0"/>
                <a:cs typeface="Times New Roman" panose="02020603050405020304" pitchFamily="18" charset="0"/>
              </a:rPr>
              <a:t>CATEGORÍA:                         JOVEN</a:t>
            </a:r>
          </a:p>
          <a:p>
            <a:pPr lvl="8"/>
            <a:endParaRPr lang="es-MX" sz="1400" dirty="0">
              <a:solidFill>
                <a:schemeClr val="bg1"/>
              </a:solidFill>
              <a:latin typeface="Times" pitchFamily="2" charset="0"/>
              <a:cs typeface="Times New Roman" panose="02020603050405020304" pitchFamily="18" charset="0"/>
            </a:endParaRPr>
          </a:p>
          <a:p>
            <a:pPr lvl="8"/>
            <a:r>
              <a:rPr lang="es-MX" sz="1400" b="1" dirty="0">
                <a:solidFill>
                  <a:schemeClr val="bg1"/>
                </a:solidFill>
                <a:latin typeface="Times" pitchFamily="2" charset="0"/>
                <a:cs typeface="Times New Roman" panose="02020603050405020304" pitchFamily="18" charset="0"/>
              </a:rPr>
              <a:t>TIPO DE HORNO</a:t>
            </a:r>
            <a:r>
              <a:rPr lang="es-MX" sz="1400" dirty="0">
                <a:solidFill>
                  <a:schemeClr val="bg1"/>
                </a:solidFill>
                <a:latin typeface="Times" pitchFamily="2" charset="0"/>
                <a:cs typeface="Times New Roman" panose="02020603050405020304" pitchFamily="18" charset="0"/>
              </a:rPr>
              <a:t>:               </a:t>
            </a:r>
            <a:r>
              <a:rPr lang="es-MX" sz="1400" i="1" dirty="0">
                <a:solidFill>
                  <a:schemeClr val="bg1"/>
                </a:solidFill>
                <a:latin typeface="Times" pitchFamily="2" charset="0"/>
                <a:cs typeface="Times New Roman" panose="02020603050405020304" pitchFamily="18" charset="0"/>
              </a:rPr>
              <a:t>STONE OVEN </a:t>
            </a:r>
            <a:r>
              <a:rPr lang="es-MX" sz="1400" dirty="0">
                <a:solidFill>
                  <a:schemeClr val="bg1"/>
                </a:solidFill>
                <a:latin typeface="Times" pitchFamily="2" charset="0"/>
                <a:cs typeface="Times New Roman" panose="02020603050405020304" pitchFamily="18" charset="0"/>
              </a:rPr>
              <a:t>/ CÓNICO DE PIEDRA</a:t>
            </a:r>
          </a:p>
          <a:p>
            <a:pPr lvl="8"/>
            <a:endParaRPr lang="es-MX" sz="1400" dirty="0">
              <a:solidFill>
                <a:schemeClr val="bg1"/>
              </a:solidFill>
              <a:latin typeface="Times" pitchFamily="2" charset="0"/>
              <a:cs typeface="Times New Roman" panose="02020603050405020304" pitchFamily="18" charset="0"/>
            </a:endParaRPr>
          </a:p>
          <a:p>
            <a:pPr lvl="8"/>
            <a:r>
              <a:rPr lang="es-MX" sz="1400" b="1" i="1" dirty="0">
                <a:solidFill>
                  <a:schemeClr val="bg1"/>
                </a:solidFill>
                <a:latin typeface="Times" pitchFamily="2" charset="0"/>
                <a:cs typeface="Times New Roman" panose="02020603050405020304" pitchFamily="18" charset="0"/>
              </a:rPr>
              <a:t>GRINDING TYPE:              </a:t>
            </a:r>
            <a:r>
              <a:rPr lang="es-MX" sz="1400" b="1" dirty="0">
                <a:solidFill>
                  <a:schemeClr val="bg1"/>
                </a:solidFill>
                <a:latin typeface="Times" pitchFamily="2" charset="0"/>
                <a:cs typeface="Times New Roman" panose="02020603050405020304" pitchFamily="18" charset="0"/>
              </a:rPr>
              <a:t> </a:t>
            </a:r>
            <a:r>
              <a:rPr lang="es-MX" sz="1400" dirty="0">
                <a:solidFill>
                  <a:schemeClr val="bg1"/>
                </a:solidFill>
                <a:latin typeface="Times" pitchFamily="2" charset="0"/>
                <a:cs typeface="Times New Roman" panose="02020603050405020304" pitchFamily="18" charset="0"/>
              </a:rPr>
              <a:t>TAONA STONE / PIEDRA TAONA </a:t>
            </a:r>
          </a:p>
          <a:p>
            <a:pPr lvl="8"/>
            <a:r>
              <a:rPr lang="es-MX" sz="1400" dirty="0">
                <a:solidFill>
                  <a:schemeClr val="bg1"/>
                </a:solidFill>
                <a:latin typeface="Times" pitchFamily="2" charset="0"/>
                <a:cs typeface="Times New Roman" panose="02020603050405020304" pitchFamily="18" charset="0"/>
              </a:rPr>
              <a:t>TIPO DE MOLIENDA</a:t>
            </a:r>
          </a:p>
          <a:p>
            <a:pPr lvl="8"/>
            <a:endParaRPr lang="es-MX" sz="1400" dirty="0">
              <a:solidFill>
                <a:schemeClr val="bg1"/>
              </a:solidFill>
              <a:latin typeface="Times" pitchFamily="2" charset="0"/>
              <a:cs typeface="Times New Roman" panose="02020603050405020304" pitchFamily="18" charset="0"/>
            </a:endParaRPr>
          </a:p>
          <a:p>
            <a:pPr lvl="8"/>
            <a:r>
              <a:rPr lang="es-MX" sz="1400" b="1" i="1" dirty="0">
                <a:solidFill>
                  <a:schemeClr val="bg1"/>
                </a:solidFill>
                <a:latin typeface="Times" pitchFamily="2" charset="0"/>
                <a:cs typeface="Times New Roman" panose="02020603050405020304" pitchFamily="18" charset="0"/>
              </a:rPr>
              <a:t>FERMENTATION VATS:      </a:t>
            </a:r>
            <a:r>
              <a:rPr lang="es-MX" sz="1400" i="1" dirty="0">
                <a:solidFill>
                  <a:schemeClr val="bg1"/>
                </a:solidFill>
                <a:latin typeface="Times" pitchFamily="2" charset="0"/>
                <a:cs typeface="Times New Roman" panose="02020603050405020304" pitchFamily="18" charset="0"/>
              </a:rPr>
              <a:t>PINE OAK WOOD </a:t>
            </a:r>
            <a:r>
              <a:rPr lang="es-MX" sz="1400" dirty="0">
                <a:solidFill>
                  <a:schemeClr val="bg1"/>
                </a:solidFill>
                <a:latin typeface="Times" pitchFamily="2" charset="0"/>
                <a:cs typeface="Times New Roman" panose="02020603050405020304" pitchFamily="18" charset="0"/>
              </a:rPr>
              <a:t>/ MADERA DE ENCINO</a:t>
            </a:r>
          </a:p>
          <a:p>
            <a:pPr lvl="8"/>
            <a:r>
              <a:rPr lang="es-MX" sz="1200" dirty="0">
                <a:solidFill>
                  <a:schemeClr val="bg1"/>
                </a:solidFill>
                <a:latin typeface="Times" pitchFamily="2" charset="0"/>
                <a:cs typeface="Times New Roman" panose="02020603050405020304" pitchFamily="18" charset="0"/>
              </a:rPr>
              <a:t>TINAS DE FERMENTACIÓN</a:t>
            </a:r>
            <a:endParaRPr lang="es-MX" sz="1400" dirty="0">
              <a:solidFill>
                <a:schemeClr val="bg1"/>
              </a:solidFill>
              <a:latin typeface="Times" pitchFamily="2" charset="0"/>
              <a:cs typeface="Times New Roman" panose="02020603050405020304" pitchFamily="18" charset="0"/>
            </a:endParaRPr>
          </a:p>
          <a:p>
            <a:pPr lvl="8"/>
            <a:endParaRPr lang="es-MX" sz="1400" dirty="0">
              <a:solidFill>
                <a:schemeClr val="bg1"/>
              </a:solidFill>
              <a:latin typeface="Times" pitchFamily="2" charset="0"/>
              <a:cs typeface="Times New Roman" panose="02020603050405020304" pitchFamily="18" charset="0"/>
            </a:endParaRPr>
          </a:p>
          <a:p>
            <a:pPr lvl="8"/>
            <a:r>
              <a:rPr lang="es-MX" sz="1400" b="1" i="1" dirty="0">
                <a:solidFill>
                  <a:schemeClr val="bg1"/>
                </a:solidFill>
                <a:latin typeface="Times" pitchFamily="2" charset="0"/>
                <a:cs typeface="Times New Roman" panose="02020603050405020304" pitchFamily="18" charset="0"/>
              </a:rPr>
              <a:t>DISTILLATION:                  </a:t>
            </a:r>
            <a:r>
              <a:rPr lang="es-MX" sz="1400" dirty="0">
                <a:solidFill>
                  <a:schemeClr val="bg1"/>
                </a:solidFill>
                <a:latin typeface="Times" pitchFamily="2" charset="0"/>
                <a:cs typeface="Times New Roman" panose="02020603050405020304" pitchFamily="18" charset="0"/>
              </a:rPr>
              <a:t>(</a:t>
            </a:r>
            <a:r>
              <a:rPr lang="es-MX" sz="1400" i="1" dirty="0">
                <a:solidFill>
                  <a:schemeClr val="bg1"/>
                </a:solidFill>
                <a:latin typeface="Times" pitchFamily="2" charset="0"/>
                <a:cs typeface="Times New Roman" panose="02020603050405020304" pitchFamily="18" charset="0"/>
              </a:rPr>
              <a:t>2) DOUBLE IN COPPER STILLS </a:t>
            </a:r>
            <a:r>
              <a:rPr lang="es-MX" sz="1400" dirty="0">
                <a:solidFill>
                  <a:schemeClr val="bg1"/>
                </a:solidFill>
                <a:latin typeface="Times" pitchFamily="2" charset="0"/>
                <a:cs typeface="Times New Roman" panose="02020603050405020304" pitchFamily="18" charset="0"/>
              </a:rPr>
              <a:t>/ DOBLE EN                                                                     	                      ALAMBIQUES DE COBRE</a:t>
            </a:r>
          </a:p>
          <a:p>
            <a:pPr lvl="8"/>
            <a:endParaRPr lang="es-MX" sz="1400" dirty="0">
              <a:solidFill>
                <a:schemeClr val="bg1"/>
              </a:solidFill>
              <a:latin typeface="Times" pitchFamily="2" charset="0"/>
              <a:cs typeface="Times New Roman" panose="02020603050405020304" pitchFamily="18" charset="0"/>
            </a:endParaRPr>
          </a:p>
          <a:p>
            <a:pPr lvl="8"/>
            <a:r>
              <a:rPr lang="es-MX" sz="1400" b="1" i="1" dirty="0">
                <a:solidFill>
                  <a:schemeClr val="bg1"/>
                </a:solidFill>
                <a:latin typeface="Times" pitchFamily="2" charset="0"/>
                <a:cs typeface="Times New Roman" panose="02020603050405020304" pitchFamily="18" charset="0"/>
              </a:rPr>
              <a:t>CERTIFICATION:                </a:t>
            </a:r>
            <a:r>
              <a:rPr lang="es-MX" sz="1400" dirty="0">
                <a:solidFill>
                  <a:schemeClr val="bg1"/>
                </a:solidFill>
                <a:latin typeface="Times" pitchFamily="2" charset="0"/>
                <a:cs typeface="Times New Roman" panose="02020603050405020304" pitchFamily="18" charset="0"/>
              </a:rPr>
              <a:t>KOSHER</a:t>
            </a:r>
          </a:p>
          <a:p>
            <a:pPr lvl="8"/>
            <a:endParaRPr lang="es-MX" sz="1400" dirty="0">
              <a:solidFill>
                <a:schemeClr val="bg1"/>
              </a:solidFill>
              <a:latin typeface="Times" pitchFamily="2" charset="0"/>
              <a:cs typeface="Times New Roman" panose="02020603050405020304" pitchFamily="18" charset="0"/>
            </a:endParaRPr>
          </a:p>
          <a:p>
            <a:pPr lvl="8"/>
            <a:endParaRPr lang="es-MX" sz="1400" dirty="0">
              <a:solidFill>
                <a:schemeClr val="bg1"/>
              </a:solidFill>
              <a:latin typeface="Times" pitchFamily="2" charset="0"/>
              <a:cs typeface="Times New Roman" panose="02020603050405020304" pitchFamily="18" charset="0"/>
            </a:endParaRPr>
          </a:p>
          <a:p>
            <a:pPr lvl="8"/>
            <a:r>
              <a:rPr lang="es-MX" sz="1400" b="1" dirty="0">
                <a:solidFill>
                  <a:schemeClr val="bg1"/>
                </a:solidFill>
                <a:latin typeface="Times" pitchFamily="2" charset="0"/>
                <a:cs typeface="Times New Roman" panose="02020603050405020304" pitchFamily="18" charset="0"/>
              </a:rPr>
              <a:t>ALC. VOL. :                         </a:t>
            </a:r>
            <a:r>
              <a:rPr lang="es-MX" sz="1400" dirty="0">
                <a:solidFill>
                  <a:schemeClr val="bg1"/>
                </a:solidFill>
                <a:latin typeface="Times" pitchFamily="2" charset="0"/>
                <a:cs typeface="Times New Roman" panose="02020603050405020304" pitchFamily="18" charset="0"/>
              </a:rPr>
              <a:t>42.5% Vol.</a:t>
            </a:r>
          </a:p>
          <a:p>
            <a:pPr lvl="8"/>
            <a:endParaRPr lang="es-MX" sz="1400" dirty="0">
              <a:solidFill>
                <a:schemeClr val="bg1"/>
              </a:solidFill>
              <a:latin typeface="Times" pitchFamily="2" charset="0"/>
              <a:cs typeface="Times New Roman" panose="02020603050405020304" pitchFamily="18" charset="0"/>
            </a:endParaRPr>
          </a:p>
        </p:txBody>
      </p:sp>
      <p:sp>
        <p:nvSpPr>
          <p:cNvPr id="10" name="Rectángulo 9">
            <a:extLst>
              <a:ext uri="{FF2B5EF4-FFF2-40B4-BE49-F238E27FC236}">
                <a16:creationId xmlns:a16="http://schemas.microsoft.com/office/drawing/2014/main" id="{6ECF3A69-E118-436E-AFCB-B09E28BC7633}"/>
              </a:ext>
            </a:extLst>
          </p:cNvPr>
          <p:cNvSpPr/>
          <p:nvPr/>
        </p:nvSpPr>
        <p:spPr>
          <a:xfrm>
            <a:off x="2537650" y="5133646"/>
            <a:ext cx="5310043" cy="307777"/>
          </a:xfrm>
          <a:prstGeom prst="rect">
            <a:avLst/>
          </a:prstGeom>
        </p:spPr>
        <p:txBody>
          <a:bodyPr wrap="square">
            <a:spAutoFit/>
          </a:bodyPr>
          <a:lstStyle/>
          <a:p>
            <a:pPr lvl="8"/>
            <a:r>
              <a:rPr lang="es-MX" sz="1400" dirty="0">
                <a:solidFill>
                  <a:schemeClr val="bg1"/>
                </a:solidFill>
                <a:cs typeface="Times New Roman" panose="02020603050405020304" pitchFamily="18" charset="0"/>
              </a:rPr>
              <a:t>DESTILACIÓN</a:t>
            </a:r>
          </a:p>
        </p:txBody>
      </p:sp>
      <p:sp>
        <p:nvSpPr>
          <p:cNvPr id="11" name="Rectángulo 10">
            <a:extLst>
              <a:ext uri="{FF2B5EF4-FFF2-40B4-BE49-F238E27FC236}">
                <a16:creationId xmlns:a16="http://schemas.microsoft.com/office/drawing/2014/main" id="{6EAA512F-C0DB-407E-831D-D2E0BBBB2FE2}"/>
              </a:ext>
            </a:extLst>
          </p:cNvPr>
          <p:cNvSpPr/>
          <p:nvPr/>
        </p:nvSpPr>
        <p:spPr>
          <a:xfrm>
            <a:off x="2537650" y="5736991"/>
            <a:ext cx="5310043" cy="307777"/>
          </a:xfrm>
          <a:prstGeom prst="rect">
            <a:avLst/>
          </a:prstGeom>
        </p:spPr>
        <p:txBody>
          <a:bodyPr wrap="square">
            <a:spAutoFit/>
          </a:bodyPr>
          <a:lstStyle/>
          <a:p>
            <a:pPr lvl="8"/>
            <a:r>
              <a:rPr lang="es-MX" sz="1400" dirty="0">
                <a:solidFill>
                  <a:schemeClr val="bg1"/>
                </a:solidFill>
                <a:cs typeface="Times New Roman" panose="02020603050405020304" pitchFamily="18" charset="0"/>
              </a:rPr>
              <a:t>CERTIFICACIÒN</a:t>
            </a:r>
          </a:p>
        </p:txBody>
      </p:sp>
      <p:pic>
        <p:nvPicPr>
          <p:cNvPr id="12" name="Image" descr="Image">
            <a:extLst>
              <a:ext uri="{FF2B5EF4-FFF2-40B4-BE49-F238E27FC236}">
                <a16:creationId xmlns:a16="http://schemas.microsoft.com/office/drawing/2014/main" id="{34DF5151-DF57-1443-8B75-7EFB181ED308}"/>
              </a:ext>
            </a:extLst>
          </p:cNvPr>
          <p:cNvPicPr>
            <a:picLocks noChangeAspect="1"/>
          </p:cNvPicPr>
          <p:nvPr/>
        </p:nvPicPr>
        <p:blipFill>
          <a:blip r:embed="rId4"/>
          <a:stretch>
            <a:fillRect/>
          </a:stretch>
        </p:blipFill>
        <p:spPr>
          <a:xfrm>
            <a:off x="4798083" y="5133646"/>
            <a:ext cx="699029" cy="698138"/>
          </a:xfrm>
          <a:prstGeom prst="rect">
            <a:avLst/>
          </a:prstGeom>
          <a:ln w="12700">
            <a:miter lim="400000"/>
          </a:ln>
        </p:spPr>
      </p:pic>
    </p:spTree>
    <p:extLst>
      <p:ext uri="{BB962C8B-B14F-4D97-AF65-F5344CB8AC3E}">
        <p14:creationId xmlns:p14="http://schemas.microsoft.com/office/powerpoint/2010/main" val="16611155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9" name="Cochinilla.jpg" descr="Cochinilla.jpg"/>
          <p:cNvPicPr>
            <a:picLocks noChangeAspect="1"/>
          </p:cNvPicPr>
          <p:nvPr/>
        </p:nvPicPr>
        <p:blipFill>
          <a:blip r:embed="rId2"/>
          <a:stretch>
            <a:fillRect/>
          </a:stretch>
        </p:blipFill>
        <p:spPr>
          <a:xfrm>
            <a:off x="-1" y="-150613"/>
            <a:ext cx="12192001" cy="7159226"/>
          </a:xfrm>
          <a:prstGeom prst="rect">
            <a:avLst/>
          </a:prstGeom>
          <a:ln w="12700">
            <a:miter lim="400000"/>
          </a:ln>
        </p:spPr>
      </p:pic>
      <p:pic>
        <p:nvPicPr>
          <p:cNvPr id="200" name="Image" descr="Image"/>
          <p:cNvPicPr>
            <a:picLocks noChangeAspect="1"/>
          </p:cNvPicPr>
          <p:nvPr/>
        </p:nvPicPr>
        <p:blipFill>
          <a:blip r:embed="rId3"/>
          <a:stretch>
            <a:fillRect/>
          </a:stretch>
        </p:blipFill>
        <p:spPr>
          <a:xfrm>
            <a:off x="11067289" y="5812106"/>
            <a:ext cx="699029" cy="698138"/>
          </a:xfrm>
          <a:prstGeom prst="rect">
            <a:avLst/>
          </a:prstGeom>
          <a:ln w="12700">
            <a:miter lim="400000"/>
          </a:ln>
        </p:spPr>
      </p:pic>
      <p:sp>
        <p:nvSpPr>
          <p:cNvPr id="201" name="Perro de San Juan es la postal del viajero que descubre el mundo. Para la imagen del Mezcal Cochinilla la figura emblematiza el proceso divino (figura del sol / ojo que todo lo ve) de la generación de la grana cochinilla en las cactaceas mexicanas (nopal), gracias a la intervención de la mano del hombre (base piramidal)."/>
          <p:cNvSpPr txBox="1"/>
          <p:nvPr/>
        </p:nvSpPr>
        <p:spPr>
          <a:xfrm>
            <a:off x="1082600" y="4066528"/>
            <a:ext cx="10026797" cy="307397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38100" tIns="38100" rIns="38100" bIns="38100"/>
          <a:lstStyle>
            <a:lvl1pPr defTabSz="304800">
              <a:lnSpc>
                <a:spcPct val="150000"/>
              </a:lnSpc>
              <a:defRPr sz="2600" i="1">
                <a:solidFill>
                  <a:srgbClr val="DCDEE0"/>
                </a:solidFill>
                <a:latin typeface="Baskerville"/>
                <a:ea typeface="Baskerville"/>
                <a:cs typeface="Baskerville"/>
                <a:sym typeface="Baskerville"/>
              </a:defRPr>
            </a:lvl1pPr>
          </a:lstStyle>
          <a:p>
            <a:endParaRPr lang="es-MX" sz="1600" b="1" i="0" dirty="0">
              <a:latin typeface="Times" pitchFamily="2" charset="0"/>
            </a:endParaRPr>
          </a:p>
          <a:p>
            <a:r>
              <a:rPr lang="es-ES" sz="1400" b="1" i="0" dirty="0">
                <a:solidFill>
                  <a:schemeClr val="bg1"/>
                </a:solidFill>
                <a:latin typeface="Times" pitchFamily="2" charset="0"/>
              </a:rPr>
              <a:t>Perro de San Juan es la postal del viajero que descubre el mundo</a:t>
            </a:r>
            <a:r>
              <a:rPr lang="es-ES" sz="1400" i="0" dirty="0">
                <a:solidFill>
                  <a:schemeClr val="bg1"/>
                </a:solidFill>
                <a:latin typeface="Times" pitchFamily="2" charset="0"/>
              </a:rPr>
              <a:t>. Para la imagen del Mezcal Cochinilla la figura emblematiza el proceso divino (figura del sol / ojo que todo lo ve) de la generación de la grana cochinilla en las </a:t>
            </a:r>
            <a:r>
              <a:rPr lang="es-ES" sz="1400" i="0" dirty="0" err="1">
                <a:solidFill>
                  <a:schemeClr val="bg1"/>
                </a:solidFill>
                <a:latin typeface="Times" pitchFamily="2" charset="0"/>
              </a:rPr>
              <a:t>cactaceas</a:t>
            </a:r>
            <a:r>
              <a:rPr lang="es-ES" sz="1400" i="0" dirty="0">
                <a:solidFill>
                  <a:schemeClr val="bg1"/>
                </a:solidFill>
                <a:latin typeface="Times" pitchFamily="2" charset="0"/>
              </a:rPr>
              <a:t> mexicanas (nopal), gracias a la intervención de la mano del hombre (base piramidal).</a:t>
            </a:r>
          </a:p>
          <a:p>
            <a:endParaRPr lang="en-US" sz="1400" i="0" dirty="0">
              <a:solidFill>
                <a:schemeClr val="bg1"/>
              </a:solidFill>
              <a:latin typeface="Times" pitchFamily="2" charset="0"/>
            </a:endParaRPr>
          </a:p>
          <a:p>
            <a:r>
              <a:rPr lang="en-US" sz="1400" b="1" dirty="0">
                <a:solidFill>
                  <a:schemeClr val="bg1"/>
                </a:solidFill>
                <a:latin typeface="Times" pitchFamily="2" charset="0"/>
              </a:rPr>
              <a:t>It is the postcard of the traveler who discovers the world. </a:t>
            </a:r>
            <a:r>
              <a:rPr lang="en-US" sz="1400" dirty="0">
                <a:solidFill>
                  <a:schemeClr val="bg1"/>
                </a:solidFill>
                <a:latin typeface="Times" pitchFamily="2" charset="0"/>
              </a:rPr>
              <a:t>For the image of the Mezcal </a:t>
            </a:r>
            <a:r>
              <a:rPr lang="en-US" sz="1400" dirty="0" err="1">
                <a:solidFill>
                  <a:schemeClr val="bg1"/>
                </a:solidFill>
                <a:latin typeface="Times" pitchFamily="2" charset="0"/>
              </a:rPr>
              <a:t>Cochinilla</a:t>
            </a:r>
            <a:r>
              <a:rPr lang="en-US" sz="1400" dirty="0">
                <a:solidFill>
                  <a:schemeClr val="bg1"/>
                </a:solidFill>
                <a:latin typeface="Times" pitchFamily="2" charset="0"/>
              </a:rPr>
              <a:t>, the figure outlines the divine process (figure of the Sun / the eye that watches everything) of the generation of the cochineal grana within the Mexican cacti (nopal), thanks to the human hands´ intervention (pyramidal basis ).</a:t>
            </a:r>
            <a:endParaRPr lang="es-MX" sz="1400" dirty="0">
              <a:solidFill>
                <a:schemeClr val="bg1"/>
              </a:solidFill>
              <a:latin typeface="Times" pitchFamily="2" charset="0"/>
            </a:endParaRPr>
          </a:p>
        </p:txBody>
      </p:sp>
      <p:pic>
        <p:nvPicPr>
          <p:cNvPr id="5" name="Imagen 4" descr="Imagen que contiene dibujo&#10;&#10;Descripción generada automáticamente">
            <a:extLst>
              <a:ext uri="{FF2B5EF4-FFF2-40B4-BE49-F238E27FC236}">
                <a16:creationId xmlns:a16="http://schemas.microsoft.com/office/drawing/2014/main" id="{620C7F8A-06DD-4A4A-87C3-963089E1252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35431" y="180702"/>
            <a:ext cx="1434587" cy="334108"/>
          </a:xfrm>
          <a:prstGeom prst="rect">
            <a:avLst/>
          </a:prstGeom>
        </p:spPr>
      </p:pic>
      <p:sp>
        <p:nvSpPr>
          <p:cNvPr id="2" name="Rectángulo 1">
            <a:extLst>
              <a:ext uri="{FF2B5EF4-FFF2-40B4-BE49-F238E27FC236}">
                <a16:creationId xmlns:a16="http://schemas.microsoft.com/office/drawing/2014/main" id="{7B87DF5E-669F-4F5B-ADE3-4CC7C10C6E52}"/>
              </a:ext>
            </a:extLst>
          </p:cNvPr>
          <p:cNvSpPr/>
          <p:nvPr/>
        </p:nvSpPr>
        <p:spPr>
          <a:xfrm>
            <a:off x="1040491" y="-150835"/>
            <a:ext cx="6096000" cy="707886"/>
          </a:xfrm>
          <a:prstGeom prst="rect">
            <a:avLst/>
          </a:prstGeom>
        </p:spPr>
        <p:txBody>
          <a:bodyPr>
            <a:spAutoFit/>
          </a:bodyPr>
          <a:lstStyle/>
          <a:p>
            <a:endParaRPr lang="es-MX" sz="2000" b="1" dirty="0">
              <a:solidFill>
                <a:schemeClr val="bg1"/>
              </a:solidFill>
              <a:latin typeface="Times" pitchFamily="2" charset="0"/>
            </a:endParaRPr>
          </a:p>
          <a:p>
            <a:r>
              <a:rPr lang="es-MX" sz="2000" b="1" dirty="0">
                <a:solidFill>
                  <a:schemeClr val="bg1"/>
                </a:solidFill>
                <a:latin typeface="Times" pitchFamily="2" charset="0"/>
              </a:rPr>
              <a:t>PERRO DE SAN JUAN GRANA COCHINILLA </a:t>
            </a:r>
          </a:p>
        </p:txBody>
      </p:sp>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 name="Imagen 6" descr="Imagen que contiene dibujo&#10;&#10;Descripción generada automáticamente">
            <a:extLst>
              <a:ext uri="{FF2B5EF4-FFF2-40B4-BE49-F238E27FC236}">
                <a16:creationId xmlns:a16="http://schemas.microsoft.com/office/drawing/2014/main" id="{0A3B4256-C33F-458C-AA83-206DF783EAD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35431" y="6155207"/>
            <a:ext cx="1434587" cy="334108"/>
          </a:xfrm>
          <a:prstGeom prst="rect">
            <a:avLst/>
          </a:prstGeom>
        </p:spPr>
      </p:pic>
      <p:sp>
        <p:nvSpPr>
          <p:cNvPr id="8" name="Rectángulo 7">
            <a:extLst>
              <a:ext uri="{FF2B5EF4-FFF2-40B4-BE49-F238E27FC236}">
                <a16:creationId xmlns:a16="http://schemas.microsoft.com/office/drawing/2014/main" id="{44927B44-4E0D-44E5-87A1-C966BBF9CE57}"/>
              </a:ext>
            </a:extLst>
          </p:cNvPr>
          <p:cNvSpPr/>
          <p:nvPr/>
        </p:nvSpPr>
        <p:spPr>
          <a:xfrm>
            <a:off x="2537650" y="658216"/>
            <a:ext cx="9088536" cy="6309420"/>
          </a:xfrm>
          <a:prstGeom prst="rect">
            <a:avLst/>
          </a:prstGeom>
        </p:spPr>
        <p:txBody>
          <a:bodyPr wrap="square">
            <a:spAutoFit/>
          </a:bodyPr>
          <a:lstStyle/>
          <a:p>
            <a:pPr lvl="8"/>
            <a:endParaRPr lang="es-MX" sz="1400" dirty="0">
              <a:solidFill>
                <a:schemeClr val="bg1"/>
              </a:solidFill>
              <a:latin typeface="Times" pitchFamily="2" charset="0"/>
              <a:cs typeface="Times New Roman" panose="02020603050405020304" pitchFamily="18" charset="0"/>
            </a:endParaRPr>
          </a:p>
          <a:p>
            <a:pPr lvl="8"/>
            <a:endParaRPr lang="es-MX" sz="1400" dirty="0">
              <a:solidFill>
                <a:schemeClr val="bg1"/>
              </a:solidFill>
              <a:latin typeface="Times" pitchFamily="2" charset="0"/>
              <a:cs typeface="Times New Roman" panose="02020603050405020304" pitchFamily="18" charset="0"/>
            </a:endParaRPr>
          </a:p>
          <a:p>
            <a:pPr lvl="8"/>
            <a:r>
              <a:rPr lang="es-MX" sz="1400" b="1" dirty="0">
                <a:solidFill>
                  <a:schemeClr val="bg1"/>
                </a:solidFill>
                <a:latin typeface="Times" pitchFamily="2" charset="0"/>
                <a:cs typeface="Times New Roman" panose="02020603050405020304" pitchFamily="18" charset="0"/>
              </a:rPr>
              <a:t>REGION:                             </a:t>
            </a:r>
            <a:r>
              <a:rPr lang="es-MX" sz="1400" dirty="0">
                <a:solidFill>
                  <a:schemeClr val="bg1"/>
                </a:solidFill>
                <a:latin typeface="Times" pitchFamily="2" charset="0"/>
                <a:cs typeface="Times New Roman" panose="02020603050405020304" pitchFamily="18" charset="0"/>
              </a:rPr>
              <a:t>SAN DIONISIO OCOTEPEC, OAXACA</a:t>
            </a:r>
          </a:p>
          <a:p>
            <a:pPr lvl="8"/>
            <a:r>
              <a:rPr lang="es-MX" sz="1400" dirty="0">
                <a:solidFill>
                  <a:schemeClr val="bg1"/>
                </a:solidFill>
                <a:latin typeface="Times" pitchFamily="2" charset="0"/>
                <a:cs typeface="Times New Roman" panose="02020603050405020304" pitchFamily="18" charset="0"/>
              </a:rPr>
              <a:t>	                     DESIGNITION OF ORIGIN</a:t>
            </a:r>
          </a:p>
          <a:p>
            <a:pPr lvl="8"/>
            <a:r>
              <a:rPr lang="es-MX" sz="1400" dirty="0">
                <a:solidFill>
                  <a:schemeClr val="bg1"/>
                </a:solidFill>
                <a:latin typeface="Times" pitchFamily="2" charset="0"/>
                <a:cs typeface="Times New Roman" panose="02020603050405020304" pitchFamily="18" charset="0"/>
              </a:rPr>
              <a:t>                                  </a:t>
            </a:r>
          </a:p>
          <a:p>
            <a:pPr lvl="8"/>
            <a:endParaRPr lang="es-MX" sz="1400" dirty="0">
              <a:solidFill>
                <a:schemeClr val="bg1"/>
              </a:solidFill>
              <a:latin typeface="Times" pitchFamily="2" charset="0"/>
              <a:cs typeface="Times New Roman" panose="02020603050405020304" pitchFamily="18" charset="0"/>
            </a:endParaRPr>
          </a:p>
          <a:p>
            <a:pPr lvl="8"/>
            <a:r>
              <a:rPr lang="es-MX" sz="1400" b="1" i="1" dirty="0">
                <a:solidFill>
                  <a:schemeClr val="bg1"/>
                </a:solidFill>
                <a:latin typeface="Times" pitchFamily="2" charset="0"/>
                <a:cs typeface="Times New Roman" panose="02020603050405020304" pitchFamily="18" charset="0"/>
              </a:rPr>
              <a:t>MAGUEY TYPE /</a:t>
            </a:r>
          </a:p>
          <a:p>
            <a:pPr lvl="8"/>
            <a:r>
              <a:rPr lang="es-MX" sz="1400" dirty="0">
                <a:solidFill>
                  <a:schemeClr val="bg1"/>
                </a:solidFill>
                <a:latin typeface="Times" pitchFamily="2" charset="0"/>
                <a:cs typeface="Times New Roman" panose="02020603050405020304" pitchFamily="18" charset="0"/>
              </a:rPr>
              <a:t>TIPO MAGUEY:                  100% AGAVE ANGUSTIFOLIA - ESPADIN </a:t>
            </a:r>
          </a:p>
          <a:p>
            <a:pPr lvl="8"/>
            <a:endParaRPr lang="es-MX" sz="1400" dirty="0">
              <a:solidFill>
                <a:schemeClr val="bg1"/>
              </a:solidFill>
              <a:latin typeface="Times" pitchFamily="2" charset="0"/>
              <a:cs typeface="Times New Roman" panose="02020603050405020304" pitchFamily="18" charset="0"/>
            </a:endParaRPr>
          </a:p>
          <a:p>
            <a:pPr lvl="8"/>
            <a:r>
              <a:rPr lang="es-MX" sz="1400" b="1" i="1" dirty="0">
                <a:solidFill>
                  <a:schemeClr val="bg1"/>
                </a:solidFill>
                <a:latin typeface="Times" pitchFamily="2" charset="0"/>
                <a:cs typeface="Times New Roman" panose="02020603050405020304" pitchFamily="18" charset="0"/>
              </a:rPr>
              <a:t>CATEGORY /</a:t>
            </a:r>
          </a:p>
          <a:p>
            <a:pPr lvl="8"/>
            <a:r>
              <a:rPr lang="es-MX" sz="1400" dirty="0">
                <a:solidFill>
                  <a:schemeClr val="bg1"/>
                </a:solidFill>
                <a:latin typeface="Times" pitchFamily="2" charset="0"/>
                <a:cs typeface="Times New Roman" panose="02020603050405020304" pitchFamily="18" charset="0"/>
              </a:rPr>
              <a:t>CATEGORÍA:                         ABOCADO</a:t>
            </a:r>
          </a:p>
          <a:p>
            <a:pPr lvl="8"/>
            <a:endParaRPr lang="es-MX" sz="1400" dirty="0">
              <a:solidFill>
                <a:schemeClr val="bg1"/>
              </a:solidFill>
              <a:latin typeface="Times" pitchFamily="2" charset="0"/>
              <a:cs typeface="Times New Roman" panose="02020603050405020304" pitchFamily="18" charset="0"/>
            </a:endParaRPr>
          </a:p>
          <a:p>
            <a:pPr lvl="8"/>
            <a:r>
              <a:rPr lang="es-MX" sz="1400" b="1" dirty="0">
                <a:solidFill>
                  <a:schemeClr val="bg1"/>
                </a:solidFill>
                <a:latin typeface="Times" pitchFamily="2" charset="0"/>
                <a:cs typeface="Times New Roman" panose="02020603050405020304" pitchFamily="18" charset="0"/>
              </a:rPr>
              <a:t>TIPO DE HORNO</a:t>
            </a:r>
            <a:r>
              <a:rPr lang="es-MX" sz="1400" dirty="0">
                <a:solidFill>
                  <a:schemeClr val="bg1"/>
                </a:solidFill>
                <a:latin typeface="Times" pitchFamily="2" charset="0"/>
                <a:cs typeface="Times New Roman" panose="02020603050405020304" pitchFamily="18" charset="0"/>
              </a:rPr>
              <a:t>:               </a:t>
            </a:r>
            <a:r>
              <a:rPr lang="es-MX" sz="1400" i="1" dirty="0">
                <a:solidFill>
                  <a:schemeClr val="bg1"/>
                </a:solidFill>
                <a:latin typeface="Times" pitchFamily="2" charset="0"/>
                <a:cs typeface="Times New Roman" panose="02020603050405020304" pitchFamily="18" charset="0"/>
              </a:rPr>
              <a:t>STONE OVEN </a:t>
            </a:r>
            <a:r>
              <a:rPr lang="es-MX" sz="1400" dirty="0">
                <a:solidFill>
                  <a:schemeClr val="bg1"/>
                </a:solidFill>
                <a:latin typeface="Times" pitchFamily="2" charset="0"/>
                <a:cs typeface="Times New Roman" panose="02020603050405020304" pitchFamily="18" charset="0"/>
              </a:rPr>
              <a:t>/ CÓNICO DE PIEDRA</a:t>
            </a:r>
          </a:p>
          <a:p>
            <a:pPr lvl="8"/>
            <a:endParaRPr lang="es-MX" sz="1400" dirty="0">
              <a:solidFill>
                <a:schemeClr val="bg1"/>
              </a:solidFill>
              <a:latin typeface="Times" pitchFamily="2" charset="0"/>
              <a:cs typeface="Times New Roman" panose="02020603050405020304" pitchFamily="18" charset="0"/>
            </a:endParaRPr>
          </a:p>
          <a:p>
            <a:pPr lvl="8"/>
            <a:r>
              <a:rPr lang="es-MX" sz="1400" b="1" i="1" dirty="0">
                <a:solidFill>
                  <a:schemeClr val="bg1"/>
                </a:solidFill>
                <a:latin typeface="Times" pitchFamily="2" charset="0"/>
                <a:cs typeface="Times New Roman" panose="02020603050405020304" pitchFamily="18" charset="0"/>
              </a:rPr>
              <a:t>GRINDING TYPE:               </a:t>
            </a:r>
            <a:r>
              <a:rPr lang="es-MX" sz="1400" i="1" dirty="0">
                <a:solidFill>
                  <a:schemeClr val="bg1"/>
                </a:solidFill>
                <a:latin typeface="Times" pitchFamily="2" charset="0"/>
                <a:cs typeface="Times New Roman" panose="02020603050405020304" pitchFamily="18" charset="0"/>
              </a:rPr>
              <a:t>TAONA STONE / </a:t>
            </a:r>
            <a:r>
              <a:rPr lang="es-MX" sz="1400" dirty="0">
                <a:solidFill>
                  <a:schemeClr val="bg1"/>
                </a:solidFill>
                <a:latin typeface="Times" pitchFamily="2" charset="0"/>
                <a:cs typeface="Times New Roman" panose="02020603050405020304" pitchFamily="18" charset="0"/>
              </a:rPr>
              <a:t>PIEDRA TAONA </a:t>
            </a:r>
          </a:p>
          <a:p>
            <a:pPr lvl="8"/>
            <a:r>
              <a:rPr lang="es-MX" sz="1400" dirty="0">
                <a:solidFill>
                  <a:schemeClr val="bg1"/>
                </a:solidFill>
                <a:latin typeface="Times" pitchFamily="2" charset="0"/>
                <a:cs typeface="Times New Roman" panose="02020603050405020304" pitchFamily="18" charset="0"/>
              </a:rPr>
              <a:t>TIPO DE MOLIENDA</a:t>
            </a:r>
          </a:p>
          <a:p>
            <a:pPr lvl="8"/>
            <a:endParaRPr lang="es-MX" sz="1400" dirty="0">
              <a:solidFill>
                <a:schemeClr val="bg1"/>
              </a:solidFill>
              <a:latin typeface="Times" pitchFamily="2" charset="0"/>
              <a:cs typeface="Times New Roman" panose="02020603050405020304" pitchFamily="18" charset="0"/>
            </a:endParaRPr>
          </a:p>
          <a:p>
            <a:pPr lvl="8"/>
            <a:r>
              <a:rPr lang="es-MX" sz="1400" b="1" i="1" dirty="0">
                <a:solidFill>
                  <a:schemeClr val="bg1"/>
                </a:solidFill>
                <a:latin typeface="Times" pitchFamily="2" charset="0"/>
                <a:cs typeface="Times New Roman" panose="02020603050405020304" pitchFamily="18" charset="0"/>
              </a:rPr>
              <a:t>FERMENTATION VATS:      </a:t>
            </a:r>
            <a:r>
              <a:rPr lang="es-MX" sz="1400" i="1" dirty="0">
                <a:solidFill>
                  <a:schemeClr val="bg1"/>
                </a:solidFill>
                <a:latin typeface="Times" pitchFamily="2" charset="0"/>
                <a:cs typeface="Times New Roman" panose="02020603050405020304" pitchFamily="18" charset="0"/>
              </a:rPr>
              <a:t>PINE OAK WOOD / </a:t>
            </a:r>
            <a:r>
              <a:rPr lang="es-MX" sz="1400" dirty="0">
                <a:solidFill>
                  <a:schemeClr val="bg1"/>
                </a:solidFill>
                <a:latin typeface="Times" pitchFamily="2" charset="0"/>
                <a:cs typeface="Times New Roman" panose="02020603050405020304" pitchFamily="18" charset="0"/>
              </a:rPr>
              <a:t>MADERA DE ENCINO</a:t>
            </a:r>
          </a:p>
          <a:p>
            <a:pPr lvl="8"/>
            <a:r>
              <a:rPr lang="es-MX" sz="1200" dirty="0">
                <a:solidFill>
                  <a:schemeClr val="bg1"/>
                </a:solidFill>
                <a:latin typeface="Times" pitchFamily="2" charset="0"/>
                <a:cs typeface="Times New Roman" panose="02020603050405020304" pitchFamily="18" charset="0"/>
              </a:rPr>
              <a:t>TINAS DE FERMENTACIÓN</a:t>
            </a:r>
            <a:endParaRPr lang="es-MX" sz="1400" dirty="0">
              <a:solidFill>
                <a:schemeClr val="bg1"/>
              </a:solidFill>
              <a:latin typeface="Times" pitchFamily="2" charset="0"/>
              <a:cs typeface="Times New Roman" panose="02020603050405020304" pitchFamily="18" charset="0"/>
            </a:endParaRPr>
          </a:p>
          <a:p>
            <a:pPr lvl="8"/>
            <a:endParaRPr lang="es-MX" sz="1400" dirty="0">
              <a:solidFill>
                <a:schemeClr val="bg1"/>
              </a:solidFill>
              <a:latin typeface="Times" pitchFamily="2" charset="0"/>
              <a:cs typeface="Times New Roman" panose="02020603050405020304" pitchFamily="18" charset="0"/>
            </a:endParaRPr>
          </a:p>
          <a:p>
            <a:pPr lvl="8"/>
            <a:r>
              <a:rPr lang="es-MX" sz="1400" b="1" i="1" dirty="0">
                <a:solidFill>
                  <a:schemeClr val="bg1"/>
                </a:solidFill>
                <a:latin typeface="Times" pitchFamily="2" charset="0"/>
                <a:cs typeface="Times New Roman" panose="02020603050405020304" pitchFamily="18" charset="0"/>
              </a:rPr>
              <a:t>DISTILLATION:                  </a:t>
            </a:r>
            <a:r>
              <a:rPr lang="es-MX" sz="1400" dirty="0">
                <a:solidFill>
                  <a:schemeClr val="bg1"/>
                </a:solidFill>
                <a:latin typeface="Times" pitchFamily="2" charset="0"/>
                <a:cs typeface="Times New Roman" panose="02020603050405020304" pitchFamily="18" charset="0"/>
              </a:rPr>
              <a:t>(</a:t>
            </a:r>
            <a:r>
              <a:rPr lang="es-MX" sz="1400" i="1" dirty="0">
                <a:solidFill>
                  <a:schemeClr val="bg1"/>
                </a:solidFill>
                <a:latin typeface="Times" pitchFamily="2" charset="0"/>
                <a:cs typeface="Times New Roman" panose="02020603050405020304" pitchFamily="18" charset="0"/>
              </a:rPr>
              <a:t>2) DOUBLE IN COPPER STILLS </a:t>
            </a:r>
            <a:r>
              <a:rPr lang="es-MX" sz="1400" dirty="0">
                <a:solidFill>
                  <a:schemeClr val="bg1"/>
                </a:solidFill>
                <a:latin typeface="Times" pitchFamily="2" charset="0"/>
                <a:cs typeface="Times New Roman" panose="02020603050405020304" pitchFamily="18" charset="0"/>
              </a:rPr>
              <a:t>/ DOBLE EN                                                                     	                      ALAMBIQUES DE COBRE</a:t>
            </a:r>
          </a:p>
          <a:p>
            <a:pPr lvl="8"/>
            <a:endParaRPr lang="es-MX" sz="1400" dirty="0">
              <a:solidFill>
                <a:schemeClr val="bg1"/>
              </a:solidFill>
              <a:latin typeface="Times" pitchFamily="2" charset="0"/>
              <a:cs typeface="Times New Roman" panose="02020603050405020304" pitchFamily="18" charset="0"/>
            </a:endParaRPr>
          </a:p>
          <a:p>
            <a:pPr lvl="8"/>
            <a:endParaRPr lang="es-MX" sz="1400" dirty="0">
              <a:solidFill>
                <a:schemeClr val="bg1"/>
              </a:solidFill>
              <a:latin typeface="Times" pitchFamily="2" charset="0"/>
              <a:cs typeface="Times New Roman" panose="02020603050405020304" pitchFamily="18" charset="0"/>
            </a:endParaRPr>
          </a:p>
          <a:p>
            <a:pPr lvl="8"/>
            <a:r>
              <a:rPr lang="es-MX" sz="1400" b="1" dirty="0">
                <a:solidFill>
                  <a:schemeClr val="bg1"/>
                </a:solidFill>
                <a:latin typeface="Times" pitchFamily="2" charset="0"/>
                <a:cs typeface="Times New Roman" panose="02020603050405020304" pitchFamily="18" charset="0"/>
              </a:rPr>
              <a:t>ALC. VOL. :                         </a:t>
            </a:r>
            <a:r>
              <a:rPr lang="es-MX" sz="1400" dirty="0">
                <a:solidFill>
                  <a:schemeClr val="bg1"/>
                </a:solidFill>
                <a:latin typeface="Times" pitchFamily="2" charset="0"/>
                <a:cs typeface="Times New Roman" panose="02020603050405020304" pitchFamily="18" charset="0"/>
              </a:rPr>
              <a:t>42.3% Vol.</a:t>
            </a:r>
          </a:p>
          <a:p>
            <a:pPr lvl="8"/>
            <a:endParaRPr lang="es-MX" sz="1400" dirty="0">
              <a:solidFill>
                <a:schemeClr val="bg1"/>
              </a:solidFill>
              <a:latin typeface="Times" pitchFamily="2" charset="0"/>
              <a:cs typeface="Times New Roman" panose="02020603050405020304" pitchFamily="18" charset="0"/>
            </a:endParaRPr>
          </a:p>
        </p:txBody>
      </p:sp>
      <p:sp>
        <p:nvSpPr>
          <p:cNvPr id="9" name="Rectángulo 8">
            <a:extLst>
              <a:ext uri="{FF2B5EF4-FFF2-40B4-BE49-F238E27FC236}">
                <a16:creationId xmlns:a16="http://schemas.microsoft.com/office/drawing/2014/main" id="{3A98C3E5-76B8-4F1C-AB59-FDC0218484FA}"/>
              </a:ext>
            </a:extLst>
          </p:cNvPr>
          <p:cNvSpPr/>
          <p:nvPr/>
        </p:nvSpPr>
        <p:spPr>
          <a:xfrm>
            <a:off x="2537650" y="5133646"/>
            <a:ext cx="5310043" cy="307777"/>
          </a:xfrm>
          <a:prstGeom prst="rect">
            <a:avLst/>
          </a:prstGeom>
        </p:spPr>
        <p:txBody>
          <a:bodyPr wrap="square">
            <a:spAutoFit/>
          </a:bodyPr>
          <a:lstStyle/>
          <a:p>
            <a:pPr lvl="8"/>
            <a:r>
              <a:rPr lang="es-MX" sz="1400" dirty="0">
                <a:solidFill>
                  <a:schemeClr val="bg1"/>
                </a:solidFill>
                <a:cs typeface="Times New Roman" panose="02020603050405020304" pitchFamily="18" charset="0"/>
              </a:rPr>
              <a:t>DESTILACIÓN</a:t>
            </a:r>
          </a:p>
        </p:txBody>
      </p:sp>
      <p:sp>
        <p:nvSpPr>
          <p:cNvPr id="11" name="CuadroTexto 10">
            <a:extLst>
              <a:ext uri="{FF2B5EF4-FFF2-40B4-BE49-F238E27FC236}">
                <a16:creationId xmlns:a16="http://schemas.microsoft.com/office/drawing/2014/main" id="{65CF2A73-B2B5-41E6-9E1A-602D508F19AA}"/>
              </a:ext>
            </a:extLst>
          </p:cNvPr>
          <p:cNvSpPr txBox="1"/>
          <p:nvPr/>
        </p:nvSpPr>
        <p:spPr>
          <a:xfrm>
            <a:off x="4025397" y="242717"/>
            <a:ext cx="8058553" cy="830997"/>
          </a:xfrm>
          <a:prstGeom prst="rect">
            <a:avLst/>
          </a:prstGeom>
          <a:noFill/>
        </p:spPr>
        <p:txBody>
          <a:bodyPr wrap="none" rtlCol="0">
            <a:spAutoFit/>
          </a:bodyPr>
          <a:lstStyle/>
          <a:p>
            <a:r>
              <a:rPr lang="es-MX" sz="2400" b="1" dirty="0">
                <a:solidFill>
                  <a:schemeClr val="bg1"/>
                </a:solidFill>
                <a:latin typeface="Times" pitchFamily="2" charset="0"/>
                <a:cs typeface="Times New Roman" panose="02020603050405020304" pitchFamily="18" charset="0"/>
              </a:rPr>
              <a:t>MEZCAL PERRO DE SAN JUAN GRANA COCHINILLA</a:t>
            </a:r>
            <a:endParaRPr lang="es-MX" sz="2400" b="1" dirty="0">
              <a:solidFill>
                <a:schemeClr val="bg1"/>
              </a:solidFill>
              <a:latin typeface="Times" pitchFamily="2" charset="0"/>
            </a:endParaRPr>
          </a:p>
          <a:p>
            <a:endParaRPr lang="es-MX" sz="2400" b="1" dirty="0">
              <a:solidFill>
                <a:schemeClr val="bg1"/>
              </a:solidFill>
              <a:latin typeface="Times" pitchFamily="2" charset="0"/>
            </a:endParaRPr>
          </a:p>
        </p:txBody>
      </p:sp>
      <p:pic>
        <p:nvPicPr>
          <p:cNvPr id="4" name="Imagen 3" descr="Una botella con una etiqueta de color rojo&#10;&#10;Descripción generada automáticamente">
            <a:extLst>
              <a:ext uri="{FF2B5EF4-FFF2-40B4-BE49-F238E27FC236}">
                <a16:creationId xmlns:a16="http://schemas.microsoft.com/office/drawing/2014/main" id="{EBE66AEE-96AE-4645-B2C0-55ADEF7DF3AA}"/>
              </a:ext>
            </a:extLst>
          </p:cNvPr>
          <p:cNvPicPr>
            <a:picLocks noChangeAspect="1"/>
          </p:cNvPicPr>
          <p:nvPr/>
        </p:nvPicPr>
        <p:blipFill>
          <a:blip r:embed="rId3"/>
          <a:stretch>
            <a:fillRect/>
          </a:stretch>
        </p:blipFill>
        <p:spPr>
          <a:xfrm>
            <a:off x="1353938" y="0"/>
            <a:ext cx="2367423" cy="6858000"/>
          </a:xfrm>
          <a:prstGeom prst="rect">
            <a:avLst/>
          </a:prstGeom>
        </p:spPr>
      </p:pic>
      <p:pic>
        <p:nvPicPr>
          <p:cNvPr id="10" name="Image" descr="Image">
            <a:extLst>
              <a:ext uri="{FF2B5EF4-FFF2-40B4-BE49-F238E27FC236}">
                <a16:creationId xmlns:a16="http://schemas.microsoft.com/office/drawing/2014/main" id="{71C1659E-E4CA-2C40-B596-3E57EBFB6F0C}"/>
              </a:ext>
            </a:extLst>
          </p:cNvPr>
          <p:cNvPicPr>
            <a:picLocks noChangeAspect="1"/>
          </p:cNvPicPr>
          <p:nvPr/>
        </p:nvPicPr>
        <p:blipFill>
          <a:blip r:embed="rId4"/>
          <a:stretch>
            <a:fillRect/>
          </a:stretch>
        </p:blipFill>
        <p:spPr>
          <a:xfrm>
            <a:off x="4383745" y="5441423"/>
            <a:ext cx="699029" cy="698138"/>
          </a:xfrm>
          <a:prstGeom prst="rect">
            <a:avLst/>
          </a:prstGeom>
          <a:ln w="12700">
            <a:miter lim="400000"/>
          </a:ln>
        </p:spPr>
      </p:pic>
    </p:spTree>
    <p:extLst>
      <p:ext uri="{BB962C8B-B14F-4D97-AF65-F5344CB8AC3E}">
        <p14:creationId xmlns:p14="http://schemas.microsoft.com/office/powerpoint/2010/main" val="21481309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descr="slide 009.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n 2" descr="Imagen que contiene dibujo&#10;&#10;Descripción generada automáticamente">
            <a:extLst>
              <a:ext uri="{FF2B5EF4-FFF2-40B4-BE49-F238E27FC236}">
                <a16:creationId xmlns:a16="http://schemas.microsoft.com/office/drawing/2014/main" id="{8A7CCC9F-67DE-4B60-85F2-8C937059161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33595" y="264561"/>
            <a:ext cx="1434587" cy="334108"/>
          </a:xfrm>
          <a:prstGeom prst="rect">
            <a:avLst/>
          </a:prstGeom>
        </p:spPr>
      </p:pic>
      <p:sp>
        <p:nvSpPr>
          <p:cNvPr id="4" name="Rectángulo 3">
            <a:extLst>
              <a:ext uri="{FF2B5EF4-FFF2-40B4-BE49-F238E27FC236}">
                <a16:creationId xmlns:a16="http://schemas.microsoft.com/office/drawing/2014/main" id="{2B4BD003-A949-4818-8C1C-9E30C92B9F7E}"/>
              </a:ext>
            </a:extLst>
          </p:cNvPr>
          <p:cNvSpPr/>
          <p:nvPr/>
        </p:nvSpPr>
        <p:spPr>
          <a:xfrm>
            <a:off x="4455488" y="5218044"/>
            <a:ext cx="2895536" cy="400110"/>
          </a:xfrm>
          <a:prstGeom prst="rect">
            <a:avLst/>
          </a:prstGeom>
        </p:spPr>
        <p:txBody>
          <a:bodyPr wrap="none">
            <a:spAutoFit/>
          </a:bodyPr>
          <a:lstStyle/>
          <a:p>
            <a:r>
              <a:rPr lang="es-MX" sz="2000" b="1" dirty="0">
                <a:solidFill>
                  <a:schemeClr val="bg1"/>
                </a:solidFill>
              </a:rPr>
              <a:t>www.perrodesanjuan.mx</a:t>
            </a:r>
          </a:p>
        </p:txBody>
      </p:sp>
    </p:spTree>
    <p:extLst>
      <p:ext uri="{BB962C8B-B14F-4D97-AF65-F5344CB8AC3E}">
        <p14:creationId xmlns:p14="http://schemas.microsoft.com/office/powerpoint/2010/main" val="3059002584"/>
      </p:ext>
    </p:extLst>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Imagen 4" descr="slide 013.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71346240-03D7-E841-97D4-1AF2416A061E}"/>
              </a:ext>
            </a:extLst>
          </p:cNvPr>
          <p:cNvSpPr>
            <a:spLocks noGrp="1"/>
          </p:cNvSpPr>
          <p:nvPr>
            <p:ph type="body" sz="quarter" idx="1"/>
          </p:nvPr>
        </p:nvSpPr>
        <p:spPr>
          <a:xfrm>
            <a:off x="6096000" y="134764"/>
            <a:ext cx="6001265" cy="2818499"/>
          </a:xfrm>
        </p:spPr>
        <p:txBody>
          <a:bodyPr/>
          <a:lstStyle/>
          <a:p>
            <a:pPr algn="l"/>
            <a:r>
              <a:rPr lang="es-ES_tradnl" sz="2000" dirty="0">
                <a:cs typeface="Helvetica"/>
              </a:rPr>
              <a:t>Precio objetivo por mercado</a:t>
            </a:r>
          </a:p>
          <a:p>
            <a:pPr algn="l"/>
            <a:endParaRPr lang="es-ES_tradnl" sz="2000" dirty="0">
              <a:cs typeface="Helvetica"/>
            </a:endParaRPr>
          </a:p>
          <a:p>
            <a:pPr algn="l"/>
            <a:r>
              <a:rPr lang="es-ES_tradnl" sz="2000" dirty="0">
                <a:cs typeface="Helvetica"/>
              </a:rPr>
              <a:t>Price </a:t>
            </a:r>
            <a:r>
              <a:rPr lang="es-ES_tradnl" sz="2000" dirty="0" err="1">
                <a:cs typeface="Helvetica"/>
              </a:rPr>
              <a:t>positioning</a:t>
            </a:r>
            <a:r>
              <a:rPr lang="es-ES_tradnl" sz="2000" dirty="0">
                <a:cs typeface="Helvetica"/>
              </a:rPr>
              <a:t> </a:t>
            </a:r>
            <a:r>
              <a:rPr lang="es-ES_tradnl" sz="2000" dirty="0" err="1">
                <a:cs typeface="Helvetica"/>
              </a:rPr>
              <a:t>by</a:t>
            </a:r>
            <a:r>
              <a:rPr lang="es-ES_tradnl" sz="2000" dirty="0">
                <a:cs typeface="Helvetica"/>
              </a:rPr>
              <a:t> </a:t>
            </a:r>
            <a:r>
              <a:rPr lang="es-ES_tradnl" sz="2000" dirty="0" err="1">
                <a:cs typeface="Helvetica"/>
              </a:rPr>
              <a:t>market</a:t>
            </a:r>
            <a:endParaRPr lang="es-ES_tradnl" sz="2000" dirty="0">
              <a:cs typeface="Helvetica"/>
            </a:endParaRPr>
          </a:p>
          <a:p>
            <a:pPr algn="l"/>
            <a:endParaRPr lang="es-ES_tradnl" dirty="0">
              <a:cs typeface="Helvetica"/>
            </a:endParaRPr>
          </a:p>
          <a:p>
            <a:pPr algn="l"/>
            <a:r>
              <a:rPr lang="es-ES_tradnl" dirty="0">
                <a:cs typeface="Helvetica"/>
              </a:rPr>
              <a:t>USA: 48usd</a:t>
            </a:r>
          </a:p>
          <a:p>
            <a:pPr algn="l"/>
            <a:r>
              <a:rPr lang="es-ES_tradnl" dirty="0">
                <a:cs typeface="Helvetica"/>
              </a:rPr>
              <a:t>Europa: 45 euros</a:t>
            </a:r>
          </a:p>
        </p:txBody>
      </p:sp>
      <p:pic>
        <p:nvPicPr>
          <p:cNvPr id="4" name="Picture 3">
            <a:extLst>
              <a:ext uri="{FF2B5EF4-FFF2-40B4-BE49-F238E27FC236}">
                <a16:creationId xmlns:a16="http://schemas.microsoft.com/office/drawing/2014/main" id="{5FCCE7CB-8651-4D4E-A44C-CD85081CE515}"/>
              </a:ext>
            </a:extLst>
          </p:cNvPr>
          <p:cNvPicPr>
            <a:picLocks noChangeAspect="1"/>
          </p:cNvPicPr>
          <p:nvPr/>
        </p:nvPicPr>
        <p:blipFill>
          <a:blip r:embed="rId3"/>
          <a:stretch>
            <a:fillRect/>
          </a:stretch>
        </p:blipFill>
        <p:spPr>
          <a:xfrm>
            <a:off x="7514240" y="3236609"/>
            <a:ext cx="3594100" cy="3263900"/>
          </a:xfrm>
          <a:prstGeom prst="rect">
            <a:avLst/>
          </a:prstGeom>
        </p:spPr>
      </p:pic>
      <p:pic>
        <p:nvPicPr>
          <p:cNvPr id="6" name="Imagen 5" descr="logo PDSJ.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9950" y="2856933"/>
            <a:ext cx="4229824" cy="1164734"/>
          </a:xfrm>
          <a:prstGeom prst="rect">
            <a:avLst/>
          </a:prstGeom>
        </p:spPr>
      </p:pic>
      <p:sp>
        <p:nvSpPr>
          <p:cNvPr id="7" name="CuadroTexto 6"/>
          <p:cNvSpPr txBox="1"/>
          <p:nvPr/>
        </p:nvSpPr>
        <p:spPr>
          <a:xfrm>
            <a:off x="406857" y="306502"/>
            <a:ext cx="3894015" cy="2308324"/>
          </a:xfrm>
          <a:prstGeom prst="rect">
            <a:avLst/>
          </a:prstGeom>
          <a:noFill/>
        </p:spPr>
        <p:txBody>
          <a:bodyPr wrap="none" rtlCol="0">
            <a:spAutoFit/>
          </a:bodyPr>
          <a:lstStyle/>
          <a:p>
            <a:r>
              <a:rPr lang="es-ES_tradnl" sz="3600">
                <a:solidFill>
                  <a:srgbClr val="FFFFFF"/>
                </a:solidFill>
                <a:cs typeface="Helvetica"/>
              </a:rPr>
              <a:t>POSICIONAMIENTO</a:t>
            </a:r>
          </a:p>
          <a:p>
            <a:r>
              <a:rPr lang="es-ES_tradnl" sz="3600">
                <a:solidFill>
                  <a:srgbClr val="FFFFFF"/>
                </a:solidFill>
                <a:cs typeface="Helvetica"/>
              </a:rPr>
              <a:t>DE PRECIO</a:t>
            </a:r>
          </a:p>
          <a:p>
            <a:endParaRPr lang="es-ES_tradnl" sz="3600">
              <a:solidFill>
                <a:srgbClr val="FFFFFF"/>
              </a:solidFill>
              <a:cs typeface="Helvetica"/>
            </a:endParaRPr>
          </a:p>
          <a:p>
            <a:r>
              <a:rPr lang="es-ES_tradnl" sz="3600">
                <a:solidFill>
                  <a:srgbClr val="FFFFFF"/>
                </a:solidFill>
                <a:cs typeface="Helvetica"/>
              </a:rPr>
              <a:t>PRICE POSITIONING</a:t>
            </a:r>
            <a:endParaRPr lang="es-ES" sz="3600">
              <a:cs typeface="Helvetica"/>
            </a:endParaRPr>
          </a:p>
        </p:txBody>
      </p:sp>
      <p:sp>
        <p:nvSpPr>
          <p:cNvPr id="10" name="TextBox 9">
            <a:extLst>
              <a:ext uri="{FF2B5EF4-FFF2-40B4-BE49-F238E27FC236}">
                <a16:creationId xmlns:a16="http://schemas.microsoft.com/office/drawing/2014/main" id="{6E77CA7D-EC67-A845-A164-AC4357CF52F1}"/>
              </a:ext>
            </a:extLst>
          </p:cNvPr>
          <p:cNvSpPr txBox="1"/>
          <p:nvPr/>
        </p:nvSpPr>
        <p:spPr>
          <a:xfrm>
            <a:off x="7927333" y="2856933"/>
            <a:ext cx="2767914" cy="369332"/>
          </a:xfrm>
          <a:prstGeom prst="rect">
            <a:avLst/>
          </a:prstGeom>
          <a:noFill/>
        </p:spPr>
        <p:txBody>
          <a:bodyPr wrap="square" rtlCol="0">
            <a:spAutoFit/>
          </a:bodyPr>
          <a:lstStyle/>
          <a:p>
            <a:r>
              <a:rPr lang="es-ES_tradnl" err="1">
                <a:solidFill>
                  <a:srgbClr val="C00000"/>
                </a:solidFill>
              </a:rPr>
              <a:t>Bench</a:t>
            </a:r>
            <a:r>
              <a:rPr lang="es-ES_tradnl">
                <a:solidFill>
                  <a:srgbClr val="C00000"/>
                </a:solidFill>
              </a:rPr>
              <a:t> </a:t>
            </a:r>
            <a:r>
              <a:rPr lang="es-ES_tradnl" err="1">
                <a:solidFill>
                  <a:srgbClr val="C00000"/>
                </a:solidFill>
              </a:rPr>
              <a:t>Pricing</a:t>
            </a:r>
            <a:r>
              <a:rPr lang="es-ES_tradnl">
                <a:solidFill>
                  <a:srgbClr val="C00000"/>
                </a:solidFill>
              </a:rPr>
              <a:t> US / </a:t>
            </a:r>
            <a:r>
              <a:rPr lang="es-ES_tradnl" err="1">
                <a:solidFill>
                  <a:srgbClr val="C00000"/>
                </a:solidFill>
              </a:rPr>
              <a:t>Euorpe</a:t>
            </a:r>
            <a:endParaRPr lang="es-ES_tradnl">
              <a:solidFill>
                <a:srgbClr val="C00000"/>
              </a:solidFill>
            </a:endParaRPr>
          </a:p>
        </p:txBody>
      </p:sp>
    </p:spTree>
    <p:extLst>
      <p:ext uri="{BB962C8B-B14F-4D97-AF65-F5344CB8AC3E}">
        <p14:creationId xmlns:p14="http://schemas.microsoft.com/office/powerpoint/2010/main" val="2946154677"/>
      </p:ext>
    </p:extLst>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E15264B2-A06A-40CF-A127-183DA02116E9}"/>
              </a:ext>
            </a:extLst>
          </p:cNvPr>
          <p:cNvPicPr>
            <a:picLocks noChangeAspect="1"/>
          </p:cNvPicPr>
          <p:nvPr/>
        </p:nvPicPr>
        <p:blipFill>
          <a:blip r:embed="rId2"/>
          <a:stretch>
            <a:fillRect/>
          </a:stretch>
        </p:blipFill>
        <p:spPr>
          <a:xfrm>
            <a:off x="2531030" y="1530204"/>
            <a:ext cx="6725228" cy="3009379"/>
          </a:xfrm>
          <a:prstGeom prst="rect">
            <a:avLst/>
          </a:prstGeom>
        </p:spPr>
      </p:pic>
      <p:sp>
        <p:nvSpPr>
          <p:cNvPr id="2" name="Rectángulo 1">
            <a:extLst>
              <a:ext uri="{FF2B5EF4-FFF2-40B4-BE49-F238E27FC236}">
                <a16:creationId xmlns:a16="http://schemas.microsoft.com/office/drawing/2014/main" id="{9653591A-1111-4F5D-94C0-BFF4CD2018F1}"/>
              </a:ext>
            </a:extLst>
          </p:cNvPr>
          <p:cNvSpPr/>
          <p:nvPr/>
        </p:nvSpPr>
        <p:spPr>
          <a:xfrm>
            <a:off x="4209529" y="4921655"/>
            <a:ext cx="3368230" cy="1277273"/>
          </a:xfrm>
          <a:prstGeom prst="rect">
            <a:avLst/>
          </a:prstGeom>
        </p:spPr>
        <p:txBody>
          <a:bodyPr wrap="none">
            <a:spAutoFit/>
          </a:bodyPr>
          <a:lstStyle/>
          <a:p>
            <a:pPr algn="ctr"/>
            <a:r>
              <a:rPr lang="es-MX" sz="1100" b="1" dirty="0">
                <a:solidFill>
                  <a:schemeClr val="bg1"/>
                </a:solidFill>
                <a:hlinkClick r:id="rId3"/>
              </a:rPr>
              <a:t>www.perrodesanjuan.mx</a:t>
            </a:r>
            <a:r>
              <a:rPr lang="es-MX" sz="1100" b="1" dirty="0">
                <a:solidFill>
                  <a:schemeClr val="bg1"/>
                </a:solidFill>
              </a:rPr>
              <a:t> / </a:t>
            </a:r>
            <a:r>
              <a:rPr lang="es-MX" sz="1100" b="1" dirty="0">
                <a:solidFill>
                  <a:schemeClr val="bg1"/>
                </a:solidFill>
                <a:hlinkClick r:id="rId4"/>
              </a:rPr>
              <a:t>www.fraternityspirits.com</a:t>
            </a:r>
            <a:endParaRPr lang="es-MX" sz="1100" b="1" dirty="0">
              <a:solidFill>
                <a:schemeClr val="bg1"/>
              </a:solidFill>
            </a:endParaRPr>
          </a:p>
          <a:p>
            <a:pPr algn="ctr"/>
            <a:endParaRPr lang="es-MX" sz="1100" b="1" dirty="0">
              <a:solidFill>
                <a:schemeClr val="bg1"/>
              </a:solidFill>
            </a:endParaRPr>
          </a:p>
          <a:p>
            <a:pPr algn="ctr"/>
            <a:endParaRPr lang="es-MX" sz="1100" b="1" dirty="0">
              <a:solidFill>
                <a:schemeClr val="bg1"/>
              </a:solidFill>
            </a:endParaRPr>
          </a:p>
          <a:p>
            <a:pPr algn="ctr"/>
            <a:r>
              <a:rPr lang="es-ES" sz="1100" b="1" dirty="0">
                <a:solidFill>
                  <a:schemeClr val="bg1"/>
                </a:solidFill>
                <a:ea typeface="Calibri" panose="020F0502020204030204" pitchFamily="34" charset="0"/>
                <a:cs typeface="Times New Roman" panose="02020603050405020304" pitchFamily="18" charset="0"/>
              </a:rPr>
              <a:t>FB &amp; IN: @</a:t>
            </a:r>
            <a:r>
              <a:rPr lang="es-ES" sz="1100" b="1" dirty="0" err="1">
                <a:solidFill>
                  <a:schemeClr val="bg1"/>
                </a:solidFill>
                <a:ea typeface="Calibri" panose="020F0502020204030204" pitchFamily="34" charset="0"/>
                <a:cs typeface="Times New Roman" panose="02020603050405020304" pitchFamily="18" charset="0"/>
              </a:rPr>
              <a:t>mezcalperrodesanjuan</a:t>
            </a:r>
            <a:endParaRPr lang="es-ES" sz="1100" b="1" dirty="0">
              <a:solidFill>
                <a:schemeClr val="bg1"/>
              </a:solidFill>
              <a:ea typeface="Calibri" panose="020F0502020204030204" pitchFamily="34" charset="0"/>
              <a:cs typeface="Times New Roman" panose="02020603050405020304" pitchFamily="18" charset="0"/>
            </a:endParaRPr>
          </a:p>
          <a:p>
            <a:pPr algn="ctr"/>
            <a:r>
              <a:rPr lang="es-ES" sz="1100" b="1" dirty="0">
                <a:solidFill>
                  <a:schemeClr val="bg1"/>
                </a:solidFill>
                <a:cs typeface="Arial"/>
              </a:rPr>
              <a:t>FB: @</a:t>
            </a:r>
            <a:r>
              <a:rPr lang="es-ES" sz="1100" b="1" dirty="0" err="1">
                <a:solidFill>
                  <a:schemeClr val="bg1"/>
                </a:solidFill>
                <a:cs typeface="Arial"/>
              </a:rPr>
              <a:t>FraternitySpirits</a:t>
            </a:r>
            <a:r>
              <a:rPr lang="es-ES" sz="1100" b="1" dirty="0">
                <a:solidFill>
                  <a:schemeClr val="bg1"/>
                </a:solidFill>
                <a:cs typeface="Arial"/>
              </a:rPr>
              <a:t> / IN: @</a:t>
            </a:r>
            <a:r>
              <a:rPr lang="es-ES" sz="1100" b="1" dirty="0" err="1">
                <a:solidFill>
                  <a:schemeClr val="bg1"/>
                </a:solidFill>
                <a:cs typeface="Arial"/>
              </a:rPr>
              <a:t>fraternity_Spirits</a:t>
            </a:r>
            <a:endParaRPr lang="es-ES" sz="1100" b="1" dirty="0">
              <a:solidFill>
                <a:schemeClr val="bg1"/>
              </a:solidFill>
              <a:ea typeface="Calibri" panose="020F0502020204030204" pitchFamily="34" charset="0"/>
              <a:cs typeface="Times New Roman" panose="02020603050405020304" pitchFamily="18" charset="0"/>
            </a:endParaRPr>
          </a:p>
          <a:p>
            <a:pPr algn="ctr"/>
            <a:endParaRPr lang="es-MX" sz="1100" dirty="0">
              <a:solidFill>
                <a:schemeClr val="bg1"/>
              </a:solidFill>
              <a:ea typeface="Calibri" panose="020F0502020204030204" pitchFamily="34" charset="0"/>
              <a:cs typeface="Times New Roman" panose="02020603050405020304" pitchFamily="18" charset="0"/>
            </a:endParaRPr>
          </a:p>
          <a:p>
            <a:pPr algn="ctr"/>
            <a:endParaRPr lang="es-MX" sz="1100" b="1" dirty="0">
              <a:solidFill>
                <a:schemeClr val="bg1"/>
              </a:solidFill>
            </a:endParaRPr>
          </a:p>
        </p:txBody>
      </p:sp>
      <p:pic>
        <p:nvPicPr>
          <p:cNvPr id="6" name="Imagen 5" descr="Imagen que contiene dibujo&#10;&#10;Descripción generada automáticamente">
            <a:extLst>
              <a:ext uri="{FF2B5EF4-FFF2-40B4-BE49-F238E27FC236}">
                <a16:creationId xmlns:a16="http://schemas.microsoft.com/office/drawing/2014/main" id="{98FC12F7-CDEA-4D9C-A540-64F8CB25352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5562" y="6198928"/>
            <a:ext cx="1434587" cy="334108"/>
          </a:xfrm>
          <a:prstGeom prst="rect">
            <a:avLst/>
          </a:prstGeom>
        </p:spPr>
      </p:pic>
    </p:spTree>
    <p:extLst>
      <p:ext uri="{BB962C8B-B14F-4D97-AF65-F5344CB8AC3E}">
        <p14:creationId xmlns:p14="http://schemas.microsoft.com/office/powerpoint/2010/main" val="1192609210"/>
      </p:ext>
    </p:extLst>
  </p:cSld>
  <p:clrMapOvr>
    <a:masterClrMapping/>
  </p:clrMapOvr>
  <p:transition spd="med"/>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TotalTime>
  <Words>3844</Words>
  <Application>Microsoft Macintosh PowerPoint</Application>
  <PresentationFormat>Panorámica</PresentationFormat>
  <Paragraphs>311</Paragraphs>
  <Slides>23</Slides>
  <Notes>0</Notes>
  <HiddenSlides>1</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23</vt:i4>
      </vt:variant>
    </vt:vector>
  </HeadingPairs>
  <TitlesOfParts>
    <vt:vector size="30" baseType="lpstr">
      <vt:lpstr>Arial</vt:lpstr>
      <vt:lpstr>Baskerville</vt:lpstr>
      <vt:lpstr>Calibri</vt:lpstr>
      <vt:lpstr>Calibri Light</vt:lpstr>
      <vt:lpstr>Helvetica Neue</vt:lpstr>
      <vt:lpstr>Times</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Israel Hernandez Diazleal</dc:creator>
  <cp:lastModifiedBy>Israel Hernandez Diazleal</cp:lastModifiedBy>
  <cp:revision>19</cp:revision>
  <dcterms:created xsi:type="dcterms:W3CDTF">2021-01-06T20:57:25Z</dcterms:created>
  <dcterms:modified xsi:type="dcterms:W3CDTF">2021-01-07T17:29:13Z</dcterms:modified>
</cp:coreProperties>
</file>