
<file path=[Content_Types].xml><?xml version="1.0" encoding="utf-8"?>
<Types xmlns="http://schemas.openxmlformats.org/package/2006/content-types">
  <Default Extension="jpeg" ContentType="image/jpeg"/>
  <Default Extension="jpg" ContentType="image/jpeg"/>
  <Default Extension="mov" ContentType="video/quicktime"/>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5"/>
  </p:notesMasterIdLst>
  <p:sldIdLst>
    <p:sldId id="292" r:id="rId2"/>
    <p:sldId id="257" r:id="rId3"/>
    <p:sldId id="258" r:id="rId4"/>
    <p:sldId id="259" r:id="rId5"/>
    <p:sldId id="260" r:id="rId6"/>
    <p:sldId id="261" r:id="rId7"/>
    <p:sldId id="262" r:id="rId8"/>
    <p:sldId id="263" r:id="rId9"/>
    <p:sldId id="264" r:id="rId10"/>
    <p:sldId id="295" r:id="rId11"/>
    <p:sldId id="296" r:id="rId12"/>
    <p:sldId id="294" r:id="rId13"/>
    <p:sldId id="268" r:id="rId14"/>
    <p:sldId id="269" r:id="rId15"/>
    <p:sldId id="270" r:id="rId16"/>
    <p:sldId id="271" r:id="rId17"/>
    <p:sldId id="290" r:id="rId18"/>
    <p:sldId id="291" r:id="rId19"/>
    <p:sldId id="272" r:id="rId20"/>
    <p:sldId id="273" r:id="rId21"/>
    <p:sldId id="274" r:id="rId22"/>
    <p:sldId id="275" r:id="rId23"/>
    <p:sldId id="287" r:id="rId24"/>
    <p:sldId id="277" r:id="rId25"/>
    <p:sldId id="278" r:id="rId26"/>
    <p:sldId id="279" r:id="rId27"/>
    <p:sldId id="280" r:id="rId28"/>
    <p:sldId id="281" r:id="rId29"/>
    <p:sldId id="282" r:id="rId30"/>
    <p:sldId id="283" r:id="rId31"/>
    <p:sldId id="284" r:id="rId32"/>
    <p:sldId id="285" r:id="rId33"/>
    <p:sldId id="293" r:id="rId34"/>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3300"/>
    <a:srgbClr val="70330A"/>
    <a:srgbClr val="FFF7E1"/>
    <a:srgbClr val="FFFB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35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a:endParaRPr/>
          </a:p>
        </p:txBody>
      </p:sp>
      <p:sp>
        <p:nvSpPr>
          <p:cNvPr id="92" name="Shape 9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11" name="Texto del título"/>
          <p:cNvSpPr txBox="1">
            <a:spLocks noGrp="1"/>
          </p:cNvSpPr>
          <p:nvPr>
            <p:ph type="title"/>
          </p:nvPr>
        </p:nvSpPr>
        <p:spPr>
          <a:xfrm>
            <a:off x="1524000" y="1122362"/>
            <a:ext cx="9144000" cy="2387601"/>
          </a:xfrm>
          <a:prstGeom prst="rect">
            <a:avLst/>
          </a:prstGeom>
        </p:spPr>
        <p:txBody>
          <a:bodyPr anchor="b"/>
          <a:lstStyle>
            <a:lvl1pPr algn="ctr">
              <a:defRPr sz="6000"/>
            </a:lvl1pPr>
          </a:lstStyle>
          <a:p>
            <a:r>
              <a:t>Texto del título</a:t>
            </a:r>
          </a:p>
        </p:txBody>
      </p:sp>
      <p:sp>
        <p:nvSpPr>
          <p:cNvPr id="12" name="Nivel de texto 1…"/>
          <p:cNvSpPr txBox="1">
            <a:spLocks noGrp="1"/>
          </p:cNvSpPr>
          <p:nvPr>
            <p:ph type="body" sz="quarter" idx="1"/>
          </p:nvPr>
        </p:nvSpPr>
        <p:spPr>
          <a:xfrm>
            <a:off x="1524000" y="3602037"/>
            <a:ext cx="9144000" cy="1655765"/>
          </a:xfrm>
          <a:prstGeom prst="rect">
            <a:avLst/>
          </a:prstGeom>
        </p:spPr>
        <p:txBody>
          <a:bodyPr/>
          <a:lstStyle>
            <a:lvl1pPr marL="0" indent="0" algn="ctr">
              <a:buSzTx/>
              <a:buFontTx/>
              <a:buNone/>
              <a:defRPr sz="2400"/>
            </a:lvl1pPr>
            <a:lvl2pPr marL="0" indent="0" algn="ctr">
              <a:buSzTx/>
              <a:buFontTx/>
              <a:buNone/>
              <a:defRPr sz="2400"/>
            </a:lvl2pPr>
            <a:lvl3pPr marL="0" indent="0" algn="ctr">
              <a:buSzTx/>
              <a:buFontTx/>
              <a:buNone/>
              <a:defRPr sz="2400"/>
            </a:lvl3pPr>
            <a:lvl4pPr marL="0" indent="0" algn="ctr">
              <a:buSzTx/>
              <a:buFontTx/>
              <a:buNone/>
              <a:defRPr sz="2400"/>
            </a:lvl4pPr>
            <a:lvl5pPr marL="0" indent="0" algn="ctr">
              <a:buSzTx/>
              <a:buFontTx/>
              <a:buNone/>
              <a:defRPr sz="2400"/>
            </a:lvl5pPr>
          </a:lstStyle>
          <a:p>
            <a:r>
              <a:t>Nivel de texto 1</a:t>
            </a:r>
          </a:p>
          <a:p>
            <a:pPr lvl="1"/>
            <a:r>
              <a:t>Nivel de texto 2</a:t>
            </a:r>
          </a:p>
          <a:p>
            <a:pPr lvl="2"/>
            <a:r>
              <a:t>Nivel de texto 3</a:t>
            </a:r>
          </a:p>
          <a:p>
            <a:pPr lvl="3"/>
            <a:r>
              <a:t>Nivel de texto 4</a:t>
            </a:r>
          </a:p>
          <a:p>
            <a:pPr lvl="4"/>
            <a:r>
              <a:t>Nivel de texto 5</a:t>
            </a:r>
          </a:p>
        </p:txBody>
      </p:sp>
      <p:sp>
        <p:nvSpPr>
          <p:cNvPr id="13"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ítulo y objetos">
    <p:spTree>
      <p:nvGrpSpPr>
        <p:cNvPr id="1" name=""/>
        <p:cNvGrpSpPr/>
        <p:nvPr/>
      </p:nvGrpSpPr>
      <p:grpSpPr>
        <a:xfrm>
          <a:off x="0" y="0"/>
          <a:ext cx="0" cy="0"/>
          <a:chOff x="0" y="0"/>
          <a:chExt cx="0" cy="0"/>
        </a:xfrm>
      </p:grpSpPr>
      <p:sp>
        <p:nvSpPr>
          <p:cNvPr id="20" name="Texto del título"/>
          <p:cNvSpPr txBox="1">
            <a:spLocks noGrp="1"/>
          </p:cNvSpPr>
          <p:nvPr>
            <p:ph type="title"/>
          </p:nvPr>
        </p:nvSpPr>
        <p:spPr>
          <a:prstGeom prst="rect">
            <a:avLst/>
          </a:prstGeom>
        </p:spPr>
        <p:txBody>
          <a:bodyPr/>
          <a:lstStyle/>
          <a:p>
            <a:r>
              <a:t>Texto del título</a:t>
            </a:r>
          </a:p>
        </p:txBody>
      </p:sp>
      <p:sp>
        <p:nvSpPr>
          <p:cNvPr id="21" name="Nivel de texto 1…"/>
          <p:cNvSpPr txBox="1">
            <a:spLocks noGrp="1"/>
          </p:cNvSpPr>
          <p:nvPr>
            <p:ph type="body" idx="1"/>
          </p:nvPr>
        </p:nvSpPr>
        <p:spPr>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22"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Encabezado de sección">
    <p:spTree>
      <p:nvGrpSpPr>
        <p:cNvPr id="1" name=""/>
        <p:cNvGrpSpPr/>
        <p:nvPr/>
      </p:nvGrpSpPr>
      <p:grpSpPr>
        <a:xfrm>
          <a:off x="0" y="0"/>
          <a:ext cx="0" cy="0"/>
          <a:chOff x="0" y="0"/>
          <a:chExt cx="0" cy="0"/>
        </a:xfrm>
      </p:grpSpPr>
      <p:sp>
        <p:nvSpPr>
          <p:cNvPr id="29" name="Texto del título"/>
          <p:cNvSpPr txBox="1">
            <a:spLocks noGrp="1"/>
          </p:cNvSpPr>
          <p:nvPr>
            <p:ph type="title"/>
          </p:nvPr>
        </p:nvSpPr>
        <p:spPr>
          <a:xfrm>
            <a:off x="831850" y="1709738"/>
            <a:ext cx="10515600" cy="2852737"/>
          </a:xfrm>
          <a:prstGeom prst="rect">
            <a:avLst/>
          </a:prstGeom>
        </p:spPr>
        <p:txBody>
          <a:bodyPr anchor="b"/>
          <a:lstStyle>
            <a:lvl1pPr>
              <a:defRPr sz="6000"/>
            </a:lvl1pPr>
          </a:lstStyle>
          <a:p>
            <a:r>
              <a:t>Texto del título</a:t>
            </a:r>
          </a:p>
        </p:txBody>
      </p:sp>
      <p:sp>
        <p:nvSpPr>
          <p:cNvPr id="30" name="Nivel de texto 1…"/>
          <p:cNvSpPr txBox="1">
            <a:spLocks noGrp="1"/>
          </p:cNvSpPr>
          <p:nvPr>
            <p:ph type="body" sz="quarter" idx="1"/>
          </p:nvPr>
        </p:nvSpPr>
        <p:spPr>
          <a:xfrm>
            <a:off x="831850" y="4589462"/>
            <a:ext cx="10515600" cy="1500190"/>
          </a:xfrm>
          <a:prstGeom prst="rect">
            <a:avLst/>
          </a:prstGeom>
        </p:spPr>
        <p:txBody>
          <a:bodyPr/>
          <a:lstStyle>
            <a:lvl1pPr marL="0" indent="0">
              <a:buSzTx/>
              <a:buFontTx/>
              <a:buNone/>
              <a:defRPr sz="2400">
                <a:solidFill>
                  <a:srgbClr val="888888"/>
                </a:solidFill>
              </a:defRPr>
            </a:lvl1pPr>
            <a:lvl2pPr marL="0" indent="0">
              <a:buSzTx/>
              <a:buFontTx/>
              <a:buNone/>
              <a:defRPr sz="2400">
                <a:solidFill>
                  <a:srgbClr val="888888"/>
                </a:solidFill>
              </a:defRPr>
            </a:lvl2pPr>
            <a:lvl3pPr marL="0" indent="0">
              <a:buSzTx/>
              <a:buFontTx/>
              <a:buNone/>
              <a:defRPr sz="2400">
                <a:solidFill>
                  <a:srgbClr val="888888"/>
                </a:solidFill>
              </a:defRPr>
            </a:lvl3pPr>
            <a:lvl4pPr marL="0" indent="0">
              <a:buSzTx/>
              <a:buFontTx/>
              <a:buNone/>
              <a:defRPr sz="2400">
                <a:solidFill>
                  <a:srgbClr val="888888"/>
                </a:solidFill>
              </a:defRPr>
            </a:lvl4pPr>
            <a:lvl5pPr marL="0" indent="0">
              <a:buSzTx/>
              <a:buFontTx/>
              <a:buNone/>
              <a:defRPr sz="2400">
                <a:solidFill>
                  <a:srgbClr val="888888"/>
                </a:solidFill>
              </a:defRPr>
            </a:lvl5pPr>
          </a:lstStyle>
          <a:p>
            <a:r>
              <a:t>Nivel de texto 1</a:t>
            </a:r>
          </a:p>
          <a:p>
            <a:pPr lvl="1"/>
            <a:r>
              <a:t>Nivel de texto 2</a:t>
            </a:r>
          </a:p>
          <a:p>
            <a:pPr lvl="2"/>
            <a:r>
              <a:t>Nivel de texto 3</a:t>
            </a:r>
          </a:p>
          <a:p>
            <a:pPr lvl="3"/>
            <a:r>
              <a:t>Nivel de texto 4</a:t>
            </a:r>
          </a:p>
          <a:p>
            <a:pPr lvl="4"/>
            <a:r>
              <a:t>Nivel de texto 5</a:t>
            </a:r>
          </a:p>
        </p:txBody>
      </p:sp>
      <p:sp>
        <p:nvSpPr>
          <p:cNvPr id="3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Dos objetos">
    <p:spTree>
      <p:nvGrpSpPr>
        <p:cNvPr id="1" name=""/>
        <p:cNvGrpSpPr/>
        <p:nvPr/>
      </p:nvGrpSpPr>
      <p:grpSpPr>
        <a:xfrm>
          <a:off x="0" y="0"/>
          <a:ext cx="0" cy="0"/>
          <a:chOff x="0" y="0"/>
          <a:chExt cx="0" cy="0"/>
        </a:xfrm>
      </p:grpSpPr>
      <p:sp>
        <p:nvSpPr>
          <p:cNvPr id="38" name="Texto del título"/>
          <p:cNvSpPr txBox="1">
            <a:spLocks noGrp="1"/>
          </p:cNvSpPr>
          <p:nvPr>
            <p:ph type="title"/>
          </p:nvPr>
        </p:nvSpPr>
        <p:spPr>
          <a:prstGeom prst="rect">
            <a:avLst/>
          </a:prstGeom>
        </p:spPr>
        <p:txBody>
          <a:bodyPr/>
          <a:lstStyle/>
          <a:p>
            <a:r>
              <a:t>Texto del título</a:t>
            </a:r>
          </a:p>
        </p:txBody>
      </p:sp>
      <p:sp>
        <p:nvSpPr>
          <p:cNvPr id="39" name="Nivel de texto 1…"/>
          <p:cNvSpPr txBox="1">
            <a:spLocks noGrp="1"/>
          </p:cNvSpPr>
          <p:nvPr>
            <p:ph type="body" sz="half" idx="1"/>
          </p:nvPr>
        </p:nvSpPr>
        <p:spPr>
          <a:xfrm>
            <a:off x="838200" y="1825625"/>
            <a:ext cx="5181600" cy="4351338"/>
          </a:xfrm>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40"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ación">
    <p:spTree>
      <p:nvGrpSpPr>
        <p:cNvPr id="1" name=""/>
        <p:cNvGrpSpPr/>
        <p:nvPr/>
      </p:nvGrpSpPr>
      <p:grpSpPr>
        <a:xfrm>
          <a:off x="0" y="0"/>
          <a:ext cx="0" cy="0"/>
          <a:chOff x="0" y="0"/>
          <a:chExt cx="0" cy="0"/>
        </a:xfrm>
      </p:grpSpPr>
      <p:sp>
        <p:nvSpPr>
          <p:cNvPr id="47" name="Texto del título"/>
          <p:cNvSpPr txBox="1">
            <a:spLocks noGrp="1"/>
          </p:cNvSpPr>
          <p:nvPr>
            <p:ph type="title"/>
          </p:nvPr>
        </p:nvSpPr>
        <p:spPr>
          <a:xfrm>
            <a:off x="839787" y="365125"/>
            <a:ext cx="10515601" cy="1325563"/>
          </a:xfrm>
          <a:prstGeom prst="rect">
            <a:avLst/>
          </a:prstGeom>
        </p:spPr>
        <p:txBody>
          <a:bodyPr/>
          <a:lstStyle/>
          <a:p>
            <a:r>
              <a:t>Texto del título</a:t>
            </a:r>
          </a:p>
        </p:txBody>
      </p:sp>
      <p:sp>
        <p:nvSpPr>
          <p:cNvPr id="48" name="Nivel de texto 1…"/>
          <p:cNvSpPr txBox="1">
            <a:spLocks noGrp="1"/>
          </p:cNvSpPr>
          <p:nvPr>
            <p:ph type="body" sz="quarter" idx="1"/>
          </p:nvPr>
        </p:nvSpPr>
        <p:spPr>
          <a:xfrm>
            <a:off x="839787" y="1681163"/>
            <a:ext cx="5157790" cy="823915"/>
          </a:xfrm>
          <a:prstGeom prst="rect">
            <a:avLst/>
          </a:prstGeom>
        </p:spPr>
        <p:txBody>
          <a:bodyPr anchor="b"/>
          <a:lstStyle>
            <a:lvl1pPr marL="0" indent="0">
              <a:buSzTx/>
              <a:buFontTx/>
              <a:buNone/>
              <a:defRPr sz="2400" b="1"/>
            </a:lvl1pPr>
            <a:lvl2pPr marL="0" indent="0">
              <a:buSzTx/>
              <a:buFontTx/>
              <a:buNone/>
              <a:defRPr sz="2400" b="1"/>
            </a:lvl2pPr>
            <a:lvl3pPr marL="0" indent="0">
              <a:buSzTx/>
              <a:buFontTx/>
              <a:buNone/>
              <a:defRPr sz="2400" b="1"/>
            </a:lvl3pPr>
            <a:lvl4pPr marL="0" indent="0">
              <a:buSzTx/>
              <a:buFontTx/>
              <a:buNone/>
              <a:defRPr sz="2400" b="1"/>
            </a:lvl4pPr>
            <a:lvl5pPr marL="0" indent="0">
              <a:buSzTx/>
              <a:buFontTx/>
              <a:buNone/>
              <a:defRPr sz="2400" b="1"/>
            </a:lvl5pPr>
          </a:lstStyle>
          <a:p>
            <a:r>
              <a:t>Nivel de texto 1</a:t>
            </a:r>
          </a:p>
          <a:p>
            <a:pPr lvl="1"/>
            <a:r>
              <a:t>Nivel de texto 2</a:t>
            </a:r>
          </a:p>
          <a:p>
            <a:pPr lvl="2"/>
            <a:r>
              <a:t>Nivel de texto 3</a:t>
            </a:r>
          </a:p>
          <a:p>
            <a:pPr lvl="3"/>
            <a:r>
              <a:t>Nivel de texto 4</a:t>
            </a:r>
          </a:p>
          <a:p>
            <a:pPr lvl="4"/>
            <a:r>
              <a:t>Nivel de texto 5</a:t>
            </a:r>
          </a:p>
        </p:txBody>
      </p:sp>
      <p:sp>
        <p:nvSpPr>
          <p:cNvPr id="49" name="Marcador de texto 4"/>
          <p:cNvSpPr>
            <a:spLocks noGrp="1"/>
          </p:cNvSpPr>
          <p:nvPr>
            <p:ph type="body" sz="quarter" idx="13"/>
          </p:nvPr>
        </p:nvSpPr>
        <p:spPr>
          <a:xfrm>
            <a:off x="6172200" y="1681163"/>
            <a:ext cx="5183188" cy="823914"/>
          </a:xfrm>
          <a:prstGeom prst="rect">
            <a:avLst/>
          </a:prstGeom>
        </p:spPr>
        <p:txBody>
          <a:bodyPr anchor="b"/>
          <a:lstStyle/>
          <a:p>
            <a:endParaRPr/>
          </a:p>
        </p:txBody>
      </p:sp>
      <p:sp>
        <p:nvSpPr>
          <p:cNvPr id="50"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Solo el título">
    <p:spTree>
      <p:nvGrpSpPr>
        <p:cNvPr id="1" name=""/>
        <p:cNvGrpSpPr/>
        <p:nvPr/>
      </p:nvGrpSpPr>
      <p:grpSpPr>
        <a:xfrm>
          <a:off x="0" y="0"/>
          <a:ext cx="0" cy="0"/>
          <a:chOff x="0" y="0"/>
          <a:chExt cx="0" cy="0"/>
        </a:xfrm>
      </p:grpSpPr>
      <p:sp>
        <p:nvSpPr>
          <p:cNvPr id="57" name="Texto del título"/>
          <p:cNvSpPr txBox="1">
            <a:spLocks noGrp="1"/>
          </p:cNvSpPr>
          <p:nvPr>
            <p:ph type="title"/>
          </p:nvPr>
        </p:nvSpPr>
        <p:spPr>
          <a:prstGeom prst="rect">
            <a:avLst/>
          </a:prstGeom>
        </p:spPr>
        <p:txBody>
          <a:bodyPr/>
          <a:lstStyle/>
          <a:p>
            <a:r>
              <a:t>Texto del título</a:t>
            </a:r>
          </a:p>
        </p:txBody>
      </p:sp>
      <p:sp>
        <p:nvSpPr>
          <p:cNvPr id="58"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En blanco">
    <p:spTree>
      <p:nvGrpSpPr>
        <p:cNvPr id="1" name=""/>
        <p:cNvGrpSpPr/>
        <p:nvPr/>
      </p:nvGrpSpPr>
      <p:grpSpPr>
        <a:xfrm>
          <a:off x="0" y="0"/>
          <a:ext cx="0" cy="0"/>
          <a:chOff x="0" y="0"/>
          <a:chExt cx="0" cy="0"/>
        </a:xfrm>
      </p:grpSpPr>
      <p:sp>
        <p:nvSpPr>
          <p:cNvPr id="65"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ido con título">
    <p:spTree>
      <p:nvGrpSpPr>
        <p:cNvPr id="1" name=""/>
        <p:cNvGrpSpPr/>
        <p:nvPr/>
      </p:nvGrpSpPr>
      <p:grpSpPr>
        <a:xfrm>
          <a:off x="0" y="0"/>
          <a:ext cx="0" cy="0"/>
          <a:chOff x="0" y="0"/>
          <a:chExt cx="0" cy="0"/>
        </a:xfrm>
      </p:grpSpPr>
      <p:sp>
        <p:nvSpPr>
          <p:cNvPr id="72" name="Texto del título"/>
          <p:cNvSpPr txBox="1">
            <a:spLocks noGrp="1"/>
          </p:cNvSpPr>
          <p:nvPr>
            <p:ph type="title"/>
          </p:nvPr>
        </p:nvSpPr>
        <p:spPr>
          <a:xfrm>
            <a:off x="839787" y="457200"/>
            <a:ext cx="3932240" cy="1600200"/>
          </a:xfrm>
          <a:prstGeom prst="rect">
            <a:avLst/>
          </a:prstGeom>
        </p:spPr>
        <p:txBody>
          <a:bodyPr anchor="b"/>
          <a:lstStyle>
            <a:lvl1pPr>
              <a:defRPr sz="3200"/>
            </a:lvl1pPr>
          </a:lstStyle>
          <a:p>
            <a:r>
              <a:t>Texto del título</a:t>
            </a:r>
          </a:p>
        </p:txBody>
      </p:sp>
      <p:sp>
        <p:nvSpPr>
          <p:cNvPr id="73" name="Nivel de texto 1…"/>
          <p:cNvSpPr txBox="1">
            <a:spLocks noGrp="1"/>
          </p:cNvSpPr>
          <p:nvPr>
            <p:ph type="body" sz="half" idx="1"/>
          </p:nvPr>
        </p:nvSpPr>
        <p:spPr>
          <a:xfrm>
            <a:off x="5183187" y="987425"/>
            <a:ext cx="6172203"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Nivel de texto 1</a:t>
            </a:r>
          </a:p>
          <a:p>
            <a:pPr lvl="1"/>
            <a:r>
              <a:t>Nivel de texto 2</a:t>
            </a:r>
          </a:p>
          <a:p>
            <a:pPr lvl="2"/>
            <a:r>
              <a:t>Nivel de texto 3</a:t>
            </a:r>
          </a:p>
          <a:p>
            <a:pPr lvl="3"/>
            <a:r>
              <a:t>Nivel de texto 4</a:t>
            </a:r>
          </a:p>
          <a:p>
            <a:pPr lvl="4"/>
            <a:r>
              <a:t>Nivel de texto 5</a:t>
            </a:r>
          </a:p>
        </p:txBody>
      </p:sp>
      <p:sp>
        <p:nvSpPr>
          <p:cNvPr id="74" name="Marcador de texto 3"/>
          <p:cNvSpPr>
            <a:spLocks noGrp="1"/>
          </p:cNvSpPr>
          <p:nvPr>
            <p:ph type="body" sz="quarter" idx="13"/>
          </p:nvPr>
        </p:nvSpPr>
        <p:spPr>
          <a:xfrm>
            <a:off x="839787" y="2057400"/>
            <a:ext cx="3932238" cy="3811588"/>
          </a:xfrm>
          <a:prstGeom prst="rect">
            <a:avLst/>
          </a:prstGeom>
        </p:spPr>
        <p:txBody>
          <a:bodyPr/>
          <a:lstStyle/>
          <a:p>
            <a:endParaRPr/>
          </a:p>
        </p:txBody>
      </p:sp>
      <p:sp>
        <p:nvSpPr>
          <p:cNvPr id="75"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Imagen con título">
    <p:spTree>
      <p:nvGrpSpPr>
        <p:cNvPr id="1" name=""/>
        <p:cNvGrpSpPr/>
        <p:nvPr/>
      </p:nvGrpSpPr>
      <p:grpSpPr>
        <a:xfrm>
          <a:off x="0" y="0"/>
          <a:ext cx="0" cy="0"/>
          <a:chOff x="0" y="0"/>
          <a:chExt cx="0" cy="0"/>
        </a:xfrm>
      </p:grpSpPr>
      <p:sp>
        <p:nvSpPr>
          <p:cNvPr id="82" name="Texto del título"/>
          <p:cNvSpPr txBox="1">
            <a:spLocks noGrp="1"/>
          </p:cNvSpPr>
          <p:nvPr>
            <p:ph type="title"/>
          </p:nvPr>
        </p:nvSpPr>
        <p:spPr>
          <a:xfrm>
            <a:off x="839787" y="457200"/>
            <a:ext cx="3932240" cy="1600200"/>
          </a:xfrm>
          <a:prstGeom prst="rect">
            <a:avLst/>
          </a:prstGeom>
        </p:spPr>
        <p:txBody>
          <a:bodyPr anchor="b"/>
          <a:lstStyle>
            <a:lvl1pPr>
              <a:defRPr sz="3200"/>
            </a:lvl1pPr>
          </a:lstStyle>
          <a:p>
            <a:r>
              <a:t>Texto del título</a:t>
            </a:r>
          </a:p>
        </p:txBody>
      </p:sp>
      <p:sp>
        <p:nvSpPr>
          <p:cNvPr id="83" name="Marcador de posición de imagen 2"/>
          <p:cNvSpPr>
            <a:spLocks noGrp="1"/>
          </p:cNvSpPr>
          <p:nvPr>
            <p:ph type="pic" sz="half" idx="13"/>
          </p:nvPr>
        </p:nvSpPr>
        <p:spPr>
          <a:xfrm>
            <a:off x="5183187" y="987425"/>
            <a:ext cx="6172203" cy="4873625"/>
          </a:xfrm>
          <a:prstGeom prst="rect">
            <a:avLst/>
          </a:prstGeom>
        </p:spPr>
        <p:txBody>
          <a:bodyPr lIns="91439" tIns="45719" rIns="91439" bIns="45719">
            <a:noAutofit/>
          </a:bodyPr>
          <a:lstStyle/>
          <a:p>
            <a:endParaRPr/>
          </a:p>
        </p:txBody>
      </p:sp>
      <p:sp>
        <p:nvSpPr>
          <p:cNvPr id="84" name="Nivel de texto 1…"/>
          <p:cNvSpPr txBox="1">
            <a:spLocks noGrp="1"/>
          </p:cNvSpPr>
          <p:nvPr>
            <p:ph type="body" sz="quarter" idx="1"/>
          </p:nvPr>
        </p:nvSpPr>
        <p:spPr>
          <a:xfrm>
            <a:off x="839787" y="2057400"/>
            <a:ext cx="3932240" cy="3811588"/>
          </a:xfrm>
          <a:prstGeom prst="rect">
            <a:avLst/>
          </a:prstGeom>
        </p:spPr>
        <p:txBody>
          <a:bodyPr/>
          <a:lstStyle>
            <a:lvl1pPr marL="0" indent="0">
              <a:buSzTx/>
              <a:buFontTx/>
              <a:buNone/>
              <a:defRPr sz="1600"/>
            </a:lvl1pPr>
            <a:lvl2pPr marL="0" indent="0">
              <a:buSzTx/>
              <a:buFontTx/>
              <a:buNone/>
              <a:defRPr sz="1600"/>
            </a:lvl2pPr>
            <a:lvl3pPr marL="0" indent="0">
              <a:buSzTx/>
              <a:buFontTx/>
              <a:buNone/>
              <a:defRPr sz="1600"/>
            </a:lvl3pPr>
            <a:lvl4pPr marL="0" indent="0">
              <a:buSzTx/>
              <a:buFontTx/>
              <a:buNone/>
              <a:defRPr sz="1600"/>
            </a:lvl4pPr>
            <a:lvl5pPr marL="0" indent="0">
              <a:buSzTx/>
              <a:buFontTx/>
              <a:buNone/>
              <a:defRPr sz="1600"/>
            </a:lvl5pPr>
          </a:lstStyle>
          <a:p>
            <a:r>
              <a:t>Nivel de texto 1</a:t>
            </a:r>
          </a:p>
          <a:p>
            <a:pPr lvl="1"/>
            <a:r>
              <a:t>Nivel de texto 2</a:t>
            </a:r>
          </a:p>
          <a:p>
            <a:pPr lvl="2"/>
            <a:r>
              <a:t>Nivel de texto 3</a:t>
            </a:r>
          </a:p>
          <a:p>
            <a:pPr lvl="3"/>
            <a:r>
              <a:t>Nivel de texto 4</a:t>
            </a:r>
          </a:p>
          <a:p>
            <a:pPr lvl="4"/>
            <a:r>
              <a:t>Nivel de texto 5</a:t>
            </a:r>
          </a:p>
        </p:txBody>
      </p:sp>
      <p:sp>
        <p:nvSpPr>
          <p:cNvPr id="85"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p>
            <a:r>
              <a:t>Texto del título</a:t>
            </a:r>
          </a:p>
        </p:txBody>
      </p:sp>
      <p:sp>
        <p:nvSpPr>
          <p:cNvPr id="3" name="Nivel de texto 1…"/>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89823" y="6404294"/>
            <a:ext cx="263978" cy="269237"/>
          </a:xfrm>
          <a:prstGeom prst="rect">
            <a:avLst/>
          </a:prstGeom>
          <a:ln w="12700">
            <a:miter lim="400000"/>
          </a:ln>
        </p:spPr>
        <p:txBody>
          <a:bodyPr wrap="none" lIns="45718" tIns="45718" rIns="45718" bIns="45718" anchor="ctr">
            <a:spAutoFit/>
          </a:bodyPr>
          <a:lstStyle>
            <a:lvl1pPr algn="r">
              <a:defRPr sz="1200">
                <a:solidFill>
                  <a:srgbClr val="888888"/>
                </a:solidFill>
                <a:latin typeface="+mj-lt"/>
                <a:ea typeface="+mj-ea"/>
                <a:cs typeface="+mj-cs"/>
                <a:sym typeface="Calibri"/>
              </a:defRPr>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8" marR="0" indent="-320038"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ov"/><Relationship Id="rId1" Type="http://schemas.microsoft.com/office/2007/relationships/media" Target="../media/media1.mov"/><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8.jpe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8.jpe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hyperlink" Target="http://www.fraternityspirits.com/" TargetMode="External"/><Relationship Id="rId2" Type="http://schemas.openxmlformats.org/officeDocument/2006/relationships/image" Target="../media/image3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alfombra&#10;&#10;Descripción generada automáticamente">
            <a:extLst>
              <a:ext uri="{FF2B5EF4-FFF2-40B4-BE49-F238E27FC236}">
                <a16:creationId xmlns:a16="http://schemas.microsoft.com/office/drawing/2014/main" id="{385AAE55-DE81-4EFC-B33B-0EE1DFFEBF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77576941"/>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 name="diapo 2.jpg" descr="diapo 2.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97" name="CuadroTexto 5"/>
          <p:cNvSpPr txBox="1"/>
          <p:nvPr/>
        </p:nvSpPr>
        <p:spPr>
          <a:xfrm>
            <a:off x="2417571" y="1552605"/>
            <a:ext cx="7356858" cy="32918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lgn="ctr">
              <a:defRPr sz="1400" b="1">
                <a:latin typeface="Times"/>
                <a:ea typeface="Times"/>
                <a:cs typeface="Times"/>
                <a:sym typeface="Times"/>
              </a:defRPr>
            </a:pPr>
            <a:r>
              <a:t>Is a 100% Spanish owned family business established in 1880</a:t>
            </a:r>
            <a:r>
              <a:rPr b="0"/>
              <a:t>, specializing in the production and distribution of distilled spirits, liqueurs and non alcoholic concentrates. </a:t>
            </a:r>
          </a:p>
          <a:p>
            <a:pPr algn="ctr">
              <a:defRPr sz="1400">
                <a:latin typeface="Times"/>
                <a:ea typeface="Times"/>
                <a:cs typeface="Times"/>
                <a:sym typeface="Times"/>
              </a:defRPr>
            </a:pPr>
            <a:endParaRPr b="0"/>
          </a:p>
          <a:p>
            <a:pPr algn="ctr">
              <a:defRPr sz="1400">
                <a:latin typeface="Times"/>
                <a:ea typeface="Times"/>
                <a:cs typeface="Times"/>
                <a:sym typeface="Times"/>
              </a:defRPr>
            </a:pPr>
            <a:r>
              <a:t>The company has a wide and varied range of own-brand products,</a:t>
            </a:r>
          </a:p>
          <a:p>
            <a:pPr algn="ctr">
              <a:defRPr sz="1400">
                <a:latin typeface="Times"/>
                <a:ea typeface="Times"/>
                <a:cs typeface="Times"/>
                <a:sym typeface="Times"/>
              </a:defRPr>
            </a:pPr>
            <a:r>
              <a:t>including the Group´s flagship product:</a:t>
            </a:r>
          </a:p>
          <a:p>
            <a:pPr algn="ctr">
              <a:defRPr sz="1400">
                <a:latin typeface="Times"/>
                <a:ea typeface="Times"/>
                <a:cs typeface="Times"/>
                <a:sym typeface="Times"/>
              </a:defRPr>
            </a:pPr>
            <a:endParaRPr/>
          </a:p>
          <a:p>
            <a:pPr algn="ctr">
              <a:defRPr sz="1400">
                <a:latin typeface="Times"/>
                <a:ea typeface="Times"/>
                <a:cs typeface="Times"/>
                <a:sym typeface="Times"/>
              </a:defRPr>
            </a:pPr>
            <a:endParaRPr/>
          </a:p>
          <a:p>
            <a:pPr algn="ctr">
              <a:defRPr sz="1400">
                <a:latin typeface="Times"/>
                <a:ea typeface="Times"/>
                <a:cs typeface="Times"/>
                <a:sym typeface="Times"/>
              </a:defRPr>
            </a:pPr>
            <a:endParaRPr/>
          </a:p>
          <a:p>
            <a:pPr algn="ctr">
              <a:defRPr sz="1400">
                <a:latin typeface="Times"/>
                <a:ea typeface="Times"/>
                <a:cs typeface="Times"/>
                <a:sym typeface="Times"/>
              </a:defRPr>
            </a:pPr>
            <a:endParaRPr/>
          </a:p>
          <a:p>
            <a:pPr algn="ctr">
              <a:defRPr sz="1400">
                <a:latin typeface="Times"/>
                <a:ea typeface="Times"/>
                <a:cs typeface="Times"/>
                <a:sym typeface="Times"/>
              </a:defRPr>
            </a:pPr>
            <a:r>
              <a:t>The Group combines traditional production processes with the most advanced technology to make all its different products.</a:t>
            </a:r>
          </a:p>
          <a:p>
            <a:pPr algn="ctr">
              <a:defRPr sz="1400">
                <a:latin typeface="Times"/>
                <a:ea typeface="Times"/>
                <a:cs typeface="Times"/>
                <a:sym typeface="Times"/>
              </a:defRPr>
            </a:pPr>
            <a:endParaRPr/>
          </a:p>
          <a:p>
            <a:pPr algn="ctr">
              <a:defRPr sz="1400">
                <a:latin typeface="Times"/>
                <a:ea typeface="Times"/>
                <a:cs typeface="Times"/>
                <a:sym typeface="Times"/>
              </a:defRPr>
            </a:pPr>
            <a:r>
              <a:t>Rives is considered one of  the oldest Spanish distilleries and among the 40 oldest companies</a:t>
            </a:r>
          </a:p>
          <a:p>
            <a:pPr algn="ctr">
              <a:defRPr sz="1400">
                <a:latin typeface="Times"/>
                <a:ea typeface="Times"/>
                <a:cs typeface="Times"/>
                <a:sym typeface="Times"/>
              </a:defRPr>
            </a:pPr>
            <a:r>
              <a:t>in the country.</a:t>
            </a:r>
          </a:p>
        </p:txBody>
      </p:sp>
      <p:sp>
        <p:nvSpPr>
          <p:cNvPr id="98" name="Rectángulo"/>
          <p:cNvSpPr/>
          <p:nvPr/>
        </p:nvSpPr>
        <p:spPr>
          <a:xfrm>
            <a:off x="1988303" y="2835070"/>
            <a:ext cx="8215394" cy="679858"/>
          </a:xfrm>
          <a:prstGeom prst="rect">
            <a:avLst/>
          </a:prstGeom>
          <a:solidFill>
            <a:srgbClr val="ECBD78"/>
          </a:solidFill>
          <a:ln w="12700">
            <a:miter lim="400000"/>
          </a:ln>
        </p:spPr>
        <p:txBody>
          <a:bodyPr lIns="45718" tIns="45718" rIns="45718" bIns="45718" anchor="ctr"/>
          <a:lstStyle/>
          <a:p>
            <a:pPr>
              <a:defRPr>
                <a:latin typeface="+mj-lt"/>
                <a:ea typeface="+mj-ea"/>
                <a:cs typeface="+mj-cs"/>
                <a:sym typeface="Calibri"/>
              </a:defRPr>
            </a:pPr>
            <a:endParaRPr/>
          </a:p>
        </p:txBody>
      </p:sp>
      <p:sp>
        <p:nvSpPr>
          <p:cNvPr id="99" name="CuadroTexto 5"/>
          <p:cNvSpPr txBox="1"/>
          <p:nvPr/>
        </p:nvSpPr>
        <p:spPr>
          <a:xfrm>
            <a:off x="1858535" y="3025804"/>
            <a:ext cx="8474930" cy="320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1400" b="1">
                <a:solidFill>
                  <a:srgbClr val="FFFFFF"/>
                </a:solidFill>
                <a:latin typeface="Times"/>
                <a:ea typeface="Times"/>
                <a:cs typeface="Times"/>
                <a:sym typeface="Times"/>
              </a:defRPr>
            </a:lvl1pPr>
          </a:lstStyle>
          <a:p>
            <a:r>
              <a:t>“THE 1880 RIVES GIN, IN ADDITION OF BEING ONE OF THE TOP SPANISH GIN BRANDS”</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 name="diapo 3.jpg" descr="diapo 3.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2" name="Rectángulo 3"/>
          <p:cNvSpPr txBox="1"/>
          <p:nvPr/>
        </p:nvSpPr>
        <p:spPr>
          <a:xfrm>
            <a:off x="1324810" y="2424171"/>
            <a:ext cx="2538479" cy="22377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100">
                <a:latin typeface="Times"/>
                <a:ea typeface="Times"/>
                <a:cs typeface="Times"/>
                <a:sym typeface="Times"/>
              </a:defRPr>
            </a:pPr>
            <a:r>
              <a:t>Rives' history dates back to </a:t>
            </a:r>
            <a:r>
              <a:rPr b="1"/>
              <a:t>1880 when the company was established by Don Augusto Haupold, German consul in Malaga and visionary entrepreneur. </a:t>
            </a:r>
            <a:r>
              <a:t>On the other hand he used to sell Copper pot still´s , and at that time he sold 9 of 10, which the last remained in the family and served as the main base to develop the forthcoming company into one of the pioneering distilleries in the Puerto se Santa María, initially focused on the production and sale of local wine and brandy.</a:t>
            </a:r>
          </a:p>
        </p:txBody>
      </p:sp>
      <p:sp>
        <p:nvSpPr>
          <p:cNvPr id="103" name="Rectángulo 4"/>
          <p:cNvSpPr txBox="1"/>
          <p:nvPr/>
        </p:nvSpPr>
        <p:spPr>
          <a:xfrm>
            <a:off x="3988922" y="2424171"/>
            <a:ext cx="1748652" cy="1412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100" b="1">
                <a:latin typeface="Times"/>
                <a:ea typeface="Times"/>
                <a:cs typeface="Times"/>
                <a:sym typeface="Times"/>
              </a:defRPr>
            </a:pPr>
            <a:r>
              <a:t>Copper pot stills were brought from UK </a:t>
            </a:r>
            <a:r>
              <a:rPr b="0"/>
              <a:t>and used for the first time to make Rives Triple Sec and Rives Mint Liqueur along with other popular liqueurs of the time such as Coffee and Chocolate.</a:t>
            </a:r>
          </a:p>
        </p:txBody>
      </p:sp>
      <p:sp>
        <p:nvSpPr>
          <p:cNvPr id="104" name="Rectángulo 5"/>
          <p:cNvSpPr txBox="1"/>
          <p:nvPr/>
        </p:nvSpPr>
        <p:spPr>
          <a:xfrm>
            <a:off x="5772205" y="2424171"/>
            <a:ext cx="1658338" cy="1412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100" b="1">
                <a:latin typeface="Times"/>
                <a:ea typeface="Times"/>
                <a:cs typeface="Times"/>
                <a:sym typeface="Times"/>
              </a:defRPr>
            </a:pPr>
            <a:r>
              <a:t>Rives built a new distillery, state of the art blending and bottling facilities</a:t>
            </a:r>
            <a:r>
              <a:rPr b="0"/>
              <a:t>, boiler house, laboratory etc, and also one of the tallest rectification towers of alcohol in Europe.</a:t>
            </a:r>
          </a:p>
        </p:txBody>
      </p:sp>
      <p:sp>
        <p:nvSpPr>
          <p:cNvPr id="105" name="Rectángulo 7"/>
          <p:cNvSpPr txBox="1"/>
          <p:nvPr/>
        </p:nvSpPr>
        <p:spPr>
          <a:xfrm>
            <a:off x="9421141" y="2424171"/>
            <a:ext cx="1748653" cy="7518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1100">
                <a:latin typeface="Times"/>
                <a:ea typeface="Times"/>
                <a:cs typeface="Times"/>
                <a:sym typeface="Times"/>
              </a:defRPr>
            </a:lvl1pPr>
          </a:lstStyle>
          <a:p>
            <a:r>
              <a:t>Premium flavor gins range is launched for the global market (Orange, Pink, Mandarine).</a:t>
            </a:r>
          </a:p>
        </p:txBody>
      </p:sp>
      <p:sp>
        <p:nvSpPr>
          <p:cNvPr id="106" name="Rectángulo 9"/>
          <p:cNvSpPr txBox="1"/>
          <p:nvPr/>
        </p:nvSpPr>
        <p:spPr>
          <a:xfrm>
            <a:off x="7580203" y="2424171"/>
            <a:ext cx="1658338" cy="1082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1100">
                <a:latin typeface="Times"/>
                <a:ea typeface="Times"/>
                <a:cs typeface="Times"/>
                <a:sym typeface="Times"/>
              </a:defRPr>
            </a:lvl1pPr>
          </a:lstStyle>
          <a:p>
            <a:r>
              <a:t>Rives launches its new range of non-alcoholic liqueurs which includes Green Apple, Peach, Wild Blackberry, Hazelnut and Amaretto</a:t>
            </a:r>
          </a:p>
        </p:txBody>
      </p:sp>
      <p:sp>
        <p:nvSpPr>
          <p:cNvPr id="107" name="Rectángulo 3"/>
          <p:cNvSpPr txBox="1"/>
          <p:nvPr/>
        </p:nvSpPr>
        <p:spPr>
          <a:xfrm>
            <a:off x="3296153" y="5406132"/>
            <a:ext cx="5599694" cy="904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1300" b="1">
                <a:latin typeface="Times"/>
                <a:ea typeface="Times"/>
                <a:cs typeface="Times"/>
                <a:sym typeface="Times"/>
              </a:defRPr>
            </a:lvl1pPr>
          </a:lstStyle>
          <a:p>
            <a:r>
              <a:rPr dirty="0"/>
              <a:t>Today Rives is one of the leading brands in the Spanish market and we maintain our leadership position through the wide range of products we offer in our portfolio, which includes not only the finest liqueurs and spirits but also an extensive range of non-alcoholic products.</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 name="diapo 4.jpg" descr="diapo 4.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10" name="Rectángulo 3"/>
          <p:cNvSpPr txBox="1"/>
          <p:nvPr/>
        </p:nvSpPr>
        <p:spPr>
          <a:xfrm>
            <a:off x="4509460" y="2792728"/>
            <a:ext cx="3173080" cy="22631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200" b="1">
                <a:latin typeface="Times"/>
                <a:ea typeface="Times"/>
                <a:cs typeface="Times"/>
                <a:sym typeface="Times"/>
              </a:defRPr>
            </a:pPr>
            <a:r>
              <a:t>PUERTO DE SANTA MARÍA</a:t>
            </a:r>
          </a:p>
          <a:p>
            <a:pPr>
              <a:defRPr sz="1200" b="1">
                <a:latin typeface="Times"/>
                <a:ea typeface="Times"/>
                <a:cs typeface="Times"/>
                <a:sym typeface="Times"/>
              </a:defRPr>
            </a:pPr>
            <a:r>
              <a:t>“La Ciudad de los Cien Palacios”</a:t>
            </a:r>
            <a:endParaRPr sz="1400">
              <a:latin typeface="+mj-lt"/>
              <a:ea typeface="+mj-ea"/>
              <a:cs typeface="+mj-cs"/>
              <a:sym typeface="Calibri"/>
            </a:endParaRPr>
          </a:p>
          <a:p>
            <a:pPr>
              <a:defRPr sz="1000">
                <a:latin typeface="Times"/>
                <a:ea typeface="Times"/>
                <a:cs typeface="Times"/>
                <a:sym typeface="Times"/>
              </a:defRPr>
            </a:pPr>
            <a:r>
              <a:t>Sitting in the beutiful  province of Cádiz, in the autonomous community of Andalucía, South of Spain surrounded by the beautiful River “El Guadalete”, where </a:t>
            </a:r>
            <a:r>
              <a:rPr b="1"/>
              <a:t>Christopher</a:t>
            </a:r>
            <a:r>
              <a:t> </a:t>
            </a:r>
            <a:r>
              <a:rPr b="1"/>
              <a:t>Columbus</a:t>
            </a:r>
            <a:r>
              <a:t> had sailed with the beauty Santa María to an unexpected adventure that will become in one of the biggest discoveries in the human history (when the old continent meets America) in  1492.</a:t>
            </a:r>
          </a:p>
          <a:p>
            <a:pPr>
              <a:defRPr sz="1000">
                <a:latin typeface="Times"/>
                <a:ea typeface="Times"/>
                <a:cs typeface="Times"/>
                <a:sym typeface="Times"/>
              </a:defRPr>
            </a:pPr>
            <a:endParaRPr/>
          </a:p>
          <a:p>
            <a:pPr>
              <a:defRPr sz="1000">
                <a:latin typeface="Times"/>
                <a:ea typeface="Times"/>
                <a:cs typeface="Times"/>
                <a:sym typeface="Times"/>
              </a:defRPr>
            </a:pPr>
            <a:r>
              <a:t> </a:t>
            </a:r>
            <a:r>
              <a:rPr b="1"/>
              <a:t>His flagship, the Santa Maria ship had 52 men aboard and a full range of local and authentic Botanics, same as we still used to produce our amazing Spanish Gin.</a:t>
            </a:r>
          </a:p>
        </p:txBody>
      </p:sp>
      <p:sp>
        <p:nvSpPr>
          <p:cNvPr id="111" name="Rectángulo 3"/>
          <p:cNvSpPr txBox="1"/>
          <p:nvPr/>
        </p:nvSpPr>
        <p:spPr>
          <a:xfrm>
            <a:off x="1182059" y="2792728"/>
            <a:ext cx="3218545" cy="1590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200" b="1">
                <a:latin typeface="Times"/>
                <a:ea typeface="Times"/>
                <a:cs typeface="Times"/>
                <a:sym typeface="Times"/>
              </a:defRPr>
            </a:pPr>
            <a:r>
              <a:t>Rives Distillery</a:t>
            </a:r>
            <a:endParaRPr sz="1600"/>
          </a:p>
          <a:p>
            <a:pPr>
              <a:defRPr sz="1000">
                <a:latin typeface="Times"/>
                <a:ea typeface="Times"/>
                <a:cs typeface="Times"/>
                <a:sym typeface="Times"/>
              </a:defRPr>
            </a:pPr>
            <a:r>
              <a:t>Is one of the most advanced distilleries in Europe with 30 m high column stills, two large hundred-year-old John Dore copper pot stills, which are used for the distillation of the botanicals and a reverse osmosis water treatment plant.</a:t>
            </a:r>
          </a:p>
          <a:p>
            <a:pPr>
              <a:defRPr sz="1000">
                <a:latin typeface="Times"/>
                <a:ea typeface="Times"/>
                <a:cs typeface="Times"/>
                <a:sym typeface="Times"/>
              </a:defRPr>
            </a:pPr>
            <a:endParaRPr/>
          </a:p>
          <a:p>
            <a:pPr>
              <a:defRPr sz="1000">
                <a:latin typeface="Times"/>
                <a:ea typeface="Times"/>
                <a:cs typeface="Times"/>
                <a:sym typeface="Times"/>
              </a:defRPr>
            </a:pPr>
            <a:r>
              <a:t>The bottling area is responsible for packaging the entire production and comprises three bottling lines with a capacity of up to 18,000 bottles per hour.</a:t>
            </a:r>
          </a:p>
        </p:txBody>
      </p:sp>
      <p:sp>
        <p:nvSpPr>
          <p:cNvPr id="112" name="Rectángulo 3"/>
          <p:cNvSpPr txBox="1"/>
          <p:nvPr/>
        </p:nvSpPr>
        <p:spPr>
          <a:xfrm>
            <a:off x="7893542" y="2792728"/>
            <a:ext cx="3070935" cy="10947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defTabSz="457200">
              <a:defRPr sz="1200" b="1">
                <a:latin typeface="Times"/>
                <a:ea typeface="Times"/>
                <a:cs typeface="Times"/>
                <a:sym typeface="Times"/>
              </a:defRPr>
            </a:pPr>
            <a:r>
              <a:t>STATE oF THE ART LABORATORY</a:t>
            </a:r>
          </a:p>
          <a:p>
            <a:pPr>
              <a:defRPr sz="1000">
                <a:latin typeface="Times"/>
                <a:ea typeface="Times"/>
                <a:cs typeface="Times"/>
                <a:sym typeface="Times"/>
              </a:defRPr>
            </a:pPr>
            <a:r>
              <a:t>Is responsible for quality control, research and development of new flavors and colors for future launches. This activity gives Rives the agility and creativity to continue leading product innovation in the market.</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 name="diapo 5.jpg" descr="diapo 5.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15" name="CuadroTexto 5"/>
          <p:cNvSpPr txBox="1"/>
          <p:nvPr/>
        </p:nvSpPr>
        <p:spPr>
          <a:xfrm>
            <a:off x="1872386" y="1808480"/>
            <a:ext cx="8447228" cy="185330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lgn="ctr">
              <a:lnSpc>
                <a:spcPct val="81000"/>
              </a:lnSpc>
              <a:spcBef>
                <a:spcPts val="600"/>
              </a:spcBef>
              <a:defRPr sz="1600">
                <a:latin typeface="Times"/>
                <a:ea typeface="Times"/>
                <a:cs typeface="Times"/>
                <a:sym typeface="Times"/>
              </a:defRPr>
            </a:pPr>
            <a:r>
              <a:t>Rives Gin is still produced by traditional methods using top quality alcohol and botanicals to recipes passed down from master distillers of another age. True London Dry Gin is a much more refined product crafted with great care by experienced distillers.  It uses the highest quality fermentation alcohol with botanicals, dominated by Juniper. </a:t>
            </a:r>
          </a:p>
          <a:p>
            <a:pPr algn="ctr">
              <a:lnSpc>
                <a:spcPct val="81000"/>
              </a:lnSpc>
              <a:spcBef>
                <a:spcPts val="600"/>
              </a:spcBef>
              <a:defRPr sz="1600">
                <a:latin typeface="Times"/>
                <a:ea typeface="Times"/>
                <a:cs typeface="Times"/>
                <a:sym typeface="Times"/>
              </a:defRPr>
            </a:pPr>
            <a:endParaRPr/>
          </a:p>
          <a:p>
            <a:pPr algn="ctr">
              <a:lnSpc>
                <a:spcPct val="81000"/>
              </a:lnSpc>
              <a:spcBef>
                <a:spcPts val="600"/>
              </a:spcBef>
              <a:defRPr sz="1600">
                <a:latin typeface="Times"/>
                <a:ea typeface="Times"/>
                <a:cs typeface="Times"/>
                <a:sym typeface="Times"/>
              </a:defRPr>
            </a:pPr>
            <a:r>
              <a:t>The secret of London Dry Gin lies in the purity of the alcohol and the proportion of natural botanicals only , that are  used in each distillation. The alcohol used in our Gin is either from fermented molasses or grain with a purity of at least 96%</a:t>
            </a:r>
          </a:p>
        </p:txBody>
      </p:sp>
      <p:sp>
        <p:nvSpPr>
          <p:cNvPr id="116" name="CuadroTexto 5"/>
          <p:cNvSpPr txBox="1"/>
          <p:nvPr/>
        </p:nvSpPr>
        <p:spPr>
          <a:xfrm>
            <a:off x="3485267" y="3995419"/>
            <a:ext cx="5052479" cy="58573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lgn="ctr">
              <a:lnSpc>
                <a:spcPct val="60000"/>
              </a:lnSpc>
              <a:spcBef>
                <a:spcPts val="600"/>
              </a:spcBef>
              <a:defRPr sz="2200" b="1" baseline="30181">
                <a:latin typeface="Times"/>
                <a:ea typeface="Times"/>
                <a:cs typeface="Times"/>
                <a:sym typeface="Times"/>
              </a:defRPr>
            </a:pPr>
            <a:r>
              <a:rPr dirty="0">
                <a:solidFill>
                  <a:schemeClr val="accent6">
                    <a:lumMod val="75000"/>
                  </a:schemeClr>
                </a:solidFill>
              </a:rPr>
              <a:t>The careful selection and a perfect combination of its natural ingredients give these gins an exceptional</a:t>
            </a:r>
          </a:p>
          <a:p>
            <a:pPr algn="ctr">
              <a:lnSpc>
                <a:spcPct val="60000"/>
              </a:lnSpc>
              <a:spcBef>
                <a:spcPts val="600"/>
              </a:spcBef>
              <a:defRPr sz="2200" b="1" baseline="30181">
                <a:latin typeface="Times"/>
                <a:ea typeface="Times"/>
                <a:cs typeface="Times"/>
                <a:sym typeface="Times"/>
              </a:defRPr>
            </a:pPr>
            <a:r>
              <a:rPr dirty="0">
                <a:solidFill>
                  <a:schemeClr val="accent6">
                    <a:lumMod val="75000"/>
                  </a:schemeClr>
                </a:solidFill>
              </a:rPr>
              <a:t>SMOOTHNESS</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 name="diapo 6.jpg" descr="diapo 6.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19" name="CuadroTexto 5"/>
          <p:cNvSpPr txBox="1"/>
          <p:nvPr/>
        </p:nvSpPr>
        <p:spPr>
          <a:xfrm>
            <a:off x="2204372" y="1605282"/>
            <a:ext cx="8118219" cy="36474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marL="285750" indent="-285750">
              <a:buSzPct val="100000"/>
              <a:buFont typeface="Arial"/>
              <a:buChar char="•"/>
              <a:defRPr sz="1200">
                <a:latin typeface="Times"/>
                <a:ea typeface="Times"/>
                <a:cs typeface="Times"/>
                <a:sym typeface="Times"/>
              </a:defRPr>
            </a:pPr>
            <a:r>
              <a:t>Spanish Gin, internationally renowned, is distilled to the </a:t>
            </a:r>
            <a:r>
              <a:rPr b="1"/>
              <a:t>London Dry Gin style.</a:t>
            </a:r>
          </a:p>
          <a:p>
            <a:pPr marL="285750" indent="-285750">
              <a:buSzPct val="100000"/>
              <a:buFont typeface="Arial"/>
              <a:buChar char="•"/>
              <a:defRPr sz="1200" b="1">
                <a:latin typeface="Times"/>
                <a:ea typeface="Times"/>
                <a:cs typeface="Times"/>
                <a:sym typeface="Times"/>
              </a:defRPr>
            </a:pPr>
            <a:endParaRPr b="1"/>
          </a:p>
          <a:p>
            <a:pPr marL="285750" indent="-285750">
              <a:buSzPct val="100000"/>
              <a:buFont typeface="Arial"/>
              <a:buChar char="•"/>
              <a:defRPr sz="1200">
                <a:latin typeface="Times"/>
                <a:ea typeface="Times"/>
                <a:cs typeface="Times"/>
                <a:sym typeface="Times"/>
              </a:defRPr>
            </a:pPr>
            <a:r>
              <a:t>Gin Rives has been </a:t>
            </a:r>
            <a:r>
              <a:rPr b="1"/>
              <a:t>produced in El Puerto De Santa Maria since 1880</a:t>
            </a:r>
            <a:r>
              <a:t>, with extreme refinement and care, respecting the original recipe, which distinguishes its clean dry taste. </a:t>
            </a:r>
          </a:p>
          <a:p>
            <a:pPr>
              <a:defRPr sz="1200">
                <a:latin typeface="Times"/>
                <a:ea typeface="Times"/>
                <a:cs typeface="Times"/>
                <a:sym typeface="Times"/>
              </a:defRPr>
            </a:pPr>
            <a:endParaRPr/>
          </a:p>
          <a:p>
            <a:pPr marL="285750" indent="-285750">
              <a:buSzPct val="100000"/>
              <a:buFont typeface="Arial"/>
              <a:buChar char="•"/>
              <a:defRPr sz="1200">
                <a:latin typeface="Times"/>
                <a:ea typeface="Times"/>
                <a:cs typeface="Times"/>
                <a:sym typeface="Times"/>
              </a:defRPr>
            </a:pPr>
            <a:r>
              <a:t>The bottle’s grass engraving represents the historical flagship Santa Maria, the largest of the three ships used by Christopher Columbus in his first voyage to the New World. </a:t>
            </a:r>
          </a:p>
          <a:p>
            <a:pPr marL="285750" indent="-285750">
              <a:buSzPct val="100000"/>
              <a:buFont typeface="Arial"/>
              <a:buChar char="•"/>
              <a:defRPr sz="1200">
                <a:latin typeface="Times"/>
                <a:ea typeface="Times"/>
                <a:cs typeface="Times"/>
                <a:sym typeface="Times"/>
              </a:defRPr>
            </a:pPr>
            <a:endParaRPr/>
          </a:p>
          <a:p>
            <a:pPr marL="285750" indent="-285750">
              <a:buSzPct val="100000"/>
              <a:buFont typeface="Arial"/>
              <a:buChar char="•"/>
              <a:defRPr sz="1200">
                <a:latin typeface="Times"/>
                <a:ea typeface="Times"/>
                <a:cs typeface="Times"/>
                <a:sym typeface="Times"/>
              </a:defRPr>
            </a:pPr>
            <a:r>
              <a:t>The expedition set off from the Guadalete river, next to the original distillery in El Puerto de Santa María (south of Spain), giving the bottle a symbolic connection to our city.</a:t>
            </a:r>
          </a:p>
          <a:p>
            <a:pPr marL="285750" indent="-285750">
              <a:buSzPct val="100000"/>
              <a:buFont typeface="Arial"/>
              <a:buChar char="•"/>
              <a:defRPr sz="1200">
                <a:latin typeface="Times"/>
                <a:ea typeface="Times"/>
                <a:cs typeface="Times"/>
                <a:sym typeface="Times"/>
              </a:defRPr>
            </a:pPr>
            <a:endParaRPr/>
          </a:p>
          <a:p>
            <a:pPr marL="285750" indent="-285750">
              <a:buSzPct val="100000"/>
              <a:buFont typeface="Arial"/>
              <a:buChar char="•"/>
              <a:defRPr sz="1200" b="1">
                <a:latin typeface="Times"/>
                <a:ea typeface="Times"/>
                <a:cs typeface="Times"/>
                <a:sym typeface="Times"/>
              </a:defRPr>
            </a:pPr>
            <a:r>
              <a:t>The perfect Spanish Gin &amp; Tonic Serve.</a:t>
            </a:r>
          </a:p>
          <a:p>
            <a:pPr>
              <a:defRPr sz="1200" b="1">
                <a:latin typeface="Times"/>
                <a:ea typeface="Times"/>
                <a:cs typeface="Times"/>
                <a:sym typeface="Times"/>
              </a:defRPr>
            </a:pPr>
            <a:endParaRPr/>
          </a:p>
          <a:p>
            <a:pPr marL="285750" indent="-285750">
              <a:buSzPct val="100000"/>
              <a:buFont typeface="Arial"/>
              <a:buChar char="•"/>
              <a:defRPr sz="1200" b="1">
                <a:latin typeface="Times"/>
                <a:ea typeface="Times"/>
                <a:cs typeface="Times"/>
                <a:sym typeface="Times"/>
              </a:defRPr>
            </a:pPr>
            <a:r>
              <a:t>Rives, family owned best selling Spanish Gin.</a:t>
            </a:r>
          </a:p>
          <a:p>
            <a:pPr marL="285750" indent="-285750">
              <a:buSzPct val="100000"/>
              <a:buFont typeface="Arial"/>
              <a:buChar char="•"/>
              <a:defRPr sz="1200" b="1">
                <a:latin typeface="Times"/>
                <a:ea typeface="Times"/>
                <a:cs typeface="Times"/>
                <a:sym typeface="Times"/>
              </a:defRPr>
            </a:pPr>
            <a:endParaRPr/>
          </a:p>
          <a:p>
            <a:pPr marL="285750" indent="-285750">
              <a:buSzPct val="100000"/>
              <a:buFont typeface="Arial"/>
              <a:buChar char="•"/>
              <a:defRPr sz="1200" b="1">
                <a:latin typeface="Times"/>
                <a:ea typeface="Times"/>
                <a:cs typeface="Times"/>
                <a:sym typeface="Times"/>
              </a:defRPr>
            </a:pPr>
            <a:r>
              <a:t>Rives Group is the most awarded Spirits, liquors &amp; Beverages Company in Spain.</a:t>
            </a:r>
          </a:p>
          <a:p>
            <a:pPr>
              <a:defRPr sz="1200">
                <a:latin typeface="Times"/>
                <a:ea typeface="Times"/>
                <a:cs typeface="Times"/>
                <a:sym typeface="Times"/>
              </a:defRPr>
            </a:pPr>
            <a:endParaRPr/>
          </a:p>
          <a:p>
            <a:pPr marL="285750" indent="-285750">
              <a:buSzPct val="100000"/>
              <a:buFont typeface="Arial"/>
              <a:buChar char="•"/>
              <a:defRPr sz="1200">
                <a:latin typeface="Times"/>
                <a:ea typeface="Times"/>
                <a:cs typeface="Times"/>
                <a:sym typeface="Times"/>
              </a:defRPr>
            </a:pPr>
            <a:r>
              <a:t>The height of our unique column still at 30 m, allows to rectified the alcohol at less than 1% of impurities (the normal standard is within 4% to 8%). Great quality of alcohol, 100 % pure water through an osmosis reverse system  and only  natural botanicals are used to produced our amazing Spanish Gin.</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diapo 7.jpg" descr="diapo 7.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22" name="CuadroTexto 5"/>
          <p:cNvSpPr txBox="1"/>
          <p:nvPr/>
        </p:nvSpPr>
        <p:spPr>
          <a:xfrm>
            <a:off x="1675893" y="3601749"/>
            <a:ext cx="1433377" cy="2565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70000"/>
              </a:lnSpc>
              <a:spcBef>
                <a:spcPts val="600"/>
              </a:spcBef>
              <a:defRPr sz="1000" b="1">
                <a:latin typeface="Times"/>
                <a:ea typeface="Times"/>
                <a:cs typeface="Times"/>
                <a:sym typeface="Times"/>
              </a:defRPr>
            </a:lvl1pPr>
          </a:lstStyle>
          <a:p>
            <a:r>
              <a:t>CASSIA:</a:t>
            </a:r>
          </a:p>
        </p:txBody>
      </p:sp>
      <p:sp>
        <p:nvSpPr>
          <p:cNvPr id="123" name="CuadroTexto 5"/>
          <p:cNvSpPr txBox="1"/>
          <p:nvPr/>
        </p:nvSpPr>
        <p:spPr>
          <a:xfrm>
            <a:off x="1675893" y="3833524"/>
            <a:ext cx="1433377" cy="38861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80000"/>
              </a:lnSpc>
              <a:spcBef>
                <a:spcPts val="600"/>
              </a:spcBef>
              <a:defRPr sz="1000">
                <a:latin typeface="Times"/>
                <a:ea typeface="Times"/>
                <a:cs typeface="Times"/>
                <a:sym typeface="Times"/>
              </a:defRPr>
            </a:lvl1pPr>
          </a:lstStyle>
          <a:p>
            <a:r>
              <a:t>Sweet and exotically flavored cinnamon bark.</a:t>
            </a:r>
          </a:p>
        </p:txBody>
      </p:sp>
      <p:sp>
        <p:nvSpPr>
          <p:cNvPr id="124" name="CuadroTexto 5"/>
          <p:cNvSpPr txBox="1"/>
          <p:nvPr/>
        </p:nvSpPr>
        <p:spPr>
          <a:xfrm>
            <a:off x="3105911" y="3543963"/>
            <a:ext cx="1433377" cy="37210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70000"/>
              </a:lnSpc>
              <a:spcBef>
                <a:spcPts val="600"/>
              </a:spcBef>
              <a:defRPr sz="1000" b="1">
                <a:latin typeface="Times"/>
                <a:ea typeface="Times"/>
                <a:cs typeface="Times"/>
                <a:sym typeface="Times"/>
              </a:defRPr>
            </a:lvl1pPr>
          </a:lstStyle>
          <a:p>
            <a:r>
              <a:t>BITTER SWEET ALMONDS:</a:t>
            </a:r>
          </a:p>
        </p:txBody>
      </p:sp>
      <p:sp>
        <p:nvSpPr>
          <p:cNvPr id="125" name="CuadroTexto 5"/>
          <p:cNvSpPr txBox="1"/>
          <p:nvPr/>
        </p:nvSpPr>
        <p:spPr>
          <a:xfrm>
            <a:off x="3105911" y="3833524"/>
            <a:ext cx="1433377" cy="52069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80000"/>
              </a:lnSpc>
              <a:spcBef>
                <a:spcPts val="600"/>
              </a:spcBef>
              <a:defRPr sz="1000">
                <a:latin typeface="Times"/>
                <a:ea typeface="Times"/>
                <a:cs typeface="Times"/>
                <a:sym typeface="Times"/>
              </a:defRPr>
            </a:lvl1pPr>
          </a:lstStyle>
          <a:p>
            <a:r>
              <a:t>Bringing a touch of marzipan from Eastern Spain.</a:t>
            </a:r>
          </a:p>
        </p:txBody>
      </p:sp>
      <p:sp>
        <p:nvSpPr>
          <p:cNvPr id="126" name="CuadroTexto 5"/>
          <p:cNvSpPr txBox="1"/>
          <p:nvPr/>
        </p:nvSpPr>
        <p:spPr>
          <a:xfrm>
            <a:off x="4551171" y="3543963"/>
            <a:ext cx="1433377" cy="37210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70000"/>
              </a:lnSpc>
              <a:spcBef>
                <a:spcPts val="600"/>
              </a:spcBef>
              <a:defRPr sz="1000" b="1">
                <a:latin typeface="Times"/>
                <a:ea typeface="Times"/>
                <a:cs typeface="Times"/>
                <a:sym typeface="Times"/>
              </a:defRPr>
            </a:lvl1pPr>
          </a:lstStyle>
          <a:p>
            <a:r>
              <a:t>ORANGES FROM SEVILLE:</a:t>
            </a:r>
          </a:p>
        </p:txBody>
      </p:sp>
      <p:sp>
        <p:nvSpPr>
          <p:cNvPr id="127" name="CuadroTexto 5"/>
          <p:cNvSpPr txBox="1"/>
          <p:nvPr/>
        </p:nvSpPr>
        <p:spPr>
          <a:xfrm>
            <a:off x="4551171" y="3833524"/>
            <a:ext cx="1433377" cy="9169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80000"/>
              </a:lnSpc>
              <a:spcBef>
                <a:spcPts val="600"/>
              </a:spcBef>
              <a:defRPr sz="1000">
                <a:latin typeface="Times"/>
                <a:ea typeface="Times"/>
                <a:cs typeface="Times"/>
                <a:sym typeface="Times"/>
              </a:defRPr>
            </a:lvl1pPr>
          </a:lstStyle>
          <a:p>
            <a:r>
              <a:t>Peeled by hand, they bestow both freshness and citrus essence. The rind is used without the white pith,  thus removing any bitterness.</a:t>
            </a:r>
          </a:p>
        </p:txBody>
      </p:sp>
      <p:sp>
        <p:nvSpPr>
          <p:cNvPr id="128" name="CuadroTexto 5"/>
          <p:cNvSpPr txBox="1"/>
          <p:nvPr/>
        </p:nvSpPr>
        <p:spPr>
          <a:xfrm>
            <a:off x="6001513" y="3601749"/>
            <a:ext cx="1433377" cy="2565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70000"/>
              </a:lnSpc>
              <a:spcBef>
                <a:spcPts val="600"/>
              </a:spcBef>
              <a:defRPr sz="1000" b="1">
                <a:latin typeface="Times"/>
                <a:ea typeface="Times"/>
                <a:cs typeface="Times"/>
                <a:sym typeface="Times"/>
              </a:defRPr>
            </a:lvl1pPr>
          </a:lstStyle>
          <a:p>
            <a:r>
              <a:t>LEMON</a:t>
            </a:r>
          </a:p>
        </p:txBody>
      </p:sp>
      <p:sp>
        <p:nvSpPr>
          <p:cNvPr id="129" name="CuadroTexto 5"/>
          <p:cNvSpPr txBox="1"/>
          <p:nvPr/>
        </p:nvSpPr>
        <p:spPr>
          <a:xfrm>
            <a:off x="6001513" y="3833524"/>
            <a:ext cx="1433377" cy="65277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80000"/>
              </a:lnSpc>
              <a:spcBef>
                <a:spcPts val="600"/>
              </a:spcBef>
              <a:defRPr sz="1000">
                <a:latin typeface="Times"/>
                <a:ea typeface="Times"/>
                <a:cs typeface="Times"/>
                <a:sym typeface="Times"/>
              </a:defRPr>
            </a:lvl1pPr>
          </a:lstStyle>
          <a:p>
            <a:r>
              <a:t>The essential oils from this lemon rind of hand-peeled Murcian lemons impart fresh citrus scents.</a:t>
            </a:r>
          </a:p>
        </p:txBody>
      </p:sp>
      <p:sp>
        <p:nvSpPr>
          <p:cNvPr id="130" name="CuadroTexto 5"/>
          <p:cNvSpPr txBox="1"/>
          <p:nvPr/>
        </p:nvSpPr>
        <p:spPr>
          <a:xfrm>
            <a:off x="7385811" y="3601749"/>
            <a:ext cx="1433377" cy="2565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70000"/>
              </a:lnSpc>
              <a:spcBef>
                <a:spcPts val="600"/>
              </a:spcBef>
              <a:defRPr sz="1000" b="1">
                <a:latin typeface="Times"/>
                <a:ea typeface="Times"/>
                <a:cs typeface="Times"/>
                <a:sym typeface="Times"/>
              </a:defRPr>
            </a:lvl1pPr>
          </a:lstStyle>
          <a:p>
            <a:r>
              <a:t>LAVENDER</a:t>
            </a:r>
          </a:p>
        </p:txBody>
      </p:sp>
      <p:sp>
        <p:nvSpPr>
          <p:cNvPr id="131" name="CuadroTexto 5"/>
          <p:cNvSpPr txBox="1"/>
          <p:nvPr/>
        </p:nvSpPr>
        <p:spPr>
          <a:xfrm>
            <a:off x="7385811" y="3833524"/>
            <a:ext cx="1433377" cy="52069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80000"/>
              </a:lnSpc>
              <a:spcBef>
                <a:spcPts val="600"/>
              </a:spcBef>
              <a:defRPr sz="1000">
                <a:latin typeface="Times"/>
                <a:ea typeface="Times"/>
                <a:cs typeface="Times"/>
                <a:sym typeface="Times"/>
              </a:defRPr>
            </a:lvl1pPr>
          </a:lstStyle>
          <a:p>
            <a:r>
              <a:t>From the Los Alcornocales Natural Park of Cadiz.</a:t>
            </a:r>
          </a:p>
        </p:txBody>
      </p:sp>
      <p:sp>
        <p:nvSpPr>
          <p:cNvPr id="132" name="CuadroTexto 5"/>
          <p:cNvSpPr txBox="1"/>
          <p:nvPr/>
        </p:nvSpPr>
        <p:spPr>
          <a:xfrm>
            <a:off x="8808211" y="3601749"/>
            <a:ext cx="1433377" cy="2565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70000"/>
              </a:lnSpc>
              <a:spcBef>
                <a:spcPts val="600"/>
              </a:spcBef>
              <a:defRPr sz="1000" b="1">
                <a:latin typeface="Times"/>
                <a:ea typeface="Times"/>
                <a:cs typeface="Times"/>
                <a:sym typeface="Times"/>
              </a:defRPr>
            </a:lvl1pPr>
          </a:lstStyle>
          <a:p>
            <a:r>
              <a:t>THYME</a:t>
            </a:r>
          </a:p>
        </p:txBody>
      </p:sp>
      <p:sp>
        <p:nvSpPr>
          <p:cNvPr id="133" name="CuadroTexto 5"/>
          <p:cNvSpPr txBox="1"/>
          <p:nvPr/>
        </p:nvSpPr>
        <p:spPr>
          <a:xfrm>
            <a:off x="8808211" y="3833524"/>
            <a:ext cx="1433377" cy="38861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80000"/>
              </a:lnSpc>
              <a:spcBef>
                <a:spcPts val="600"/>
              </a:spcBef>
              <a:defRPr sz="1000">
                <a:latin typeface="Times"/>
                <a:ea typeface="Times"/>
                <a:cs typeface="Times"/>
                <a:sym typeface="Times"/>
              </a:defRPr>
            </a:lvl1pPr>
          </a:lstStyle>
          <a:p>
            <a:r>
              <a:t>From the La Jandas region of Cadiz.</a:t>
            </a:r>
          </a:p>
        </p:txBody>
      </p:sp>
      <p:sp>
        <p:nvSpPr>
          <p:cNvPr id="134" name="CuadroTexto 5"/>
          <p:cNvSpPr txBox="1"/>
          <p:nvPr/>
        </p:nvSpPr>
        <p:spPr>
          <a:xfrm>
            <a:off x="1969639" y="1649122"/>
            <a:ext cx="8252722" cy="5814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lgn="ctr">
              <a:lnSpc>
                <a:spcPct val="81000"/>
              </a:lnSpc>
              <a:spcBef>
                <a:spcPts val="600"/>
              </a:spcBef>
              <a:defRPr sz="1500" b="1">
                <a:latin typeface="Times"/>
                <a:ea typeface="Times"/>
                <a:cs typeface="Times"/>
                <a:sym typeface="Times"/>
              </a:defRPr>
            </a:pPr>
            <a:r>
              <a:t>Gin Rives used as the main base; Spanish botanicals and seeds of the region</a:t>
            </a:r>
          </a:p>
          <a:p>
            <a:pPr algn="ctr">
              <a:lnSpc>
                <a:spcPct val="81000"/>
              </a:lnSpc>
              <a:spcBef>
                <a:spcPts val="600"/>
              </a:spcBef>
              <a:defRPr sz="1500" b="1">
                <a:latin typeface="Times"/>
                <a:ea typeface="Times"/>
                <a:cs typeface="Times"/>
                <a:sym typeface="Times"/>
              </a:defRPr>
            </a:pPr>
            <a:r>
              <a:t>(South of Spain), combined with other carefully selected and top quality global botanicals.</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 name="diapo 8.jpg" descr="diapo 8.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37" name="CuadroTexto 5"/>
          <p:cNvSpPr txBox="1"/>
          <p:nvPr/>
        </p:nvSpPr>
        <p:spPr>
          <a:xfrm>
            <a:off x="3080749" y="3588098"/>
            <a:ext cx="1433378" cy="2565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70000"/>
              </a:lnSpc>
              <a:spcBef>
                <a:spcPts val="600"/>
              </a:spcBef>
              <a:defRPr sz="1000" b="1">
                <a:latin typeface="Times"/>
                <a:ea typeface="Times"/>
                <a:cs typeface="Times"/>
                <a:sym typeface="Times"/>
              </a:defRPr>
            </a:lvl1pPr>
          </a:lstStyle>
          <a:p>
            <a:r>
              <a:t>CORIANDER:</a:t>
            </a:r>
          </a:p>
        </p:txBody>
      </p:sp>
      <p:sp>
        <p:nvSpPr>
          <p:cNvPr id="138" name="CuadroTexto 5"/>
          <p:cNvSpPr txBox="1"/>
          <p:nvPr/>
        </p:nvSpPr>
        <p:spPr>
          <a:xfrm>
            <a:off x="3241325" y="3769073"/>
            <a:ext cx="1112227" cy="52069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80000"/>
              </a:lnSpc>
              <a:spcBef>
                <a:spcPts val="600"/>
              </a:spcBef>
              <a:defRPr sz="1000">
                <a:latin typeface="Times"/>
                <a:ea typeface="Times"/>
                <a:cs typeface="Times"/>
                <a:sym typeface="Times"/>
              </a:defRPr>
            </a:lvl1pPr>
          </a:lstStyle>
          <a:p>
            <a:r>
              <a:t>Bringing hints of frehness from Russia. </a:t>
            </a:r>
          </a:p>
        </p:txBody>
      </p:sp>
      <p:sp>
        <p:nvSpPr>
          <p:cNvPr id="139" name="CuadroTexto 5"/>
          <p:cNvSpPr txBox="1"/>
          <p:nvPr/>
        </p:nvSpPr>
        <p:spPr>
          <a:xfrm>
            <a:off x="4691984" y="3588098"/>
            <a:ext cx="1226288" cy="37210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70000"/>
              </a:lnSpc>
              <a:spcBef>
                <a:spcPts val="600"/>
              </a:spcBef>
              <a:defRPr sz="1000" b="1">
                <a:latin typeface="Times"/>
                <a:ea typeface="Times"/>
                <a:cs typeface="Times"/>
                <a:sym typeface="Times"/>
              </a:defRPr>
            </a:lvl1pPr>
          </a:lstStyle>
          <a:p>
            <a:r>
              <a:t>ANGELICA ROOT AND SEED:</a:t>
            </a:r>
          </a:p>
        </p:txBody>
      </p:sp>
      <p:sp>
        <p:nvSpPr>
          <p:cNvPr id="140" name="CuadroTexto 5"/>
          <p:cNvSpPr txBox="1"/>
          <p:nvPr/>
        </p:nvSpPr>
        <p:spPr>
          <a:xfrm>
            <a:off x="4624873" y="3880833"/>
            <a:ext cx="1279548" cy="52069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80000"/>
              </a:lnSpc>
              <a:spcBef>
                <a:spcPts val="600"/>
              </a:spcBef>
              <a:defRPr sz="1000">
                <a:latin typeface="Times"/>
                <a:ea typeface="Times"/>
                <a:cs typeface="Times"/>
                <a:sym typeface="Times"/>
              </a:defRPr>
            </a:lvl1pPr>
          </a:lstStyle>
          <a:p>
            <a:r>
              <a:t>Of Belgian origin. Attributes the gins dry quality.</a:t>
            </a:r>
          </a:p>
        </p:txBody>
      </p:sp>
      <p:sp>
        <p:nvSpPr>
          <p:cNvPr id="141" name="CuadroTexto 5"/>
          <p:cNvSpPr txBox="1"/>
          <p:nvPr/>
        </p:nvSpPr>
        <p:spPr>
          <a:xfrm>
            <a:off x="6047828" y="3588098"/>
            <a:ext cx="1226288" cy="2565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70000"/>
              </a:lnSpc>
              <a:spcBef>
                <a:spcPts val="600"/>
              </a:spcBef>
              <a:defRPr sz="1000" b="1">
                <a:latin typeface="Times"/>
                <a:ea typeface="Times"/>
                <a:cs typeface="Times"/>
                <a:sym typeface="Times"/>
              </a:defRPr>
            </a:lvl1pPr>
          </a:lstStyle>
          <a:p>
            <a:r>
              <a:t>LIQUORICE:</a:t>
            </a:r>
          </a:p>
        </p:txBody>
      </p:sp>
      <p:sp>
        <p:nvSpPr>
          <p:cNvPr id="142" name="CuadroTexto 5"/>
          <p:cNvSpPr txBox="1"/>
          <p:nvPr/>
        </p:nvSpPr>
        <p:spPr>
          <a:xfrm>
            <a:off x="6175740" y="3769073"/>
            <a:ext cx="970462" cy="2565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80000"/>
              </a:lnSpc>
              <a:spcBef>
                <a:spcPts val="600"/>
              </a:spcBef>
              <a:defRPr sz="1000">
                <a:latin typeface="Times"/>
                <a:ea typeface="Times"/>
                <a:cs typeface="Times"/>
                <a:sym typeface="Times"/>
              </a:defRPr>
            </a:lvl1pPr>
          </a:lstStyle>
          <a:p>
            <a:r>
              <a:t>Of China origin.</a:t>
            </a:r>
          </a:p>
        </p:txBody>
      </p:sp>
      <p:sp>
        <p:nvSpPr>
          <p:cNvPr id="143" name="CuadroTexto 5"/>
          <p:cNvSpPr txBox="1"/>
          <p:nvPr/>
        </p:nvSpPr>
        <p:spPr>
          <a:xfrm>
            <a:off x="7475904" y="3588098"/>
            <a:ext cx="1226287" cy="37210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70000"/>
              </a:lnSpc>
              <a:spcBef>
                <a:spcPts val="600"/>
              </a:spcBef>
              <a:defRPr sz="1000" b="1">
                <a:latin typeface="Times"/>
                <a:ea typeface="Times"/>
                <a:cs typeface="Times"/>
                <a:sym typeface="Times"/>
              </a:defRPr>
            </a:lvl1pPr>
          </a:lstStyle>
          <a:p>
            <a:r>
              <a:t>GRAINS OF PARADICE:</a:t>
            </a:r>
          </a:p>
        </p:txBody>
      </p:sp>
      <p:sp>
        <p:nvSpPr>
          <p:cNvPr id="144" name="CuadroTexto 5"/>
          <p:cNvSpPr txBox="1"/>
          <p:nvPr/>
        </p:nvSpPr>
        <p:spPr>
          <a:xfrm>
            <a:off x="7475904" y="3946873"/>
            <a:ext cx="1162787" cy="52069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80000"/>
              </a:lnSpc>
              <a:spcBef>
                <a:spcPts val="600"/>
              </a:spcBef>
              <a:defRPr sz="1000">
                <a:latin typeface="Times"/>
                <a:ea typeface="Times"/>
                <a:cs typeface="Times"/>
                <a:sym typeface="Times"/>
              </a:defRPr>
            </a:lvl1pPr>
          </a:lstStyle>
          <a:p>
            <a:r>
              <a:t>Notes of warm spice originating from Africa</a:t>
            </a:r>
          </a:p>
        </p:txBody>
      </p:sp>
      <p:sp>
        <p:nvSpPr>
          <p:cNvPr id="145" name="CuadroTexto 5"/>
          <p:cNvSpPr txBox="1"/>
          <p:nvPr/>
        </p:nvSpPr>
        <p:spPr>
          <a:xfrm>
            <a:off x="8840478" y="3588098"/>
            <a:ext cx="1226288" cy="2565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70000"/>
              </a:lnSpc>
              <a:spcBef>
                <a:spcPts val="600"/>
              </a:spcBef>
              <a:defRPr sz="1000" b="1">
                <a:latin typeface="Times"/>
                <a:ea typeface="Times"/>
                <a:cs typeface="Times"/>
                <a:sym typeface="Times"/>
              </a:defRPr>
            </a:lvl1pPr>
          </a:lstStyle>
          <a:p>
            <a:r>
              <a:t>ORRIS:</a:t>
            </a:r>
          </a:p>
        </p:txBody>
      </p:sp>
      <p:sp>
        <p:nvSpPr>
          <p:cNvPr id="146" name="CuadroTexto 5"/>
          <p:cNvSpPr txBox="1"/>
          <p:nvPr/>
        </p:nvSpPr>
        <p:spPr>
          <a:xfrm>
            <a:off x="8807815" y="3769073"/>
            <a:ext cx="1279549" cy="52069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80000"/>
              </a:lnSpc>
              <a:spcBef>
                <a:spcPts val="600"/>
              </a:spcBef>
              <a:defRPr sz="1000">
                <a:latin typeface="Times"/>
                <a:ea typeface="Times"/>
                <a:cs typeface="Times"/>
                <a:sym typeface="Times"/>
              </a:defRPr>
            </a:lvl1pPr>
          </a:lstStyle>
          <a:p>
            <a:r>
              <a:t>Fragant ground orris root; vital in the creation of aroma.</a:t>
            </a:r>
          </a:p>
        </p:txBody>
      </p:sp>
      <p:sp>
        <p:nvSpPr>
          <p:cNvPr id="147" name="CuadroTexto 5"/>
          <p:cNvSpPr txBox="1"/>
          <p:nvPr/>
        </p:nvSpPr>
        <p:spPr>
          <a:xfrm>
            <a:off x="1700976" y="3588098"/>
            <a:ext cx="1433376" cy="2565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70000"/>
              </a:lnSpc>
              <a:spcBef>
                <a:spcPts val="600"/>
              </a:spcBef>
              <a:defRPr sz="1000" b="1">
                <a:latin typeface="Times"/>
                <a:ea typeface="Times"/>
                <a:cs typeface="Times"/>
                <a:sym typeface="Times"/>
              </a:defRPr>
            </a:lvl1pPr>
          </a:lstStyle>
          <a:p>
            <a:r>
              <a:t>JUNIPER BERRIES:</a:t>
            </a:r>
          </a:p>
        </p:txBody>
      </p:sp>
      <p:sp>
        <p:nvSpPr>
          <p:cNvPr id="148" name="CuadroTexto 5"/>
          <p:cNvSpPr txBox="1"/>
          <p:nvPr/>
        </p:nvSpPr>
        <p:spPr>
          <a:xfrm>
            <a:off x="1676606" y="3769073"/>
            <a:ext cx="1433377" cy="65277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lnSpc>
                <a:spcPct val="80000"/>
              </a:lnSpc>
              <a:spcBef>
                <a:spcPts val="600"/>
              </a:spcBef>
              <a:defRPr sz="1000">
                <a:latin typeface="Times"/>
                <a:ea typeface="Times"/>
                <a:cs typeface="Times"/>
                <a:sym typeface="Times"/>
              </a:defRPr>
            </a:lvl1pPr>
          </a:lstStyle>
          <a:p>
            <a:r>
              <a:t>The fundamental Gin botanical. Hand-picked in Italy and Macedonia once a year.</a:t>
            </a:r>
          </a:p>
        </p:txBody>
      </p:sp>
      <p:sp>
        <p:nvSpPr>
          <p:cNvPr id="149" name="CuadroTexto 5"/>
          <p:cNvSpPr txBox="1"/>
          <p:nvPr/>
        </p:nvSpPr>
        <p:spPr>
          <a:xfrm>
            <a:off x="1969639" y="1649122"/>
            <a:ext cx="8252722" cy="5814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lgn="ctr">
              <a:lnSpc>
                <a:spcPct val="81000"/>
              </a:lnSpc>
              <a:spcBef>
                <a:spcPts val="600"/>
              </a:spcBef>
              <a:defRPr sz="1500" b="1">
                <a:latin typeface="Times"/>
                <a:ea typeface="Times"/>
                <a:cs typeface="Times"/>
                <a:sym typeface="Times"/>
              </a:defRPr>
            </a:pPr>
            <a:r>
              <a:t>Gin Rives used as the main base; Spanish botanicals and seeds of the region</a:t>
            </a:r>
          </a:p>
          <a:p>
            <a:pPr algn="ctr">
              <a:lnSpc>
                <a:spcPct val="81000"/>
              </a:lnSpc>
              <a:spcBef>
                <a:spcPts val="600"/>
              </a:spcBef>
              <a:defRPr sz="1500" b="1">
                <a:latin typeface="Times"/>
                <a:ea typeface="Times"/>
                <a:cs typeface="Times"/>
                <a:sym typeface="Times"/>
              </a:defRPr>
            </a:pPr>
            <a:r>
              <a:t>(South of Spain), combined with other carefully selected and top quality global botanicals.</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 name="diapo 9.jpg" descr="diapo 9.jpg"/>
          <p:cNvPicPr>
            <a:picLocks noChangeAspect="1"/>
          </p:cNvPicPr>
          <p:nvPr/>
        </p:nvPicPr>
        <p:blipFill>
          <a:blip r:embed="rId2"/>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Imagen que contiene edificio, foto, tabla, frente&#10;&#10;Descripción generada automáticamente">
            <a:extLst>
              <a:ext uri="{FF2B5EF4-FFF2-40B4-BE49-F238E27FC236}">
                <a16:creationId xmlns:a16="http://schemas.microsoft.com/office/drawing/2014/main" id="{CBB13F1B-1759-452C-8651-A73C34E2F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Rectángulo 3">
            <a:extLst>
              <a:ext uri="{FF2B5EF4-FFF2-40B4-BE49-F238E27FC236}">
                <a16:creationId xmlns:a16="http://schemas.microsoft.com/office/drawing/2014/main" id="{48685DCA-2DA2-4F0F-94F2-238DF9DCBEAC}"/>
              </a:ext>
            </a:extLst>
          </p:cNvPr>
          <p:cNvSpPr txBox="1"/>
          <p:nvPr/>
        </p:nvSpPr>
        <p:spPr>
          <a:xfrm>
            <a:off x="1789628" y="3518911"/>
            <a:ext cx="2538479" cy="802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1200">
                <a:latin typeface="Times"/>
                <a:ea typeface="Times"/>
                <a:cs typeface="Times"/>
                <a:sym typeface="Times"/>
              </a:defRPr>
            </a:lvl1pPr>
          </a:lstStyle>
          <a:p>
            <a:r>
              <a:rPr dirty="0"/>
              <a:t>A unique 30 m high column still to rectify the alcohol twice and reduce any further impurities; one of the highest distilleries in Europe.</a:t>
            </a:r>
          </a:p>
        </p:txBody>
      </p:sp>
      <p:sp>
        <p:nvSpPr>
          <p:cNvPr id="7" name="Rectángulo 3">
            <a:extLst>
              <a:ext uri="{FF2B5EF4-FFF2-40B4-BE49-F238E27FC236}">
                <a16:creationId xmlns:a16="http://schemas.microsoft.com/office/drawing/2014/main" id="{D11F1964-0BE4-4380-AB8D-86D221C198B1}"/>
              </a:ext>
            </a:extLst>
          </p:cNvPr>
          <p:cNvSpPr txBox="1"/>
          <p:nvPr/>
        </p:nvSpPr>
        <p:spPr>
          <a:xfrm>
            <a:off x="4826760" y="3518911"/>
            <a:ext cx="2538479" cy="447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1200">
                <a:latin typeface="Times"/>
                <a:ea typeface="Times"/>
                <a:cs typeface="Times"/>
                <a:sym typeface="Times"/>
              </a:defRPr>
            </a:lvl1pPr>
          </a:lstStyle>
          <a:p>
            <a:r>
              <a:t>A reverse osmosis water process is made to obtain a 100% pure water.</a:t>
            </a:r>
          </a:p>
        </p:txBody>
      </p:sp>
      <p:sp>
        <p:nvSpPr>
          <p:cNvPr id="8" name="Rectángulo 3">
            <a:extLst>
              <a:ext uri="{FF2B5EF4-FFF2-40B4-BE49-F238E27FC236}">
                <a16:creationId xmlns:a16="http://schemas.microsoft.com/office/drawing/2014/main" id="{C5CD8576-C423-4F11-90F0-544D43893179}"/>
              </a:ext>
            </a:extLst>
          </p:cNvPr>
          <p:cNvSpPr txBox="1"/>
          <p:nvPr/>
        </p:nvSpPr>
        <p:spPr>
          <a:xfrm>
            <a:off x="8072880" y="3518911"/>
            <a:ext cx="2538479" cy="13233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200">
                <a:latin typeface="Times"/>
                <a:ea typeface="Times"/>
                <a:cs typeface="Times"/>
                <a:sym typeface="Times"/>
              </a:defRPr>
            </a:pPr>
            <a:r>
              <a:rPr dirty="0"/>
              <a:t>The alcohol is charged into the pot of the still and reduced with water before the botanicals are added in carefully controlled amounts.</a:t>
            </a:r>
            <a:endParaRPr sz="1100" dirty="0"/>
          </a:p>
          <a:p>
            <a:pPr>
              <a:defRPr sz="1100">
                <a:latin typeface="Times"/>
                <a:ea typeface="Times"/>
                <a:cs typeface="Times"/>
                <a:sym typeface="Times"/>
              </a:defRPr>
            </a:pPr>
            <a:endParaRPr sz="1100" dirty="0"/>
          </a:p>
          <a:p>
            <a:pPr>
              <a:defRPr sz="1200">
                <a:latin typeface="Times"/>
                <a:ea typeface="Times"/>
                <a:cs typeface="Times"/>
                <a:sym typeface="Times"/>
              </a:defRPr>
            </a:pPr>
            <a:r>
              <a:rPr dirty="0"/>
              <a:t>The botanicals are left for maceration during around </a:t>
            </a:r>
            <a:r>
              <a:rPr b="1" dirty="0"/>
              <a:t>24 hours.</a:t>
            </a:r>
          </a:p>
        </p:txBody>
      </p:sp>
      <p:sp>
        <p:nvSpPr>
          <p:cNvPr id="9" name="Rectángulo 3">
            <a:extLst>
              <a:ext uri="{FF2B5EF4-FFF2-40B4-BE49-F238E27FC236}">
                <a16:creationId xmlns:a16="http://schemas.microsoft.com/office/drawing/2014/main" id="{3E944306-9489-4EFC-A9AD-B01583672278}"/>
              </a:ext>
            </a:extLst>
          </p:cNvPr>
          <p:cNvSpPr txBox="1"/>
          <p:nvPr/>
        </p:nvSpPr>
        <p:spPr>
          <a:xfrm>
            <a:off x="1217831" y="1042410"/>
            <a:ext cx="9756338" cy="6883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lgn="ctr">
              <a:defRPr>
                <a:latin typeface="Times"/>
                <a:ea typeface="Times"/>
                <a:cs typeface="Times"/>
                <a:sym typeface="Times"/>
              </a:defRPr>
            </a:pPr>
            <a:r>
              <a:t>We use the most traditional and artisanal process in our production in order to achieve the best quality</a:t>
            </a:r>
            <a:endParaRPr b="1"/>
          </a:p>
          <a:p>
            <a:pPr algn="ctr">
              <a:defRPr sz="2000">
                <a:latin typeface="Times"/>
                <a:ea typeface="Times"/>
                <a:cs typeface="Times"/>
                <a:sym typeface="Times"/>
              </a:defRPr>
            </a:pPr>
            <a:r>
              <a:t>“batch distillation” in a pot still.</a:t>
            </a:r>
          </a:p>
        </p:txBody>
      </p:sp>
      <p:sp>
        <p:nvSpPr>
          <p:cNvPr id="10" name="Rectángulo 3">
            <a:extLst>
              <a:ext uri="{FF2B5EF4-FFF2-40B4-BE49-F238E27FC236}">
                <a16:creationId xmlns:a16="http://schemas.microsoft.com/office/drawing/2014/main" id="{10C399F5-7276-4861-AC1C-5179E5579F9A}"/>
              </a:ext>
            </a:extLst>
          </p:cNvPr>
          <p:cNvSpPr txBox="1"/>
          <p:nvPr/>
        </p:nvSpPr>
        <p:spPr>
          <a:xfrm>
            <a:off x="2801516" y="2045710"/>
            <a:ext cx="514707" cy="3835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a:latin typeface="Times"/>
                <a:ea typeface="Times"/>
                <a:cs typeface="Times"/>
                <a:sym typeface="Times"/>
              </a:defRPr>
            </a:lvl1pPr>
          </a:lstStyle>
          <a:p>
            <a:r>
              <a:t>I</a:t>
            </a:r>
          </a:p>
        </p:txBody>
      </p:sp>
      <p:sp>
        <p:nvSpPr>
          <p:cNvPr id="11" name="Rectángulo 3">
            <a:extLst>
              <a:ext uri="{FF2B5EF4-FFF2-40B4-BE49-F238E27FC236}">
                <a16:creationId xmlns:a16="http://schemas.microsoft.com/office/drawing/2014/main" id="{BC9A008B-F744-46C0-A017-7B6B7CBDF4E3}"/>
              </a:ext>
            </a:extLst>
          </p:cNvPr>
          <p:cNvSpPr txBox="1"/>
          <p:nvPr/>
        </p:nvSpPr>
        <p:spPr>
          <a:xfrm>
            <a:off x="5838647" y="2045710"/>
            <a:ext cx="514708" cy="3835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a:latin typeface="Times"/>
                <a:ea typeface="Times"/>
                <a:cs typeface="Times"/>
                <a:sym typeface="Times"/>
              </a:defRPr>
            </a:lvl1pPr>
          </a:lstStyle>
          <a:p>
            <a:r>
              <a:t>II</a:t>
            </a:r>
          </a:p>
        </p:txBody>
      </p:sp>
      <p:cxnSp>
        <p:nvCxnSpPr>
          <p:cNvPr id="14" name="Conector recto 13">
            <a:extLst>
              <a:ext uri="{FF2B5EF4-FFF2-40B4-BE49-F238E27FC236}">
                <a16:creationId xmlns:a16="http://schemas.microsoft.com/office/drawing/2014/main" id="{0B06349E-0465-40FF-AD7A-6FF4D9B2A71D}"/>
              </a:ext>
            </a:extLst>
          </p:cNvPr>
          <p:cNvCxnSpPr>
            <a:cxnSpLocks/>
          </p:cNvCxnSpPr>
          <p:nvPr/>
        </p:nvCxnSpPr>
        <p:spPr>
          <a:xfrm>
            <a:off x="4557932" y="2429247"/>
            <a:ext cx="0" cy="2275100"/>
          </a:xfrm>
          <a:prstGeom prst="line">
            <a:avLst/>
          </a:prstGeom>
          <a:noFill/>
          <a:ln w="28575" cap="flat">
            <a:solidFill>
              <a:srgbClr val="663300"/>
            </a:solidFill>
            <a:prstDash val="solid"/>
            <a:round/>
          </a:ln>
          <a:effectLst/>
          <a:sp3d/>
        </p:spPr>
        <p:style>
          <a:lnRef idx="0">
            <a:scrgbClr r="0" g="0" b="0"/>
          </a:lnRef>
          <a:fillRef idx="0">
            <a:scrgbClr r="0" g="0" b="0"/>
          </a:fillRef>
          <a:effectRef idx="0">
            <a:scrgbClr r="0" g="0" b="0"/>
          </a:effectRef>
          <a:fontRef idx="none"/>
        </p:style>
      </p:cxnSp>
      <p:cxnSp>
        <p:nvCxnSpPr>
          <p:cNvPr id="16" name="Conector recto 15">
            <a:extLst>
              <a:ext uri="{FF2B5EF4-FFF2-40B4-BE49-F238E27FC236}">
                <a16:creationId xmlns:a16="http://schemas.microsoft.com/office/drawing/2014/main" id="{E3E42CF8-9EA0-4051-9F79-8A36206D357D}"/>
              </a:ext>
            </a:extLst>
          </p:cNvPr>
          <p:cNvCxnSpPr>
            <a:cxnSpLocks/>
          </p:cNvCxnSpPr>
          <p:nvPr/>
        </p:nvCxnSpPr>
        <p:spPr>
          <a:xfrm>
            <a:off x="7670101" y="2429247"/>
            <a:ext cx="0" cy="2275100"/>
          </a:xfrm>
          <a:prstGeom prst="line">
            <a:avLst/>
          </a:prstGeom>
          <a:noFill/>
          <a:ln w="28575" cap="flat">
            <a:solidFill>
              <a:srgbClr val="663300"/>
            </a:solidFill>
            <a:prstDash val="solid"/>
            <a:round/>
          </a:ln>
          <a:effectLst/>
          <a:sp3d/>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176789440"/>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tabla, cuarto&#10;&#10;Descripción generada automáticamente">
            <a:extLst>
              <a:ext uri="{FF2B5EF4-FFF2-40B4-BE49-F238E27FC236}">
                <a16:creationId xmlns:a16="http://schemas.microsoft.com/office/drawing/2014/main" id="{865AC401-C029-407E-A722-4E074A2957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a:extLst>
              <a:ext uri="{FF2B5EF4-FFF2-40B4-BE49-F238E27FC236}">
                <a16:creationId xmlns:a16="http://schemas.microsoft.com/office/drawing/2014/main" id="{CD52B075-2856-4BC1-94D6-8B9A626537F4}"/>
              </a:ext>
            </a:extLst>
          </p:cNvPr>
          <p:cNvSpPr txBox="1"/>
          <p:nvPr/>
        </p:nvSpPr>
        <p:spPr>
          <a:xfrm>
            <a:off x="1150109" y="2664192"/>
            <a:ext cx="4400965" cy="17424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100">
                <a:latin typeface="Times"/>
                <a:ea typeface="Times"/>
                <a:cs typeface="Times"/>
                <a:sym typeface="Times"/>
              </a:defRPr>
            </a:pPr>
            <a:r>
              <a:rPr dirty="0"/>
              <a:t>2 large hundred years old copper pot stills are used for the 3</a:t>
            </a:r>
            <a:r>
              <a:rPr baseline="29453" dirty="0"/>
              <a:t>rd</a:t>
            </a:r>
            <a:r>
              <a:rPr dirty="0"/>
              <a:t> distillation of the botanicals together with the purest rectified alcohol and the water. The resulting distillation after boiling the alcohol together with the botanicals and water is called the ALCOHOLATO, obtained drop by drop.</a:t>
            </a:r>
          </a:p>
          <a:p>
            <a:pPr>
              <a:defRPr sz="1100">
                <a:latin typeface="Times"/>
                <a:ea typeface="Times"/>
                <a:cs typeface="Times"/>
                <a:sym typeface="Times"/>
              </a:defRPr>
            </a:pPr>
            <a:endParaRPr dirty="0"/>
          </a:p>
          <a:p>
            <a:pPr>
              <a:defRPr sz="1100">
                <a:latin typeface="Times"/>
                <a:ea typeface="Times"/>
                <a:cs typeface="Times"/>
                <a:sym typeface="Times"/>
              </a:defRPr>
            </a:pPr>
            <a:r>
              <a:rPr dirty="0"/>
              <a:t>The Master Distiller throw away both the   ‘heads’ and ‘tails’ of the distillate, selecting only the ‘heart’ (middle body), right at the point when the taste and the botanical concentrates are optimum. The resulting distillate is left to settle for no less than two weeks, thus allowing the botanicals’ essentials oils to blend perfectly with the product.</a:t>
            </a:r>
          </a:p>
        </p:txBody>
      </p:sp>
      <p:sp>
        <p:nvSpPr>
          <p:cNvPr id="5" name="Rectángulo 3">
            <a:extLst>
              <a:ext uri="{FF2B5EF4-FFF2-40B4-BE49-F238E27FC236}">
                <a16:creationId xmlns:a16="http://schemas.microsoft.com/office/drawing/2014/main" id="{74E26550-E8F5-401B-A414-AD9AB47F5E6C}"/>
              </a:ext>
            </a:extLst>
          </p:cNvPr>
          <p:cNvSpPr txBox="1"/>
          <p:nvPr/>
        </p:nvSpPr>
        <p:spPr>
          <a:xfrm>
            <a:off x="5895006" y="2664192"/>
            <a:ext cx="2504043" cy="1158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200">
                <a:latin typeface="Times"/>
                <a:ea typeface="Times"/>
                <a:cs typeface="Times"/>
                <a:sym typeface="Times"/>
              </a:defRPr>
            </a:pPr>
            <a:r>
              <a:t>The bottles are rinsed with the same gin not to change the flavour before bottling.</a:t>
            </a:r>
          </a:p>
          <a:p>
            <a:pPr>
              <a:defRPr sz="1200">
                <a:latin typeface="Times"/>
                <a:ea typeface="Times"/>
                <a:cs typeface="Times"/>
                <a:sym typeface="Times"/>
              </a:defRPr>
            </a:pPr>
            <a:endParaRPr/>
          </a:p>
          <a:p>
            <a:pPr>
              <a:defRPr sz="1200">
                <a:latin typeface="Times"/>
                <a:ea typeface="Times"/>
                <a:cs typeface="Times"/>
                <a:sym typeface="Times"/>
              </a:defRPr>
            </a:pPr>
            <a:r>
              <a:t>Three bottling lines Up to 18,000 bottles per hour.</a:t>
            </a:r>
          </a:p>
        </p:txBody>
      </p:sp>
      <p:sp>
        <p:nvSpPr>
          <p:cNvPr id="6" name="Rectángulo 3">
            <a:extLst>
              <a:ext uri="{FF2B5EF4-FFF2-40B4-BE49-F238E27FC236}">
                <a16:creationId xmlns:a16="http://schemas.microsoft.com/office/drawing/2014/main" id="{E0D58A48-8911-40CE-85DF-DADB538311DB}"/>
              </a:ext>
            </a:extLst>
          </p:cNvPr>
          <p:cNvSpPr txBox="1"/>
          <p:nvPr/>
        </p:nvSpPr>
        <p:spPr>
          <a:xfrm>
            <a:off x="8742984" y="2664192"/>
            <a:ext cx="2582326" cy="15696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1600" b="1">
                <a:latin typeface="Times"/>
                <a:ea typeface="Times"/>
                <a:cs typeface="Times"/>
                <a:sym typeface="Times"/>
              </a:defRPr>
            </a:lvl1pPr>
          </a:lstStyle>
          <a:p>
            <a:r>
              <a:rPr dirty="0">
                <a:solidFill>
                  <a:schemeClr val="accent6">
                    <a:lumMod val="75000"/>
                  </a:schemeClr>
                </a:solidFill>
              </a:rPr>
              <a:t>The resulting product is a precious gin thanks to the balance of the purest alcohol, together with 100% neutral demineralized water and only natural botanicals.</a:t>
            </a:r>
          </a:p>
        </p:txBody>
      </p:sp>
      <p:sp>
        <p:nvSpPr>
          <p:cNvPr id="7" name="Rectángulo 3">
            <a:extLst>
              <a:ext uri="{FF2B5EF4-FFF2-40B4-BE49-F238E27FC236}">
                <a16:creationId xmlns:a16="http://schemas.microsoft.com/office/drawing/2014/main" id="{8765F505-FFFC-4769-B595-E3072D4E28FD}"/>
              </a:ext>
            </a:extLst>
          </p:cNvPr>
          <p:cNvSpPr txBox="1"/>
          <p:nvPr/>
        </p:nvSpPr>
        <p:spPr>
          <a:xfrm>
            <a:off x="3045108" y="984922"/>
            <a:ext cx="514708" cy="3835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a:latin typeface="Times"/>
                <a:ea typeface="Times"/>
                <a:cs typeface="Times"/>
                <a:sym typeface="Times"/>
              </a:defRPr>
            </a:lvl1pPr>
          </a:lstStyle>
          <a:p>
            <a:r>
              <a:rPr dirty="0"/>
              <a:t>IV</a:t>
            </a:r>
          </a:p>
        </p:txBody>
      </p:sp>
      <p:sp>
        <p:nvSpPr>
          <p:cNvPr id="8" name="Rectángulo 3">
            <a:extLst>
              <a:ext uri="{FF2B5EF4-FFF2-40B4-BE49-F238E27FC236}">
                <a16:creationId xmlns:a16="http://schemas.microsoft.com/office/drawing/2014/main" id="{01807802-A974-4DB5-AF87-54DFB2568640}"/>
              </a:ext>
            </a:extLst>
          </p:cNvPr>
          <p:cNvSpPr txBox="1"/>
          <p:nvPr/>
        </p:nvSpPr>
        <p:spPr>
          <a:xfrm>
            <a:off x="6797096" y="984922"/>
            <a:ext cx="514707" cy="3835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a:latin typeface="Times"/>
                <a:ea typeface="Times"/>
                <a:cs typeface="Times"/>
                <a:sym typeface="Times"/>
              </a:defRPr>
            </a:lvl1pPr>
          </a:lstStyle>
          <a:p>
            <a:r>
              <a:t>V</a:t>
            </a:r>
          </a:p>
        </p:txBody>
      </p:sp>
      <p:cxnSp>
        <p:nvCxnSpPr>
          <p:cNvPr id="9" name="Conector recto 8">
            <a:extLst>
              <a:ext uri="{FF2B5EF4-FFF2-40B4-BE49-F238E27FC236}">
                <a16:creationId xmlns:a16="http://schemas.microsoft.com/office/drawing/2014/main" id="{72EA89A6-BFDF-4E7C-B6AC-4089FEB69DF5}"/>
              </a:ext>
            </a:extLst>
          </p:cNvPr>
          <p:cNvCxnSpPr>
            <a:cxnSpLocks/>
          </p:cNvCxnSpPr>
          <p:nvPr/>
        </p:nvCxnSpPr>
        <p:spPr>
          <a:xfrm flipH="1">
            <a:off x="5608785" y="1368459"/>
            <a:ext cx="22027" cy="3038170"/>
          </a:xfrm>
          <a:prstGeom prst="line">
            <a:avLst/>
          </a:prstGeom>
          <a:noFill/>
          <a:ln w="28575" cap="flat">
            <a:solidFill>
              <a:srgbClr val="663300"/>
            </a:solidFill>
            <a:prstDash val="solid"/>
            <a:round/>
          </a:ln>
          <a:effectLst/>
          <a:sp3d/>
        </p:spPr>
        <p:style>
          <a:lnRef idx="0">
            <a:scrgbClr r="0" g="0" b="0"/>
          </a:lnRef>
          <a:fillRef idx="0">
            <a:scrgbClr r="0" g="0" b="0"/>
          </a:fillRef>
          <a:effectRef idx="0">
            <a:scrgbClr r="0" g="0" b="0"/>
          </a:effectRef>
          <a:fontRef idx="none"/>
        </p:style>
      </p:cxnSp>
      <p:cxnSp>
        <p:nvCxnSpPr>
          <p:cNvPr id="10" name="Conector recto 9">
            <a:extLst>
              <a:ext uri="{FF2B5EF4-FFF2-40B4-BE49-F238E27FC236}">
                <a16:creationId xmlns:a16="http://schemas.microsoft.com/office/drawing/2014/main" id="{6DA0AC5E-6D18-491C-A512-F2B6CA9E8670}"/>
              </a:ext>
            </a:extLst>
          </p:cNvPr>
          <p:cNvCxnSpPr>
            <a:cxnSpLocks/>
          </p:cNvCxnSpPr>
          <p:nvPr/>
        </p:nvCxnSpPr>
        <p:spPr>
          <a:xfrm>
            <a:off x="8552922" y="1337577"/>
            <a:ext cx="0" cy="3069052"/>
          </a:xfrm>
          <a:prstGeom prst="line">
            <a:avLst/>
          </a:prstGeom>
          <a:noFill/>
          <a:ln w="28575" cap="flat">
            <a:solidFill>
              <a:srgbClr val="663300"/>
            </a:solidFill>
            <a:prstDash val="solid"/>
            <a:round/>
          </a:ln>
          <a:effectLst/>
          <a:sp3d/>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3348840949"/>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tabla, foto, edificio, artículos&#10;&#10;Descripción generada automáticamente">
            <a:extLst>
              <a:ext uri="{FF2B5EF4-FFF2-40B4-BE49-F238E27FC236}">
                <a16:creationId xmlns:a16="http://schemas.microsoft.com/office/drawing/2014/main" id="{4F41BF67-3602-4F48-B6CD-F76725A65A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2">
            <a:extLst>
              <a:ext uri="{FF2B5EF4-FFF2-40B4-BE49-F238E27FC236}">
                <a16:creationId xmlns:a16="http://schemas.microsoft.com/office/drawing/2014/main" id="{8FC0EFBE-0825-4CFD-93B9-92EE5DD7DD3E}"/>
              </a:ext>
            </a:extLst>
          </p:cNvPr>
          <p:cNvSpPr txBox="1"/>
          <p:nvPr/>
        </p:nvSpPr>
        <p:spPr>
          <a:xfrm>
            <a:off x="2326294" y="5162703"/>
            <a:ext cx="7539412" cy="396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2000" b="1">
                <a:latin typeface="Times"/>
                <a:ea typeface="Times"/>
                <a:cs typeface="Times"/>
                <a:sym typeface="Times"/>
              </a:defRPr>
            </a:lvl1pPr>
          </a:lstStyle>
          <a:p>
            <a:r>
              <a:rPr lang="es-MX" dirty="0">
                <a:solidFill>
                  <a:schemeClr val="accent6">
                    <a:lumMod val="75000"/>
                  </a:schemeClr>
                </a:solidFill>
              </a:rPr>
              <a:t>“</a:t>
            </a:r>
            <a:r>
              <a:rPr dirty="0">
                <a:solidFill>
                  <a:schemeClr val="accent6">
                    <a:lumMod val="75000"/>
                  </a:schemeClr>
                </a:solidFill>
              </a:rPr>
              <a:t>THE PERFECT SPANISH GIN TONIC</a:t>
            </a:r>
            <a:r>
              <a:rPr lang="es-MX" dirty="0">
                <a:solidFill>
                  <a:schemeClr val="accent6">
                    <a:lumMod val="75000"/>
                  </a:schemeClr>
                </a:solidFill>
              </a:rPr>
              <a:t>"</a:t>
            </a:r>
            <a:endParaRPr dirty="0">
              <a:solidFill>
                <a:schemeClr val="accent6">
                  <a:lumMod val="75000"/>
                </a:schemeClr>
              </a:solidFill>
            </a:endParaRPr>
          </a:p>
        </p:txBody>
      </p:sp>
      <p:sp>
        <p:nvSpPr>
          <p:cNvPr id="5" name="Rectángulo 4">
            <a:extLst>
              <a:ext uri="{FF2B5EF4-FFF2-40B4-BE49-F238E27FC236}">
                <a16:creationId xmlns:a16="http://schemas.microsoft.com/office/drawing/2014/main" id="{E68B11D9-DD13-4AA7-975B-CE53A29AA467}"/>
              </a:ext>
            </a:extLst>
          </p:cNvPr>
          <p:cNvSpPr txBox="1"/>
          <p:nvPr/>
        </p:nvSpPr>
        <p:spPr>
          <a:xfrm>
            <a:off x="1188719" y="1220845"/>
            <a:ext cx="9522461" cy="5740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1600">
                <a:latin typeface="Times"/>
                <a:ea typeface="Times"/>
                <a:cs typeface="Times"/>
                <a:sym typeface="Times"/>
              </a:defRPr>
            </a:lvl1pPr>
          </a:lstStyle>
          <a:p>
            <a:r>
              <a:t>Gin made in a 100% crafted way with carefully selected botanicals which grants a genuine scent from the beautiful lands of Andalucia: orange, lemon…high quality at  an attractive price, so in that way return to popularity</a:t>
            </a:r>
          </a:p>
        </p:txBody>
      </p:sp>
    </p:spTree>
    <p:extLst>
      <p:ext uri="{BB962C8B-B14F-4D97-AF65-F5344CB8AC3E}">
        <p14:creationId xmlns:p14="http://schemas.microsoft.com/office/powerpoint/2010/main" val="4172405200"/>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 name="diapo 13.jpg" descr="diapo 13.jpg"/>
          <p:cNvPicPr>
            <a:picLocks noChangeAspect="1"/>
          </p:cNvPicPr>
          <p:nvPr/>
        </p:nvPicPr>
        <p:blipFill>
          <a:blip r:embed="rId2"/>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 name="diapo 14.jpg" descr="diapo 14.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80" name="CuadroTexto 5"/>
          <p:cNvSpPr txBox="1"/>
          <p:nvPr/>
        </p:nvSpPr>
        <p:spPr>
          <a:xfrm>
            <a:off x="3080215" y="1699260"/>
            <a:ext cx="7301896" cy="323087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300">
                <a:latin typeface="Times"/>
                <a:ea typeface="Times"/>
                <a:cs typeface="Times"/>
                <a:sym typeface="Times"/>
              </a:defRPr>
            </a:pPr>
            <a:r>
              <a:t>Rives 1880 is a very special gin made from pure grain spirit distilled 3 times in John Dore copper pot stills in accordance with the highest quality standard demanded for London Dry Gin.</a:t>
            </a:r>
          </a:p>
          <a:p>
            <a:pPr>
              <a:defRPr sz="1300">
                <a:latin typeface="Times"/>
                <a:ea typeface="Times"/>
                <a:cs typeface="Times"/>
                <a:sym typeface="Times"/>
              </a:defRPr>
            </a:pPr>
            <a:endParaRPr/>
          </a:p>
          <a:p>
            <a:pPr>
              <a:defRPr sz="1300">
                <a:latin typeface="Times"/>
                <a:ea typeface="Times"/>
                <a:cs typeface="Times"/>
                <a:sym typeface="Times"/>
              </a:defRPr>
            </a:pPr>
            <a:r>
              <a:t>Produced with extreme refinement and care, respecting the original recipe, which distinguishes its clean dry taste. </a:t>
            </a:r>
          </a:p>
          <a:p>
            <a:pPr>
              <a:defRPr sz="1300">
                <a:latin typeface="Times"/>
                <a:ea typeface="Times"/>
                <a:cs typeface="Times"/>
                <a:sym typeface="Times"/>
              </a:defRPr>
            </a:pPr>
            <a:endParaRPr/>
          </a:p>
          <a:p>
            <a:pPr>
              <a:defRPr sz="1300" b="1">
                <a:latin typeface="Times"/>
                <a:ea typeface="Times"/>
                <a:cs typeface="Times"/>
                <a:sym typeface="Times"/>
              </a:defRPr>
            </a:pPr>
            <a:r>
              <a:t>Eight different kinds of seeds and natural plants </a:t>
            </a:r>
            <a:r>
              <a:rPr b="0"/>
              <a:t>are used in the production, from many places of the world, all enhancing its own taste and aroma: </a:t>
            </a:r>
            <a:r>
              <a:t>Spanish Juniper</a:t>
            </a:r>
            <a:r>
              <a:rPr b="0"/>
              <a:t>, Coriander,  Angelica Root, Cassia, Orris root , </a:t>
            </a:r>
            <a:r>
              <a:t>Spanish Bitter Orange,</a:t>
            </a:r>
            <a:r>
              <a:rPr b="0"/>
              <a:t> </a:t>
            </a:r>
            <a:r>
              <a:t>Lemon peel</a:t>
            </a:r>
            <a:r>
              <a:rPr b="0"/>
              <a:t>, Liquorice.</a:t>
            </a:r>
          </a:p>
          <a:p>
            <a:pPr>
              <a:defRPr sz="1300">
                <a:latin typeface="Times"/>
                <a:ea typeface="Times"/>
                <a:cs typeface="Times"/>
                <a:sym typeface="Times"/>
              </a:defRPr>
            </a:pPr>
            <a:endParaRPr b="0"/>
          </a:p>
          <a:p>
            <a:pPr>
              <a:defRPr sz="1300" b="1" cap="all">
                <a:solidFill>
                  <a:schemeClr val="accent2"/>
                </a:solidFill>
                <a:latin typeface="Times"/>
                <a:ea typeface="Times"/>
                <a:cs typeface="Times"/>
                <a:sym typeface="Times"/>
              </a:defRPr>
            </a:pPr>
            <a:r>
              <a:t>Tasting notes: </a:t>
            </a:r>
          </a:p>
          <a:p>
            <a:pPr>
              <a:lnSpc>
                <a:spcPct val="115000"/>
              </a:lnSpc>
              <a:defRPr sz="1300" b="1">
                <a:latin typeface="Times"/>
                <a:ea typeface="Times"/>
                <a:cs typeface="Times"/>
                <a:sym typeface="Times"/>
              </a:defRPr>
            </a:pPr>
            <a:r>
              <a:t>Visual aspect:</a:t>
            </a:r>
            <a:r>
              <a:rPr b="0"/>
              <a:t> Transparent and bright </a:t>
            </a:r>
          </a:p>
          <a:p>
            <a:pPr>
              <a:lnSpc>
                <a:spcPct val="115000"/>
              </a:lnSpc>
              <a:defRPr sz="1300" b="1">
                <a:latin typeface="Times"/>
                <a:ea typeface="Times"/>
                <a:cs typeface="Times"/>
                <a:sym typeface="Times"/>
              </a:defRPr>
            </a:pPr>
            <a:r>
              <a:t>Nose: </a:t>
            </a:r>
            <a:r>
              <a:rPr b="0"/>
              <a:t>Aromatic, clean, juniper tones and citric base note              </a:t>
            </a:r>
          </a:p>
          <a:p>
            <a:pPr>
              <a:lnSpc>
                <a:spcPct val="115000"/>
              </a:lnSpc>
              <a:defRPr sz="1300" b="1">
                <a:latin typeface="Times"/>
                <a:ea typeface="Times"/>
                <a:cs typeface="Times"/>
                <a:sym typeface="Times"/>
              </a:defRPr>
            </a:pPr>
            <a:r>
              <a:t>Taste:</a:t>
            </a:r>
            <a:r>
              <a:rPr b="0"/>
              <a:t> Dry and smooth, with a fresh and citric aftertaste              </a:t>
            </a:r>
          </a:p>
          <a:p>
            <a:pPr>
              <a:lnSpc>
                <a:spcPct val="115000"/>
              </a:lnSpc>
              <a:defRPr sz="1300" b="1">
                <a:latin typeface="Times"/>
                <a:ea typeface="Times"/>
                <a:cs typeface="Times"/>
                <a:sym typeface="Times"/>
              </a:defRPr>
            </a:pPr>
            <a:r>
              <a:t>ABV:</a:t>
            </a:r>
            <a:r>
              <a:rPr b="0"/>
              <a:t> 40% </a:t>
            </a: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 name="diapo 15.jpg" descr="diapo 15.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83" name="CuadroTexto 5"/>
          <p:cNvSpPr txBox="1"/>
          <p:nvPr/>
        </p:nvSpPr>
        <p:spPr>
          <a:xfrm>
            <a:off x="3105913" y="1707544"/>
            <a:ext cx="6699589" cy="363727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300">
                <a:latin typeface="Times"/>
                <a:ea typeface="Times"/>
                <a:cs typeface="Times"/>
                <a:sym typeface="Times"/>
              </a:defRPr>
            </a:pPr>
            <a:r>
              <a:t>Our Pink Rives Gin is made with our 1880 Gin and the maceration of the best Strawberries from  South of Spain and a Triple distilled process. This is an authentic hand-crafted gin with delicious hints of strawberry. Using this new recipe , it </a:t>
            </a:r>
            <a:r>
              <a:rPr b="1"/>
              <a:t>guarantees a smooth, fresh flavor and an attractive pink color.</a:t>
            </a:r>
          </a:p>
          <a:p>
            <a:pPr>
              <a:defRPr sz="1300" b="1">
                <a:latin typeface="Times"/>
                <a:ea typeface="Times"/>
                <a:cs typeface="Times"/>
                <a:sym typeface="Times"/>
              </a:defRPr>
            </a:pPr>
            <a:endParaRPr b="1"/>
          </a:p>
          <a:p>
            <a:pPr>
              <a:defRPr sz="1300">
                <a:latin typeface="Times"/>
                <a:ea typeface="Times"/>
                <a:cs typeface="Times"/>
                <a:sym typeface="Times"/>
              </a:defRPr>
            </a:pPr>
            <a:r>
              <a:t>Choosing the best strawberries in Huelva, Pink Rives provides a unique freshness, highlighting and an authentic handmade strawberry-flavored gin.</a:t>
            </a:r>
          </a:p>
          <a:p>
            <a:pPr>
              <a:defRPr sz="1300">
                <a:latin typeface="Times"/>
                <a:ea typeface="Times"/>
                <a:cs typeface="Times"/>
                <a:sym typeface="Times"/>
              </a:defRPr>
            </a:pPr>
            <a:endParaRPr/>
          </a:p>
          <a:p>
            <a:pPr>
              <a:defRPr sz="1300">
                <a:latin typeface="Times"/>
                <a:ea typeface="Times"/>
                <a:cs typeface="Times"/>
                <a:sym typeface="Times"/>
              </a:defRPr>
            </a:pPr>
            <a:r>
              <a:t>Pink Rives is the national flavored gins with an unstoppable projection.</a:t>
            </a:r>
          </a:p>
          <a:p>
            <a:pPr>
              <a:defRPr sz="1300">
                <a:latin typeface="Times"/>
                <a:ea typeface="Times"/>
                <a:cs typeface="Times"/>
                <a:sym typeface="Times"/>
              </a:defRPr>
            </a:pPr>
            <a:r>
              <a:t>Designed to perform in snifter to preserve the essence with charm. </a:t>
            </a:r>
            <a:endParaRPr sz="1400">
              <a:latin typeface="Calibri Light"/>
              <a:ea typeface="Calibri Light"/>
              <a:cs typeface="Calibri Light"/>
              <a:sym typeface="Calibri Light"/>
            </a:endParaRPr>
          </a:p>
          <a:p>
            <a:pPr>
              <a:defRPr sz="1400">
                <a:latin typeface="Calibri Light"/>
                <a:ea typeface="Calibri Light"/>
                <a:cs typeface="Calibri Light"/>
                <a:sym typeface="Calibri Light"/>
              </a:defRPr>
            </a:pPr>
            <a:endParaRPr sz="1400">
              <a:latin typeface="Calibri Light"/>
              <a:ea typeface="Calibri Light"/>
              <a:cs typeface="Calibri Light"/>
              <a:sym typeface="Calibri Light"/>
            </a:endParaRPr>
          </a:p>
          <a:p>
            <a:pPr>
              <a:defRPr sz="1400">
                <a:latin typeface="Calibri Light"/>
                <a:ea typeface="Calibri Light"/>
                <a:cs typeface="Calibri Light"/>
                <a:sym typeface="Calibri Light"/>
              </a:defRPr>
            </a:pPr>
            <a:endParaRPr sz="1400">
              <a:latin typeface="Calibri Light"/>
              <a:ea typeface="Calibri Light"/>
              <a:cs typeface="Calibri Light"/>
              <a:sym typeface="Calibri Light"/>
            </a:endParaRPr>
          </a:p>
          <a:p>
            <a:pPr>
              <a:defRPr sz="1300" b="1" cap="all">
                <a:solidFill>
                  <a:schemeClr val="accent2"/>
                </a:solidFill>
                <a:latin typeface="Times"/>
                <a:ea typeface="Times"/>
                <a:cs typeface="Times"/>
                <a:sym typeface="Times"/>
              </a:defRPr>
            </a:pPr>
            <a:r>
              <a:t>Tasting notes: </a:t>
            </a:r>
          </a:p>
          <a:p>
            <a:pPr>
              <a:lnSpc>
                <a:spcPct val="115000"/>
              </a:lnSpc>
              <a:defRPr sz="1300" b="1">
                <a:latin typeface="Times"/>
                <a:ea typeface="Times"/>
                <a:cs typeface="Times"/>
                <a:sym typeface="Times"/>
              </a:defRPr>
            </a:pPr>
            <a:r>
              <a:t>Visual aspect:</a:t>
            </a:r>
            <a:r>
              <a:rPr b="0"/>
              <a:t> Pink, transparent and bright.</a:t>
            </a:r>
          </a:p>
          <a:p>
            <a:pPr>
              <a:lnSpc>
                <a:spcPct val="115000"/>
              </a:lnSpc>
              <a:defRPr sz="1300" b="1">
                <a:latin typeface="Times"/>
                <a:ea typeface="Times"/>
                <a:cs typeface="Times"/>
                <a:sym typeface="Times"/>
              </a:defRPr>
            </a:pPr>
            <a:r>
              <a:t>Nose: </a:t>
            </a:r>
            <a:r>
              <a:rPr b="0"/>
              <a:t>Aromatic, clean, with botany hints perfectly harmonized from a Premium Gin.             </a:t>
            </a:r>
          </a:p>
          <a:p>
            <a:pPr>
              <a:lnSpc>
                <a:spcPct val="115000"/>
              </a:lnSpc>
              <a:defRPr sz="1300" b="1">
                <a:latin typeface="Times"/>
                <a:ea typeface="Times"/>
                <a:cs typeface="Times"/>
                <a:sym typeface="Times"/>
              </a:defRPr>
            </a:pPr>
            <a:r>
              <a:t>Taste:</a:t>
            </a:r>
            <a:r>
              <a:rPr b="0"/>
              <a:t> Sweet and fresh aftertaste with hints of juicy and sweet strawberries.    </a:t>
            </a:r>
          </a:p>
          <a:p>
            <a:pPr>
              <a:lnSpc>
                <a:spcPct val="115000"/>
              </a:lnSpc>
              <a:defRPr sz="1300" b="1">
                <a:latin typeface="Times"/>
                <a:ea typeface="Times"/>
                <a:cs typeface="Times"/>
                <a:sym typeface="Times"/>
              </a:defRPr>
            </a:pPr>
            <a:r>
              <a:t>ABV:</a:t>
            </a:r>
            <a:r>
              <a:rPr b="0"/>
              <a:t> 40% </a:t>
            </a: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 name="diapo 16.jpg" descr="diapo 16.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86" name="CuadroTexto 5"/>
          <p:cNvSpPr txBox="1"/>
          <p:nvPr/>
        </p:nvSpPr>
        <p:spPr>
          <a:xfrm>
            <a:off x="3105913" y="2469544"/>
            <a:ext cx="6699589" cy="231647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400">
                <a:latin typeface="Times"/>
                <a:ea typeface="Times"/>
                <a:cs typeface="Times"/>
                <a:sym typeface="Times"/>
              </a:defRPr>
            </a:pPr>
            <a:r>
              <a:t>Artisanal Mild and fresh gin, elaborated according to the 1880 formula with a selection of botanic, sweets and aromatic Oranges from Valencia and South of Andalucía.</a:t>
            </a:r>
          </a:p>
          <a:p>
            <a:pPr>
              <a:defRPr sz="1400">
                <a:latin typeface="Times"/>
                <a:ea typeface="Times"/>
                <a:cs typeface="Times"/>
                <a:sym typeface="Times"/>
              </a:defRPr>
            </a:pPr>
            <a:endParaRPr/>
          </a:p>
          <a:p>
            <a:pPr>
              <a:defRPr sz="1400">
                <a:latin typeface="Times"/>
                <a:ea typeface="Times"/>
                <a:cs typeface="Times"/>
                <a:sym typeface="Times"/>
              </a:defRPr>
            </a:pPr>
            <a:r>
              <a:t>This is an authentic hand-crafted gin with delicious hints of Spanish oranges.</a:t>
            </a:r>
          </a:p>
          <a:p>
            <a:pPr>
              <a:defRPr sz="1300">
                <a:latin typeface="Times"/>
                <a:ea typeface="Times"/>
                <a:cs typeface="Times"/>
                <a:sym typeface="Times"/>
              </a:defRPr>
            </a:pPr>
            <a:endParaRPr/>
          </a:p>
          <a:p>
            <a:pPr>
              <a:defRPr sz="1300" b="1" cap="all">
                <a:solidFill>
                  <a:schemeClr val="accent2"/>
                </a:solidFill>
                <a:latin typeface="Times"/>
                <a:ea typeface="Times"/>
                <a:cs typeface="Times"/>
                <a:sym typeface="Times"/>
              </a:defRPr>
            </a:pPr>
            <a:r>
              <a:t>Tasting notes: </a:t>
            </a:r>
          </a:p>
          <a:p>
            <a:pPr>
              <a:lnSpc>
                <a:spcPct val="115000"/>
              </a:lnSpc>
              <a:defRPr sz="1300" b="1">
                <a:latin typeface="Times"/>
                <a:ea typeface="Times"/>
                <a:cs typeface="Times"/>
                <a:sym typeface="Times"/>
              </a:defRPr>
            </a:pPr>
            <a:r>
              <a:t>Visual aspect:</a:t>
            </a:r>
            <a:r>
              <a:rPr b="0"/>
              <a:t> Orange, transparent and bright.</a:t>
            </a:r>
          </a:p>
          <a:p>
            <a:pPr>
              <a:lnSpc>
                <a:spcPct val="115000"/>
              </a:lnSpc>
              <a:defRPr sz="1300" b="1">
                <a:latin typeface="Times"/>
                <a:ea typeface="Times"/>
                <a:cs typeface="Times"/>
                <a:sym typeface="Times"/>
              </a:defRPr>
            </a:pPr>
            <a:r>
              <a:t>Nose: </a:t>
            </a:r>
            <a:r>
              <a:rPr b="0"/>
              <a:t>Aromatic, clean, rich  in naunces.     </a:t>
            </a:r>
          </a:p>
          <a:p>
            <a:pPr>
              <a:lnSpc>
                <a:spcPct val="115000"/>
              </a:lnSpc>
              <a:defRPr sz="1300" b="1">
                <a:latin typeface="Times"/>
                <a:ea typeface="Times"/>
                <a:cs typeface="Times"/>
                <a:sym typeface="Times"/>
              </a:defRPr>
            </a:pPr>
            <a:r>
              <a:t>Taste:</a:t>
            </a:r>
            <a:r>
              <a:rPr b="0"/>
              <a:t> Sweet and fresh; aftertaste which is reminiscent of sweet Oranges </a:t>
            </a:r>
          </a:p>
          <a:p>
            <a:pPr>
              <a:lnSpc>
                <a:spcPct val="115000"/>
              </a:lnSpc>
              <a:defRPr sz="1300" b="1">
                <a:latin typeface="Times"/>
                <a:ea typeface="Times"/>
                <a:cs typeface="Times"/>
                <a:sym typeface="Times"/>
              </a:defRPr>
            </a:pPr>
            <a:r>
              <a:t>ABV:</a:t>
            </a:r>
            <a:r>
              <a:rPr b="0"/>
              <a:t> 40% </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diapo 28.jpg" descr="diapo 28.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95" name="CuadroTexto 5"/>
          <p:cNvSpPr txBox="1"/>
          <p:nvPr/>
        </p:nvSpPr>
        <p:spPr>
          <a:xfrm>
            <a:off x="3105913" y="2367944"/>
            <a:ext cx="6699589" cy="1945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defTabSz="457200">
              <a:defRPr sz="1400">
                <a:latin typeface="Times"/>
                <a:ea typeface="Times"/>
                <a:cs typeface="Times"/>
                <a:sym typeface="Times"/>
              </a:defRPr>
            </a:pPr>
            <a:r>
              <a:t>We elaborate </a:t>
            </a:r>
            <a:r>
              <a:rPr b="1"/>
              <a:t>“El Alambique” artisanal gin </a:t>
            </a:r>
            <a:r>
              <a:t>with 100% botanicals from south of Spain, among them, the </a:t>
            </a:r>
            <a:r>
              <a:rPr b="1"/>
              <a:t>freshest MANDARIN peel </a:t>
            </a:r>
            <a:r>
              <a:t>from Seville.</a:t>
            </a:r>
          </a:p>
          <a:p>
            <a:pPr defTabSz="457200">
              <a:defRPr sz="1400">
                <a:latin typeface="Times"/>
                <a:ea typeface="Times"/>
                <a:cs typeface="Times"/>
                <a:sym typeface="Times"/>
              </a:defRPr>
            </a:pPr>
            <a:endParaRPr/>
          </a:p>
          <a:p>
            <a:pPr defTabSz="457200">
              <a:defRPr sz="1400">
                <a:latin typeface="Times"/>
                <a:ea typeface="Times"/>
                <a:cs typeface="Times"/>
                <a:sym typeface="Times"/>
              </a:defRPr>
            </a:pPr>
            <a:r>
              <a:t>This limited edition is a tribute to the 5 generations of distillers from the Romero-Haupold family, specially to Don Augusto, who in 1880 founded our company with </a:t>
            </a:r>
            <a:r>
              <a:rPr b="1"/>
              <a:t>the same copper pot still that even today we use. This bottle is a replica.</a:t>
            </a:r>
            <a:endParaRPr b="1">
              <a:latin typeface="+mj-lt"/>
              <a:ea typeface="+mj-ea"/>
              <a:cs typeface="+mj-cs"/>
              <a:sym typeface="Calibri"/>
            </a:endParaRPr>
          </a:p>
          <a:p>
            <a:pPr defTabSz="457200">
              <a:defRPr sz="1600">
                <a:latin typeface="+mj-lt"/>
                <a:ea typeface="+mj-ea"/>
                <a:cs typeface="+mj-cs"/>
                <a:sym typeface="Calibri"/>
              </a:defRPr>
            </a:pPr>
            <a:endParaRPr b="1">
              <a:latin typeface="+mj-lt"/>
              <a:ea typeface="+mj-ea"/>
              <a:cs typeface="+mj-cs"/>
              <a:sym typeface="Calibri"/>
            </a:endParaRPr>
          </a:p>
          <a:p>
            <a:pPr defTabSz="457200">
              <a:defRPr sz="1600">
                <a:latin typeface="Times"/>
                <a:ea typeface="Times"/>
                <a:cs typeface="Times"/>
                <a:sym typeface="Times"/>
              </a:defRPr>
            </a:pPr>
            <a:r>
              <a:t>Alcohol content: 42%</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 name="diapo 29.jpg" descr="diapo 29.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98" name="CuadroTexto 5"/>
          <p:cNvSpPr txBox="1"/>
          <p:nvPr/>
        </p:nvSpPr>
        <p:spPr>
          <a:xfrm>
            <a:off x="3105913" y="2367944"/>
            <a:ext cx="6699589" cy="21488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defTabSz="457200">
              <a:defRPr sz="1400">
                <a:latin typeface="Times"/>
                <a:ea typeface="Times"/>
                <a:cs typeface="Times"/>
                <a:sym typeface="Times"/>
              </a:defRPr>
            </a:pPr>
            <a:r>
              <a:t>We elaborate this original </a:t>
            </a:r>
            <a:r>
              <a:rPr b="1"/>
              <a:t>PX Gin </a:t>
            </a:r>
            <a:r>
              <a:t>resting s special edition of our artisanal gin </a:t>
            </a:r>
            <a:r>
              <a:rPr b="1"/>
              <a:t>in american oak barrels where Pedro Ximenez sweet wines were aged</a:t>
            </a:r>
            <a:r>
              <a:t>. This brings unmistakable flavours and aromas.</a:t>
            </a:r>
          </a:p>
          <a:p>
            <a:pPr defTabSz="457200">
              <a:defRPr sz="1400">
                <a:latin typeface="Times"/>
                <a:ea typeface="Times"/>
                <a:cs typeface="Times"/>
                <a:sym typeface="Times"/>
              </a:defRPr>
            </a:pPr>
            <a:endParaRPr/>
          </a:p>
          <a:p>
            <a:pPr defTabSz="457200">
              <a:defRPr sz="1400">
                <a:latin typeface="Times"/>
                <a:ea typeface="Times"/>
                <a:cs typeface="Times"/>
                <a:sym typeface="Times"/>
              </a:defRPr>
            </a:pPr>
            <a:r>
              <a:t>This limited edition is a tribute to the 5 generations of distillers from the Romero-Haupold family, specially to Don Augusto, who in 1880 founded our company with </a:t>
            </a:r>
            <a:r>
              <a:rPr b="1"/>
              <a:t>the same copper pot still that even today we use. This bottle is a replica.</a:t>
            </a:r>
          </a:p>
          <a:p>
            <a:pPr defTabSz="457200">
              <a:defRPr sz="1400" b="1">
                <a:latin typeface="Times"/>
                <a:ea typeface="Times"/>
                <a:cs typeface="Times"/>
                <a:sym typeface="Times"/>
              </a:defRPr>
            </a:pPr>
            <a:endParaRPr b="1"/>
          </a:p>
          <a:p>
            <a:pPr defTabSz="457200">
              <a:defRPr sz="1400">
                <a:latin typeface="Times"/>
                <a:ea typeface="Times"/>
                <a:cs typeface="Times"/>
                <a:sym typeface="Times"/>
              </a:defRPr>
            </a:pPr>
            <a:r>
              <a:t>Alcohol content: 42%</a:t>
            </a: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8" name="diapo 17.jpg" descr="diapo 17.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89" name="CuadroTexto 3"/>
          <p:cNvSpPr txBox="1"/>
          <p:nvPr/>
        </p:nvSpPr>
        <p:spPr>
          <a:xfrm>
            <a:off x="1559153" y="2564578"/>
            <a:ext cx="9073694" cy="28600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200">
                <a:solidFill>
                  <a:srgbClr val="53585F"/>
                </a:solidFill>
                <a:latin typeface="Times"/>
                <a:ea typeface="Times"/>
                <a:cs typeface="Times"/>
                <a:sym typeface="Times"/>
              </a:defRPr>
            </a:pPr>
            <a:r>
              <a:t>People of bohemian nature and adventurous spirit, freedom and enjoyment of life is a fundamental part of their existence, the joy, universal openness and pragmatism of living life enriches them with authentic experiences, knowledge, valuable people and memorable stories.</a:t>
            </a:r>
          </a:p>
          <a:p>
            <a:pPr>
              <a:defRPr sz="1200">
                <a:solidFill>
                  <a:srgbClr val="53585F"/>
                </a:solidFill>
                <a:latin typeface="Times"/>
                <a:ea typeface="Times"/>
                <a:cs typeface="Times"/>
                <a:sym typeface="Times"/>
              </a:defRPr>
            </a:pPr>
            <a:endParaRPr/>
          </a:p>
          <a:p>
            <a:pPr>
              <a:defRPr sz="1200">
                <a:solidFill>
                  <a:srgbClr val="53585F"/>
                </a:solidFill>
                <a:latin typeface="Times"/>
                <a:ea typeface="Times"/>
                <a:cs typeface="Times"/>
                <a:sym typeface="Times"/>
              </a:defRPr>
            </a:pPr>
            <a:r>
              <a:t>They treasure time in a genuine way, the past has a powerful meaning in terms of experiences, awareness and lessons learned, they exalt their roots with pride and identity and they are sensitive to connecting with new, different worlds and cultures, likewise, the past becomes in a source of inspiration and beacon guide of what they want to be and what not, although the present is the most valuable, since it is the crucial moment that forges the legacy of tomorrow, his vision goes from the simple to the universal, always anchored in a positive context, they do not usually waste opportunities, much less postpone new actions and challenges that bring them closer to their life mission.</a:t>
            </a:r>
            <a:endParaRPr>
              <a:latin typeface="+mj-lt"/>
              <a:ea typeface="+mj-ea"/>
              <a:cs typeface="+mj-cs"/>
              <a:sym typeface="Calibri"/>
            </a:endParaRPr>
          </a:p>
          <a:p>
            <a:pPr>
              <a:defRPr sz="1200">
                <a:solidFill>
                  <a:srgbClr val="53585F"/>
                </a:solidFill>
                <a:latin typeface="+mj-lt"/>
                <a:ea typeface="+mj-ea"/>
                <a:cs typeface="+mj-cs"/>
                <a:sym typeface="Calibri"/>
              </a:defRPr>
            </a:pPr>
            <a:endParaRPr>
              <a:latin typeface="+mj-lt"/>
              <a:ea typeface="+mj-ea"/>
              <a:cs typeface="+mj-cs"/>
              <a:sym typeface="Calibri"/>
            </a:endParaRPr>
          </a:p>
          <a:p>
            <a:pPr algn="ctr">
              <a:defRPr sz="1200">
                <a:solidFill>
                  <a:srgbClr val="548235"/>
                </a:solidFill>
                <a:latin typeface="Times"/>
                <a:ea typeface="Times"/>
                <a:cs typeface="Times"/>
                <a:sym typeface="Times"/>
              </a:defRPr>
            </a:pPr>
            <a:r>
              <a:t>Their great versatility of spirit and thought naturally leads them to enjoy life at a higher level, from the small details to the magnificence of an event, from moments in solitude, to all those moments of sharing with friends, loved ones, as well as being able to connect with different environments. (Beach life, party, fairs, trips to Andalusian towns, music, flamenco, the mix between history and the modern world hypnotizes them, discovering places and traditions.)</a:t>
            </a:r>
            <a:r>
              <a:rPr>
                <a:solidFill>
                  <a:srgbClr val="53585F"/>
                </a:solidFill>
              </a:rPr>
              <a:t> </a:t>
            </a:r>
            <a:endParaRPr sz="1100">
              <a:latin typeface="+mj-lt"/>
              <a:ea typeface="+mj-ea"/>
              <a:cs typeface="+mj-cs"/>
              <a:sym typeface="Calibri"/>
            </a:endParaRPr>
          </a:p>
          <a:p>
            <a:pPr>
              <a:defRPr sz="1100">
                <a:solidFill>
                  <a:srgbClr val="53585F"/>
                </a:solidFill>
                <a:latin typeface="+mj-lt"/>
                <a:ea typeface="+mj-ea"/>
                <a:cs typeface="+mj-cs"/>
                <a:sym typeface="Calibri"/>
              </a:defRPr>
            </a:pPr>
            <a:endParaRPr sz="1100">
              <a:latin typeface="+mj-lt"/>
              <a:ea typeface="+mj-ea"/>
              <a:cs typeface="+mj-cs"/>
              <a:sym typeface="Calibri"/>
            </a:endParaRPr>
          </a:p>
          <a:p>
            <a:pPr>
              <a:defRPr sz="1100">
                <a:solidFill>
                  <a:srgbClr val="53585F"/>
                </a:solidFill>
                <a:latin typeface="+mj-lt"/>
                <a:ea typeface="+mj-ea"/>
                <a:cs typeface="+mj-cs"/>
                <a:sym typeface="Calibri"/>
              </a:defRPr>
            </a:pPr>
            <a:endParaRPr sz="1100">
              <a:latin typeface="+mj-lt"/>
              <a:ea typeface="+mj-ea"/>
              <a:cs typeface="+mj-cs"/>
              <a:sym typeface="Calibri"/>
            </a:endParaRP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1" name="diapo 18.jpg" descr="diapo 18.jpg"/>
          <p:cNvPicPr>
            <a:picLocks noChangeAspect="1"/>
          </p:cNvPicPr>
          <p:nvPr/>
        </p:nvPicPr>
        <p:blipFill>
          <a:blip r:embed="rId2"/>
          <a:stretch>
            <a:fillRect/>
          </a:stretch>
        </p:blipFill>
        <p:spPr>
          <a:xfrm>
            <a:off x="0" y="24064"/>
            <a:ext cx="12192000" cy="6858000"/>
          </a:xfrm>
          <a:prstGeom prst="rect">
            <a:avLst/>
          </a:prstGeom>
          <a:ln w="12700">
            <a:miter lim="400000"/>
          </a:ln>
        </p:spPr>
      </p:pic>
      <p:sp>
        <p:nvSpPr>
          <p:cNvPr id="192" name="Text Box 18"/>
          <p:cNvSpPr txBox="1"/>
          <p:nvPr/>
        </p:nvSpPr>
        <p:spPr>
          <a:xfrm>
            <a:off x="3028238" y="3145748"/>
            <a:ext cx="1081653"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13D2B"/>
                </a:solidFill>
                <a:latin typeface="Times"/>
                <a:ea typeface="Times"/>
                <a:cs typeface="Times"/>
                <a:sym typeface="Times"/>
              </a:defRPr>
            </a:lvl1pPr>
          </a:lstStyle>
          <a:p>
            <a:r>
              <a:t>Refreshing</a:t>
            </a:r>
          </a:p>
        </p:txBody>
      </p:sp>
      <p:sp>
        <p:nvSpPr>
          <p:cNvPr id="193" name="Text Box 18"/>
          <p:cNvSpPr txBox="1"/>
          <p:nvPr/>
        </p:nvSpPr>
        <p:spPr>
          <a:xfrm>
            <a:off x="3132796" y="2622911"/>
            <a:ext cx="1142256" cy="447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13D2B"/>
                </a:solidFill>
                <a:latin typeface="Times"/>
                <a:ea typeface="Times"/>
                <a:cs typeface="Times"/>
                <a:sym typeface="Times"/>
              </a:defRPr>
            </a:lvl1pPr>
          </a:lstStyle>
          <a:p>
            <a:r>
              <a:t>Satisfy the Craving</a:t>
            </a:r>
          </a:p>
        </p:txBody>
      </p:sp>
      <p:sp>
        <p:nvSpPr>
          <p:cNvPr id="194" name="Text Box 18"/>
          <p:cNvSpPr txBox="1"/>
          <p:nvPr/>
        </p:nvSpPr>
        <p:spPr>
          <a:xfrm>
            <a:off x="3492413" y="2100078"/>
            <a:ext cx="1274286" cy="447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13D2B"/>
                </a:solidFill>
                <a:latin typeface="Times"/>
                <a:ea typeface="Times"/>
                <a:cs typeface="Times"/>
                <a:sym typeface="Times"/>
              </a:defRPr>
            </a:lvl1pPr>
          </a:lstStyle>
          <a:p>
            <a:r>
              <a:t>Have great moments</a:t>
            </a:r>
          </a:p>
        </p:txBody>
      </p:sp>
      <p:sp>
        <p:nvSpPr>
          <p:cNvPr id="195" name="Text Box 18"/>
          <p:cNvSpPr txBox="1"/>
          <p:nvPr/>
        </p:nvSpPr>
        <p:spPr>
          <a:xfrm>
            <a:off x="4272193" y="1708217"/>
            <a:ext cx="1068105" cy="447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13D2B"/>
                </a:solidFill>
                <a:latin typeface="Times"/>
                <a:ea typeface="Times"/>
                <a:cs typeface="Times"/>
                <a:sym typeface="Times"/>
              </a:defRPr>
            </a:lvl1pPr>
          </a:lstStyle>
          <a:p>
            <a:r>
              <a:t>Helps me to Stand out</a:t>
            </a:r>
          </a:p>
        </p:txBody>
      </p:sp>
      <p:sp>
        <p:nvSpPr>
          <p:cNvPr id="196" name="Text Box 18"/>
          <p:cNvSpPr txBox="1"/>
          <p:nvPr/>
        </p:nvSpPr>
        <p:spPr>
          <a:xfrm>
            <a:off x="5327672" y="1396116"/>
            <a:ext cx="649644" cy="447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13D2B"/>
                </a:solidFill>
                <a:latin typeface="Times"/>
                <a:ea typeface="Times"/>
                <a:cs typeface="Times"/>
                <a:sym typeface="Times"/>
              </a:defRPr>
            </a:lvl1pPr>
          </a:lstStyle>
          <a:p>
            <a:r>
              <a:t>Break the ice</a:t>
            </a:r>
          </a:p>
        </p:txBody>
      </p:sp>
      <p:sp>
        <p:nvSpPr>
          <p:cNvPr id="197" name="Text Box 18"/>
          <p:cNvSpPr txBox="1"/>
          <p:nvPr/>
        </p:nvSpPr>
        <p:spPr>
          <a:xfrm>
            <a:off x="6248765" y="1485016"/>
            <a:ext cx="562783"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23F27"/>
                </a:solidFill>
                <a:latin typeface="Times"/>
                <a:ea typeface="Times"/>
                <a:cs typeface="Times"/>
                <a:sym typeface="Times"/>
              </a:defRPr>
            </a:lvl1pPr>
          </a:lstStyle>
          <a:p>
            <a:r>
              <a:t>Fresh </a:t>
            </a:r>
          </a:p>
        </p:txBody>
      </p:sp>
      <p:sp>
        <p:nvSpPr>
          <p:cNvPr id="198" name="Text Box 18"/>
          <p:cNvSpPr txBox="1"/>
          <p:nvPr/>
        </p:nvSpPr>
        <p:spPr>
          <a:xfrm>
            <a:off x="6802849" y="1653969"/>
            <a:ext cx="867578"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23F27"/>
                </a:solidFill>
                <a:latin typeface="Times"/>
                <a:ea typeface="Times"/>
                <a:cs typeface="Times"/>
                <a:sym typeface="Times"/>
              </a:defRPr>
            </a:lvl1pPr>
          </a:lstStyle>
          <a:p>
            <a:r>
              <a:t>Smooth </a:t>
            </a:r>
          </a:p>
        </p:txBody>
      </p:sp>
      <p:sp>
        <p:nvSpPr>
          <p:cNvPr id="199" name="Text Box 18"/>
          <p:cNvSpPr txBox="1"/>
          <p:nvPr/>
        </p:nvSpPr>
        <p:spPr>
          <a:xfrm>
            <a:off x="7357316" y="2042522"/>
            <a:ext cx="1142256"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23F27"/>
                </a:solidFill>
                <a:latin typeface="Times"/>
                <a:ea typeface="Times"/>
                <a:cs typeface="Times"/>
                <a:sym typeface="Times"/>
              </a:defRPr>
            </a:lvl1pPr>
          </a:lstStyle>
          <a:p>
            <a:r>
              <a:t>Spanish flavor  </a:t>
            </a:r>
          </a:p>
        </p:txBody>
      </p:sp>
      <p:sp>
        <p:nvSpPr>
          <p:cNvPr id="200" name="Text Box 18"/>
          <p:cNvSpPr txBox="1"/>
          <p:nvPr/>
        </p:nvSpPr>
        <p:spPr>
          <a:xfrm>
            <a:off x="7782593" y="2533431"/>
            <a:ext cx="1250106"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23F27"/>
                </a:solidFill>
                <a:latin typeface="Times"/>
                <a:ea typeface="Times"/>
                <a:cs typeface="Times"/>
                <a:sym typeface="Times"/>
              </a:defRPr>
            </a:lvl1pPr>
          </a:lstStyle>
          <a:p>
            <a:r>
              <a:t>Tasty</a:t>
            </a:r>
          </a:p>
        </p:txBody>
      </p:sp>
      <p:sp>
        <p:nvSpPr>
          <p:cNvPr id="201" name="Text Box 18"/>
          <p:cNvSpPr txBox="1"/>
          <p:nvPr/>
        </p:nvSpPr>
        <p:spPr>
          <a:xfrm>
            <a:off x="8118953" y="3092411"/>
            <a:ext cx="1068105"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23F27"/>
                </a:solidFill>
                <a:latin typeface="Times"/>
                <a:ea typeface="Times"/>
                <a:cs typeface="Times"/>
                <a:sym typeface="Times"/>
              </a:defRPr>
            </a:lvl1pPr>
          </a:lstStyle>
          <a:p>
            <a:r>
              <a:t>Great Quality </a:t>
            </a:r>
          </a:p>
        </p:txBody>
      </p:sp>
      <p:sp>
        <p:nvSpPr>
          <p:cNvPr id="202" name="Text Box 18"/>
          <p:cNvSpPr txBox="1"/>
          <p:nvPr/>
        </p:nvSpPr>
        <p:spPr>
          <a:xfrm>
            <a:off x="8071835" y="3495687"/>
            <a:ext cx="116234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5422B"/>
                </a:solidFill>
                <a:latin typeface="Times"/>
                <a:ea typeface="Times"/>
                <a:cs typeface="Times"/>
                <a:sym typeface="Times"/>
              </a:defRPr>
            </a:lvl1pPr>
          </a:lstStyle>
          <a:p>
            <a:r>
              <a:t>Wellness </a:t>
            </a:r>
          </a:p>
        </p:txBody>
      </p:sp>
      <p:sp>
        <p:nvSpPr>
          <p:cNvPr id="203" name="Text Box 18"/>
          <p:cNvSpPr txBox="1"/>
          <p:nvPr/>
        </p:nvSpPr>
        <p:spPr>
          <a:xfrm>
            <a:off x="7882183" y="3857261"/>
            <a:ext cx="1250107"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5422B"/>
                </a:solidFill>
                <a:latin typeface="Times"/>
                <a:ea typeface="Times"/>
                <a:cs typeface="Times"/>
                <a:sym typeface="Times"/>
              </a:defRPr>
            </a:lvl1pPr>
          </a:lstStyle>
          <a:p>
            <a:r>
              <a:t>Empowered </a:t>
            </a:r>
          </a:p>
        </p:txBody>
      </p:sp>
      <p:sp>
        <p:nvSpPr>
          <p:cNvPr id="204" name="Text Box 18"/>
          <p:cNvSpPr txBox="1"/>
          <p:nvPr/>
        </p:nvSpPr>
        <p:spPr>
          <a:xfrm>
            <a:off x="7685502" y="4145409"/>
            <a:ext cx="1255358"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5422B"/>
                </a:solidFill>
                <a:latin typeface="Times"/>
                <a:ea typeface="Times"/>
                <a:cs typeface="Times"/>
                <a:sym typeface="Times"/>
              </a:defRPr>
            </a:lvl1pPr>
          </a:lstStyle>
          <a:p>
            <a:r>
              <a:t>Curious</a:t>
            </a:r>
          </a:p>
        </p:txBody>
      </p:sp>
      <p:sp>
        <p:nvSpPr>
          <p:cNvPr id="205" name="Text Box 18"/>
          <p:cNvSpPr txBox="1"/>
          <p:nvPr/>
        </p:nvSpPr>
        <p:spPr>
          <a:xfrm>
            <a:off x="6621660" y="4774229"/>
            <a:ext cx="1636338" cy="447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5422B"/>
                </a:solidFill>
                <a:latin typeface="Times"/>
                <a:ea typeface="Times"/>
                <a:cs typeface="Times"/>
                <a:sym typeface="Times"/>
              </a:defRPr>
            </a:lvl1pPr>
          </a:lstStyle>
          <a:p>
            <a:r>
              <a:t>Enjoying experiences to the fullest</a:t>
            </a:r>
          </a:p>
        </p:txBody>
      </p:sp>
      <p:sp>
        <p:nvSpPr>
          <p:cNvPr id="206" name="Text Box 18"/>
          <p:cNvSpPr txBox="1"/>
          <p:nvPr/>
        </p:nvSpPr>
        <p:spPr>
          <a:xfrm>
            <a:off x="6236229" y="5192645"/>
            <a:ext cx="886946"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5422B"/>
                </a:solidFill>
                <a:latin typeface="Times"/>
                <a:ea typeface="Times"/>
                <a:cs typeface="Times"/>
                <a:sym typeface="Times"/>
              </a:defRPr>
            </a:lvl1pPr>
          </a:lstStyle>
          <a:p>
            <a:r>
              <a:t>Connected</a:t>
            </a:r>
          </a:p>
        </p:txBody>
      </p:sp>
      <p:sp>
        <p:nvSpPr>
          <p:cNvPr id="207" name="Text Box 18"/>
          <p:cNvSpPr txBox="1"/>
          <p:nvPr/>
        </p:nvSpPr>
        <p:spPr>
          <a:xfrm>
            <a:off x="3112891" y="3495687"/>
            <a:ext cx="886945"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5422B"/>
                </a:solidFill>
                <a:latin typeface="Times"/>
                <a:ea typeface="Times"/>
                <a:cs typeface="Times"/>
                <a:sym typeface="Times"/>
              </a:defRPr>
            </a:lvl1pPr>
          </a:lstStyle>
          <a:p>
            <a:r>
              <a:t>Proud</a:t>
            </a:r>
          </a:p>
        </p:txBody>
      </p:sp>
      <p:sp>
        <p:nvSpPr>
          <p:cNvPr id="208" name="Text Box 18"/>
          <p:cNvSpPr txBox="1"/>
          <p:nvPr/>
        </p:nvSpPr>
        <p:spPr>
          <a:xfrm>
            <a:off x="3260452" y="3866122"/>
            <a:ext cx="886946"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5422B"/>
                </a:solidFill>
                <a:latin typeface="Times"/>
                <a:ea typeface="Times"/>
                <a:cs typeface="Times"/>
                <a:sym typeface="Times"/>
              </a:defRPr>
            </a:lvl1pPr>
          </a:lstStyle>
          <a:p>
            <a:r>
              <a:t>Easygoing</a:t>
            </a:r>
          </a:p>
        </p:txBody>
      </p:sp>
      <p:sp>
        <p:nvSpPr>
          <p:cNvPr id="209" name="Text Box 18"/>
          <p:cNvSpPr txBox="1"/>
          <p:nvPr/>
        </p:nvSpPr>
        <p:spPr>
          <a:xfrm>
            <a:off x="3382481" y="4236558"/>
            <a:ext cx="116512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5422B"/>
                </a:solidFill>
                <a:latin typeface="Times"/>
                <a:ea typeface="Times"/>
                <a:cs typeface="Times"/>
                <a:sym typeface="Times"/>
              </a:defRPr>
            </a:lvl1pPr>
          </a:lstStyle>
          <a:p>
            <a:r>
              <a:t>Friendly</a:t>
            </a:r>
          </a:p>
        </p:txBody>
      </p:sp>
      <p:sp>
        <p:nvSpPr>
          <p:cNvPr id="210" name="Text Box 18"/>
          <p:cNvSpPr txBox="1"/>
          <p:nvPr/>
        </p:nvSpPr>
        <p:spPr>
          <a:xfrm>
            <a:off x="3362809" y="4606994"/>
            <a:ext cx="182185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5422B"/>
                </a:solidFill>
                <a:latin typeface="Times"/>
                <a:ea typeface="Times"/>
                <a:cs typeface="Times"/>
                <a:sym typeface="Times"/>
              </a:defRPr>
            </a:lvl1pPr>
          </a:lstStyle>
          <a:p>
            <a:r>
              <a:t>Charming  </a:t>
            </a:r>
          </a:p>
        </p:txBody>
      </p:sp>
      <p:sp>
        <p:nvSpPr>
          <p:cNvPr id="211" name="Text Box 18"/>
          <p:cNvSpPr txBox="1"/>
          <p:nvPr/>
        </p:nvSpPr>
        <p:spPr>
          <a:xfrm>
            <a:off x="4041518" y="4875829"/>
            <a:ext cx="1529455"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5422B"/>
                </a:solidFill>
                <a:latin typeface="Times"/>
                <a:ea typeface="Times"/>
                <a:cs typeface="Times"/>
                <a:sym typeface="Times"/>
              </a:defRPr>
            </a:lvl1pPr>
          </a:lstStyle>
          <a:p>
            <a:r>
              <a:t>Global</a:t>
            </a:r>
          </a:p>
        </p:txBody>
      </p:sp>
      <p:sp>
        <p:nvSpPr>
          <p:cNvPr id="212" name="Rectángulo 59"/>
          <p:cNvSpPr txBox="1"/>
          <p:nvPr/>
        </p:nvSpPr>
        <p:spPr>
          <a:xfrm>
            <a:off x="5097963" y="5192645"/>
            <a:ext cx="883029"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lgn="ctr">
              <a:defRPr sz="1200">
                <a:solidFill>
                  <a:srgbClr val="55422B"/>
                </a:solidFill>
                <a:latin typeface="Times"/>
                <a:ea typeface="Times"/>
                <a:cs typeface="Times"/>
                <a:sym typeface="Times"/>
              </a:defRPr>
            </a:lvl1pPr>
          </a:lstStyle>
          <a:p>
            <a:r>
              <a:t>Spontaneous</a:t>
            </a:r>
          </a:p>
        </p:txBody>
      </p:sp>
      <p:sp>
        <p:nvSpPr>
          <p:cNvPr id="213" name="Text Box 18"/>
          <p:cNvSpPr txBox="1"/>
          <p:nvPr/>
        </p:nvSpPr>
        <p:spPr>
          <a:xfrm>
            <a:off x="7462997" y="4483342"/>
            <a:ext cx="1255358"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5422B"/>
                </a:solidFill>
                <a:latin typeface="Times"/>
                <a:ea typeface="Times"/>
                <a:cs typeface="Times"/>
                <a:sym typeface="Times"/>
              </a:defRPr>
            </a:lvl1pPr>
          </a:lstStyle>
          <a:p>
            <a:r>
              <a:t>Enthusiastic</a:t>
            </a:r>
          </a:p>
        </p:txBody>
      </p:sp>
      <p:sp>
        <p:nvSpPr>
          <p:cNvPr id="214" name="Text Box 15"/>
          <p:cNvSpPr txBox="1"/>
          <p:nvPr/>
        </p:nvSpPr>
        <p:spPr>
          <a:xfrm>
            <a:off x="5227320" y="4432913"/>
            <a:ext cx="1737363" cy="294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300" b="1">
                <a:solidFill>
                  <a:srgbClr val="533F2A"/>
                </a:solidFill>
                <a:latin typeface="Times"/>
                <a:ea typeface="Times"/>
                <a:cs typeface="Times"/>
                <a:sym typeface="Times"/>
              </a:defRPr>
            </a:lvl1pPr>
          </a:lstStyle>
          <a:p>
            <a:r>
              <a:t>Brand Personality</a:t>
            </a:r>
          </a:p>
        </p:txBody>
      </p:sp>
      <p:sp>
        <p:nvSpPr>
          <p:cNvPr id="215" name="Text Box 18"/>
          <p:cNvSpPr txBox="1"/>
          <p:nvPr/>
        </p:nvSpPr>
        <p:spPr>
          <a:xfrm>
            <a:off x="4265419" y="3429736"/>
            <a:ext cx="1081653" cy="294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300">
                <a:solidFill>
                  <a:srgbClr val="533F2A"/>
                </a:solidFill>
                <a:latin typeface="Times"/>
                <a:ea typeface="Times"/>
                <a:cs typeface="Times"/>
                <a:sym typeface="Times"/>
              </a:defRPr>
            </a:lvl1pPr>
          </a:lstStyle>
          <a:p>
            <a:r>
              <a:t>Genuine</a:t>
            </a:r>
          </a:p>
        </p:txBody>
      </p:sp>
      <p:sp>
        <p:nvSpPr>
          <p:cNvPr id="216" name="Text Box 18"/>
          <p:cNvSpPr txBox="1"/>
          <p:nvPr/>
        </p:nvSpPr>
        <p:spPr>
          <a:xfrm>
            <a:off x="4880778" y="4089238"/>
            <a:ext cx="1081654" cy="294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300">
                <a:solidFill>
                  <a:srgbClr val="533F2A"/>
                </a:solidFill>
                <a:latin typeface="Times"/>
                <a:ea typeface="Times"/>
                <a:cs typeface="Times"/>
                <a:sym typeface="Times"/>
              </a:defRPr>
            </a:lvl1pPr>
          </a:lstStyle>
          <a:p>
            <a:r>
              <a:t>Adventurous</a:t>
            </a:r>
          </a:p>
        </p:txBody>
      </p:sp>
      <p:sp>
        <p:nvSpPr>
          <p:cNvPr id="217" name="Text Box 18"/>
          <p:cNvSpPr txBox="1"/>
          <p:nvPr/>
        </p:nvSpPr>
        <p:spPr>
          <a:xfrm>
            <a:off x="4370196" y="3804814"/>
            <a:ext cx="1081654" cy="294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300">
                <a:solidFill>
                  <a:srgbClr val="533F2A"/>
                </a:solidFill>
                <a:latin typeface="Times"/>
                <a:ea typeface="Times"/>
                <a:cs typeface="Times"/>
                <a:sym typeface="Times"/>
              </a:defRPr>
            </a:lvl1pPr>
          </a:lstStyle>
          <a:p>
            <a:r>
              <a:t>Creative</a:t>
            </a:r>
          </a:p>
        </p:txBody>
      </p:sp>
      <p:sp>
        <p:nvSpPr>
          <p:cNvPr id="218" name="Text Box 18"/>
          <p:cNvSpPr txBox="1"/>
          <p:nvPr/>
        </p:nvSpPr>
        <p:spPr>
          <a:xfrm>
            <a:off x="5989330" y="4089238"/>
            <a:ext cx="1081653" cy="294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300">
                <a:solidFill>
                  <a:srgbClr val="533F2A"/>
                </a:solidFill>
                <a:latin typeface="Times"/>
                <a:ea typeface="Times"/>
                <a:cs typeface="Times"/>
                <a:sym typeface="Times"/>
              </a:defRPr>
            </a:lvl1pPr>
          </a:lstStyle>
          <a:p>
            <a:r>
              <a:t>Pragmatic</a:t>
            </a:r>
          </a:p>
        </p:txBody>
      </p:sp>
      <p:sp>
        <p:nvSpPr>
          <p:cNvPr id="219" name="Text Box 18"/>
          <p:cNvSpPr txBox="1"/>
          <p:nvPr/>
        </p:nvSpPr>
        <p:spPr>
          <a:xfrm>
            <a:off x="6695813" y="3804814"/>
            <a:ext cx="1081653" cy="294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300">
                <a:solidFill>
                  <a:srgbClr val="533F2A"/>
                </a:solidFill>
                <a:latin typeface="Times"/>
                <a:ea typeface="Times"/>
                <a:cs typeface="Times"/>
                <a:sym typeface="Times"/>
              </a:defRPr>
            </a:lvl1pPr>
          </a:lstStyle>
          <a:p>
            <a:r>
              <a:t>Bohemian</a:t>
            </a:r>
          </a:p>
        </p:txBody>
      </p:sp>
      <p:sp>
        <p:nvSpPr>
          <p:cNvPr id="220" name="Text Box 18"/>
          <p:cNvSpPr txBox="1"/>
          <p:nvPr/>
        </p:nvSpPr>
        <p:spPr>
          <a:xfrm>
            <a:off x="6899006" y="3429736"/>
            <a:ext cx="1081653" cy="294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300">
                <a:solidFill>
                  <a:srgbClr val="533F2A"/>
                </a:solidFill>
                <a:latin typeface="Times"/>
                <a:ea typeface="Times"/>
                <a:cs typeface="Times"/>
                <a:sym typeface="Times"/>
              </a:defRPr>
            </a:lvl1pPr>
          </a:lstStyle>
          <a:p>
            <a:r>
              <a:t>Passionate</a:t>
            </a:r>
          </a:p>
        </p:txBody>
      </p:sp>
      <p:sp>
        <p:nvSpPr>
          <p:cNvPr id="221" name="Text Box 18"/>
          <p:cNvSpPr txBox="1"/>
          <p:nvPr/>
        </p:nvSpPr>
        <p:spPr>
          <a:xfrm>
            <a:off x="4235117" y="3000915"/>
            <a:ext cx="1142256" cy="421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100">
                <a:solidFill>
                  <a:srgbClr val="574228"/>
                </a:solidFill>
                <a:latin typeface="Times"/>
                <a:ea typeface="Times"/>
                <a:cs typeface="Times"/>
                <a:sym typeface="Times"/>
              </a:defRPr>
            </a:lvl1pPr>
          </a:lstStyle>
          <a:p>
            <a:r>
              <a:t>Handmade 1880 copper pot still </a:t>
            </a:r>
          </a:p>
        </p:txBody>
      </p:sp>
      <p:sp>
        <p:nvSpPr>
          <p:cNvPr id="222" name="Text Box 18"/>
          <p:cNvSpPr txBox="1"/>
          <p:nvPr/>
        </p:nvSpPr>
        <p:spPr>
          <a:xfrm>
            <a:off x="4731561" y="2390845"/>
            <a:ext cx="1430888" cy="650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spcBef>
                <a:spcPts val="700"/>
              </a:spcBef>
              <a:defRPr sz="900">
                <a:solidFill>
                  <a:srgbClr val="574228"/>
                </a:solidFill>
                <a:latin typeface="Times"/>
                <a:ea typeface="Times"/>
                <a:cs typeface="Times"/>
                <a:sym typeface="Times"/>
              </a:defRPr>
            </a:pPr>
            <a:r>
              <a:t>Spanish heritage / First Spanish and best selling Gin with selected fresh and mature Botanicals</a:t>
            </a:r>
          </a:p>
        </p:txBody>
      </p:sp>
      <p:sp>
        <p:nvSpPr>
          <p:cNvPr id="223" name="Text Box 18"/>
          <p:cNvSpPr txBox="1"/>
          <p:nvPr/>
        </p:nvSpPr>
        <p:spPr>
          <a:xfrm>
            <a:off x="6275482" y="2422595"/>
            <a:ext cx="1274286" cy="447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spcBef>
                <a:spcPts val="800"/>
              </a:spcBef>
              <a:defRPr sz="1200">
                <a:solidFill>
                  <a:srgbClr val="574228"/>
                </a:solidFill>
                <a:latin typeface="Times"/>
                <a:ea typeface="Times"/>
                <a:cs typeface="Times"/>
                <a:sym typeface="Times"/>
              </a:defRPr>
            </a:lvl1pPr>
          </a:lstStyle>
          <a:p>
            <a:r>
              <a:t>Andalucía`s folklore &amp; culture</a:t>
            </a:r>
          </a:p>
        </p:txBody>
      </p:sp>
      <p:sp>
        <p:nvSpPr>
          <p:cNvPr id="224" name="Text Box 18"/>
          <p:cNvSpPr txBox="1"/>
          <p:nvPr/>
        </p:nvSpPr>
        <p:spPr>
          <a:xfrm>
            <a:off x="6582436" y="2788229"/>
            <a:ext cx="1257606"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74228"/>
                </a:solidFill>
                <a:latin typeface="Times"/>
                <a:ea typeface="Times"/>
                <a:cs typeface="Times"/>
                <a:sym typeface="Times"/>
              </a:defRPr>
            </a:lvl1pPr>
          </a:lstStyle>
          <a:p>
            <a:r>
              <a:t>Innovation Lab</a:t>
            </a:r>
          </a:p>
        </p:txBody>
      </p:sp>
      <p:sp>
        <p:nvSpPr>
          <p:cNvPr id="225" name="Text Box 18"/>
          <p:cNvSpPr txBox="1"/>
          <p:nvPr/>
        </p:nvSpPr>
        <p:spPr>
          <a:xfrm>
            <a:off x="6870016" y="3017626"/>
            <a:ext cx="1139632" cy="447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200">
                <a:solidFill>
                  <a:srgbClr val="574228"/>
                </a:solidFill>
                <a:latin typeface="Times"/>
                <a:ea typeface="Times"/>
                <a:cs typeface="Times"/>
                <a:sym typeface="Times"/>
              </a:defRPr>
            </a:lvl1pPr>
          </a:lstStyle>
          <a:p>
            <a:r>
              <a:t>Perfect Spanish Serve </a:t>
            </a:r>
          </a:p>
        </p:txBody>
      </p:sp>
      <p:sp>
        <p:nvSpPr>
          <p:cNvPr id="226" name="Text Box 14"/>
          <p:cNvSpPr txBox="1"/>
          <p:nvPr/>
        </p:nvSpPr>
        <p:spPr>
          <a:xfrm>
            <a:off x="5036820" y="2098413"/>
            <a:ext cx="2118363" cy="320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400" b="1">
                <a:solidFill>
                  <a:srgbClr val="534026"/>
                </a:solidFill>
                <a:latin typeface="Times"/>
                <a:ea typeface="Times"/>
                <a:cs typeface="Times"/>
                <a:sym typeface="Times"/>
              </a:defRPr>
            </a:lvl1pPr>
          </a:lstStyle>
          <a:p>
            <a:r>
              <a:t>Facts &amp; Symbols</a:t>
            </a:r>
          </a:p>
        </p:txBody>
      </p:sp>
      <p:sp>
        <p:nvSpPr>
          <p:cNvPr id="227" name="Text Box 16"/>
          <p:cNvSpPr txBox="1"/>
          <p:nvPr/>
        </p:nvSpPr>
        <p:spPr>
          <a:xfrm>
            <a:off x="5722620" y="2915955"/>
            <a:ext cx="746763" cy="320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400" b="1">
                <a:solidFill>
                  <a:srgbClr val="533F26"/>
                </a:solidFill>
                <a:latin typeface="Times"/>
                <a:ea typeface="Times"/>
                <a:cs typeface="Times"/>
                <a:sym typeface="Times"/>
              </a:defRPr>
            </a:lvl1pPr>
          </a:lstStyle>
          <a:p>
            <a:r>
              <a:t>Core</a:t>
            </a:r>
          </a:p>
        </p:txBody>
      </p:sp>
      <p:sp>
        <p:nvSpPr>
          <p:cNvPr id="228" name="Awaken your…"/>
          <p:cNvSpPr txBox="1"/>
          <p:nvPr/>
        </p:nvSpPr>
        <p:spPr>
          <a:xfrm>
            <a:off x="5435082" y="3222026"/>
            <a:ext cx="1321833" cy="5847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p>
            <a:pPr algn="ctr">
              <a:defRPr sz="1600" b="1">
                <a:solidFill>
                  <a:srgbClr val="00B050"/>
                </a:solidFill>
                <a:latin typeface="Times"/>
                <a:ea typeface="Times"/>
                <a:cs typeface="Times"/>
                <a:sym typeface="Times"/>
              </a:defRPr>
            </a:pPr>
            <a:r>
              <a:rPr dirty="0">
                <a:solidFill>
                  <a:schemeClr val="accent6">
                    <a:lumMod val="75000"/>
                  </a:schemeClr>
                </a:solidFill>
              </a:rPr>
              <a:t>Awaken your </a:t>
            </a:r>
            <a:endParaRPr sz="1400" dirty="0">
              <a:solidFill>
                <a:schemeClr val="accent6">
                  <a:lumMod val="75000"/>
                </a:schemeClr>
              </a:solidFill>
            </a:endParaRPr>
          </a:p>
          <a:p>
            <a:pPr algn="ctr">
              <a:defRPr sz="1600" b="1">
                <a:solidFill>
                  <a:srgbClr val="00B050"/>
                </a:solidFill>
                <a:latin typeface="Times"/>
                <a:ea typeface="Times"/>
                <a:cs typeface="Times"/>
                <a:sym typeface="Times"/>
              </a:defRPr>
            </a:pPr>
            <a:r>
              <a:rPr dirty="0">
                <a:solidFill>
                  <a:schemeClr val="accent6">
                    <a:lumMod val="75000"/>
                  </a:schemeClr>
                </a:solidFill>
              </a:rPr>
              <a:t>Senses </a:t>
            </a:r>
          </a:p>
        </p:txBody>
      </p:sp>
      <p:sp>
        <p:nvSpPr>
          <p:cNvPr id="229" name="Text Box 5"/>
          <p:cNvSpPr txBox="1"/>
          <p:nvPr/>
        </p:nvSpPr>
        <p:spPr>
          <a:xfrm>
            <a:off x="9020553" y="1657417"/>
            <a:ext cx="2118363" cy="548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spcBef>
                <a:spcPts val="800"/>
              </a:spcBef>
              <a:defRPr sz="1400" b="1">
                <a:solidFill>
                  <a:srgbClr val="544129"/>
                </a:solidFill>
                <a:latin typeface="Times"/>
                <a:ea typeface="Times"/>
                <a:cs typeface="Times"/>
                <a:sym typeface="Times"/>
              </a:defRPr>
            </a:lvl1pPr>
          </a:lstStyle>
          <a:p>
            <a:r>
              <a:t>How I would describe the product</a:t>
            </a:r>
          </a:p>
        </p:txBody>
      </p:sp>
      <p:sp>
        <p:nvSpPr>
          <p:cNvPr id="230" name="Text Box 6"/>
          <p:cNvSpPr txBox="1"/>
          <p:nvPr/>
        </p:nvSpPr>
        <p:spPr>
          <a:xfrm>
            <a:off x="8697972" y="4774229"/>
            <a:ext cx="1508764" cy="548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400" b="1">
                <a:solidFill>
                  <a:srgbClr val="544129"/>
                </a:solidFill>
                <a:latin typeface="Times"/>
                <a:ea typeface="Times"/>
                <a:cs typeface="Times"/>
                <a:sym typeface="Times"/>
              </a:defRPr>
            </a:lvl1pPr>
          </a:lstStyle>
          <a:p>
            <a:r>
              <a:t>How the brand makes me feel</a:t>
            </a:r>
          </a:p>
        </p:txBody>
      </p:sp>
      <p:sp>
        <p:nvSpPr>
          <p:cNvPr id="231" name="Text Box 7"/>
          <p:cNvSpPr txBox="1"/>
          <p:nvPr/>
        </p:nvSpPr>
        <p:spPr>
          <a:xfrm>
            <a:off x="1365181" y="1657417"/>
            <a:ext cx="1737362" cy="548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400" b="1">
                <a:solidFill>
                  <a:srgbClr val="544129"/>
                </a:solidFill>
                <a:latin typeface="Times"/>
                <a:ea typeface="Times"/>
                <a:cs typeface="Times"/>
                <a:sym typeface="Times"/>
              </a:defRPr>
            </a:lvl1pPr>
          </a:lstStyle>
          <a:p>
            <a:r>
              <a:t>What the product does for me</a:t>
            </a:r>
          </a:p>
        </p:txBody>
      </p:sp>
      <p:sp>
        <p:nvSpPr>
          <p:cNvPr id="232" name="Text Box 8"/>
          <p:cNvSpPr txBox="1"/>
          <p:nvPr/>
        </p:nvSpPr>
        <p:spPr>
          <a:xfrm>
            <a:off x="1895613" y="4779969"/>
            <a:ext cx="1737363" cy="548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spcBef>
                <a:spcPts val="800"/>
              </a:spcBef>
              <a:defRPr sz="1400" b="1">
                <a:solidFill>
                  <a:srgbClr val="544129"/>
                </a:solidFill>
                <a:latin typeface="Times"/>
                <a:ea typeface="Times"/>
                <a:cs typeface="Times"/>
                <a:sym typeface="Times"/>
              </a:defRPr>
            </a:lvl1pPr>
          </a:lstStyle>
          <a:p>
            <a:r>
              <a:t>How the brand makes me look</a:t>
            </a: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4" name="diapo 19.jpg" descr="diapo 19.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235" name="CuadroTexto 5"/>
          <p:cNvSpPr txBox="1"/>
          <p:nvPr/>
        </p:nvSpPr>
        <p:spPr>
          <a:xfrm>
            <a:off x="1818332" y="1846579"/>
            <a:ext cx="8555336" cy="2834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lgn="ctr">
              <a:defRPr sz="1400">
                <a:latin typeface="Times"/>
                <a:ea typeface="Times"/>
                <a:cs typeface="Times"/>
                <a:sym typeface="Times"/>
              </a:defRPr>
            </a:pPr>
            <a:r>
              <a:t>Taste, sight, touch, smell, sound and intuition have made us so happy… We need to be glad and thankful  for it, but they are not sufficient anymore to make the most of our lives. We need something new that enhance that beautiful gifts, an extra that make us feel a flood of stimulus with each swip and connected with our in and out world,  such as the powerful experiences of meet new places or wonderful people, visit once again a nostalgic and special place, learn something new, let yourself be surprised by the magic of the present, rediscover your past, share moments by your own or with your love ones, to be able to fall in love.</a:t>
            </a:r>
          </a:p>
          <a:p>
            <a:pPr algn="ctr">
              <a:defRPr sz="1400">
                <a:latin typeface="Times"/>
                <a:ea typeface="Times"/>
                <a:cs typeface="Times"/>
                <a:sym typeface="Times"/>
              </a:defRPr>
            </a:pPr>
            <a:endParaRPr/>
          </a:p>
          <a:p>
            <a:pPr algn="ctr">
              <a:defRPr sz="1400">
                <a:latin typeface="Times"/>
                <a:ea typeface="Times"/>
                <a:cs typeface="Times"/>
                <a:sym typeface="Times"/>
              </a:defRPr>
            </a:pPr>
            <a:endParaRPr/>
          </a:p>
          <a:p>
            <a:pPr algn="ctr">
              <a:defRPr sz="1400">
                <a:latin typeface="Times"/>
                <a:ea typeface="Times"/>
                <a:cs typeface="Times"/>
                <a:sym typeface="Times"/>
              </a:defRPr>
            </a:pPr>
            <a:r>
              <a:t>After years of hard work in our distillery, since 1880, no more, no less, we can finally feel really pleased and proud of our roots, of this magical journey that we have  been passing through, and awake our sense to keep enjoying and showing a progressive evolution, where we can express the learning from the past in the modern world and in a modern way.</a:t>
            </a: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7" name="diapo 19.jpg" descr="diapo 19.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238" name="CuadroTexto 5"/>
          <p:cNvSpPr txBox="1"/>
          <p:nvPr/>
        </p:nvSpPr>
        <p:spPr>
          <a:xfrm>
            <a:off x="1896268" y="1976121"/>
            <a:ext cx="8399464" cy="23774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lgn="ctr">
              <a:defRPr sz="1400">
                <a:latin typeface="Times"/>
                <a:ea typeface="Times"/>
                <a:cs typeface="Times"/>
                <a:sym typeface="Times"/>
              </a:defRPr>
            </a:pPr>
            <a:r>
              <a:rPr dirty="0"/>
              <a:t>Do you know what happens as soon as you cross the door of the Factory of Senses? That art and passion of our roots and magical place take old of all the processes that take place there and all of its corners. Such as the beauty of the South Of Spain white towns of Andalucía their beautiful horses, the haunting charmed of the flamenco, the unforgettable aroma of the orange gardens, the joy and textures of the Seville fair, the kindness and happiness of our people, the imposing Santa María Puerto, their beaches and the mysticism of their elders and history.</a:t>
            </a:r>
          </a:p>
          <a:p>
            <a:pPr algn="ctr">
              <a:defRPr sz="1400">
                <a:latin typeface="Times"/>
                <a:ea typeface="Times"/>
                <a:cs typeface="Times"/>
                <a:sym typeface="Times"/>
              </a:defRPr>
            </a:pPr>
            <a:endParaRPr dirty="0"/>
          </a:p>
          <a:p>
            <a:pPr algn="ctr">
              <a:defRPr sz="1400">
                <a:latin typeface="Times"/>
                <a:ea typeface="Times"/>
                <a:cs typeface="Times"/>
                <a:sym typeface="Times"/>
              </a:defRPr>
            </a:pPr>
            <a:r>
              <a:rPr dirty="0"/>
              <a:t>Every morning at 8:30 am the show begins. Engines start and magic takes possession each one of those who are part of Rives. It’s then that the senses are awaken.</a:t>
            </a:r>
          </a:p>
          <a:p>
            <a:pPr algn="ctr">
              <a:defRPr sz="1400">
                <a:latin typeface="Times"/>
                <a:ea typeface="Times"/>
                <a:cs typeface="Times"/>
                <a:sym typeface="Times"/>
              </a:defRPr>
            </a:pPr>
            <a:r>
              <a:rPr dirty="0"/>
              <a:t>Does this sound familiar?</a:t>
            </a:r>
          </a:p>
          <a:p>
            <a:pPr algn="ctr">
              <a:defRPr sz="1400" b="1">
                <a:latin typeface="Times"/>
                <a:ea typeface="Times"/>
                <a:cs typeface="Times"/>
                <a:sym typeface="Times"/>
              </a:defRPr>
            </a:pPr>
            <a:r>
              <a:rPr dirty="0"/>
              <a:t>That’s because you got it.</a:t>
            </a: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7E1"/>
        </a:solidFill>
        <a:effectLst/>
      </p:bgPr>
    </p:bg>
    <p:spTree>
      <p:nvGrpSpPr>
        <p:cNvPr id="1" name=""/>
        <p:cNvGrpSpPr/>
        <p:nvPr/>
      </p:nvGrpSpPr>
      <p:grpSpPr>
        <a:xfrm>
          <a:off x="0" y="0"/>
          <a:ext cx="0" cy="0"/>
          <a:chOff x="0" y="0"/>
          <a:chExt cx="0" cy="0"/>
        </a:xfrm>
      </p:grpSpPr>
      <p:pic>
        <p:nvPicPr>
          <p:cNvPr id="2" name="ArtFilmFSentidosFinal- largo">
            <a:hlinkClick r:id="" action="ppaction://media"/>
            <a:extLst>
              <a:ext uri="{FF2B5EF4-FFF2-40B4-BE49-F238E27FC236}">
                <a16:creationId xmlns:a16="http://schemas.microsoft.com/office/drawing/2014/main" id="{EA07BD58-C462-4F67-9A90-345EE85F847B}"/>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50995" y="478685"/>
            <a:ext cx="10490009" cy="5900630"/>
          </a:xfrm>
          <a:prstGeom prst="rect">
            <a:avLst/>
          </a:prstGeom>
        </p:spPr>
      </p:pic>
      <p:sp>
        <p:nvSpPr>
          <p:cNvPr id="3" name="Rectángulo 2">
            <a:extLst>
              <a:ext uri="{FF2B5EF4-FFF2-40B4-BE49-F238E27FC236}">
                <a16:creationId xmlns:a16="http://schemas.microsoft.com/office/drawing/2014/main" id="{B8752744-9EB0-4E33-9FD0-FC5D9751CB04}"/>
              </a:ext>
            </a:extLst>
          </p:cNvPr>
          <p:cNvSpPr/>
          <p:nvPr/>
        </p:nvSpPr>
        <p:spPr>
          <a:xfrm>
            <a:off x="750339" y="12032"/>
            <a:ext cx="954108" cy="307777"/>
          </a:xfrm>
          <a:prstGeom prst="rect">
            <a:avLst/>
          </a:prstGeom>
        </p:spPr>
        <p:txBody>
          <a:bodyPr wrap="none">
            <a:spAutoFit/>
          </a:bodyPr>
          <a:lstStyle/>
          <a:p>
            <a:pPr algn="ctr">
              <a:defRPr sz="1400" b="1">
                <a:latin typeface="Times"/>
                <a:ea typeface="Times"/>
                <a:cs typeface="Times"/>
                <a:sym typeface="Times"/>
              </a:defRPr>
            </a:pPr>
            <a:r>
              <a:rPr lang="en-US" dirty="0"/>
              <a:t>VIDEO…</a:t>
            </a:r>
          </a:p>
        </p:txBody>
      </p:sp>
    </p:spTree>
    <p:extLst>
      <p:ext uri="{BB962C8B-B14F-4D97-AF65-F5344CB8AC3E}">
        <p14:creationId xmlns:p14="http://schemas.microsoft.com/office/powerpoint/2010/main" val="64789437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88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3" name="diapo 21.jpg" descr="diapo 21.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244" name="First Spanish Gin…"/>
          <p:cNvSpPr txBox="1"/>
          <p:nvPr/>
        </p:nvSpPr>
        <p:spPr>
          <a:xfrm>
            <a:off x="2305174" y="2722878"/>
            <a:ext cx="3346645" cy="1463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marL="342900" indent="-342900">
              <a:spcBef>
                <a:spcPts val="300"/>
              </a:spcBef>
              <a:buSzPct val="100000"/>
              <a:buFont typeface="Arial"/>
              <a:buChar char="•"/>
              <a:defRPr sz="1300">
                <a:latin typeface="Times"/>
                <a:ea typeface="Times"/>
                <a:cs typeface="Times"/>
                <a:sym typeface="Times"/>
              </a:defRPr>
            </a:pPr>
            <a:r>
              <a:t>First Spanish Gin </a:t>
            </a:r>
          </a:p>
          <a:p>
            <a:pPr marL="342900" indent="-342900">
              <a:spcBef>
                <a:spcPts val="300"/>
              </a:spcBef>
              <a:buSzPct val="100000"/>
              <a:buFont typeface="Arial"/>
              <a:buChar char="•"/>
              <a:defRPr sz="1300">
                <a:latin typeface="Times"/>
                <a:ea typeface="Times"/>
                <a:cs typeface="Times"/>
                <a:sym typeface="Times"/>
              </a:defRPr>
            </a:pPr>
            <a:r>
              <a:t>Represent´s  South of Spain heart (Andalucía´s mood, culture and beauty).</a:t>
            </a:r>
          </a:p>
          <a:p>
            <a:pPr marL="342900" indent="-342900">
              <a:spcBef>
                <a:spcPts val="300"/>
              </a:spcBef>
              <a:buSzPct val="100000"/>
              <a:buFont typeface="Arial"/>
              <a:buChar char="•"/>
              <a:defRPr sz="1300">
                <a:latin typeface="Times"/>
                <a:ea typeface="Times"/>
                <a:cs typeface="Times"/>
                <a:sym typeface="Times"/>
              </a:defRPr>
            </a:pPr>
            <a:r>
              <a:t>To be Loyal and charmed.</a:t>
            </a:r>
          </a:p>
          <a:p>
            <a:pPr marL="342900" indent="-342900">
              <a:spcBef>
                <a:spcPts val="300"/>
              </a:spcBef>
              <a:buSzPct val="100000"/>
              <a:buFont typeface="Arial"/>
              <a:buChar char="•"/>
              <a:defRPr sz="1300">
                <a:latin typeface="Times"/>
                <a:ea typeface="Times"/>
                <a:cs typeface="Times"/>
                <a:sym typeface="Times"/>
              </a:defRPr>
            </a:pPr>
            <a:r>
              <a:t>To be Pragmatic.</a:t>
            </a:r>
          </a:p>
          <a:p>
            <a:pPr marL="342900" indent="-342900">
              <a:spcBef>
                <a:spcPts val="300"/>
              </a:spcBef>
              <a:buSzPct val="100000"/>
              <a:buFont typeface="Arial"/>
              <a:buChar char="•"/>
              <a:defRPr sz="1300">
                <a:latin typeface="Times"/>
                <a:ea typeface="Times"/>
                <a:cs typeface="Times"/>
                <a:sym typeface="Times"/>
              </a:defRPr>
            </a:pPr>
            <a:r>
              <a:t>Exolt heritage and the modern world.</a:t>
            </a:r>
          </a:p>
        </p:txBody>
      </p:sp>
      <p:sp>
        <p:nvSpPr>
          <p:cNvPr id="245" name="Línea"/>
          <p:cNvSpPr/>
          <p:nvPr/>
        </p:nvSpPr>
        <p:spPr>
          <a:xfrm flipV="1">
            <a:off x="6095998" y="2205141"/>
            <a:ext cx="4" cy="2747436"/>
          </a:xfrm>
          <a:prstGeom prst="line">
            <a:avLst/>
          </a:prstGeom>
          <a:ln w="25400">
            <a:solidFill>
              <a:srgbClr val="523F28"/>
            </a:solidFill>
            <a:miter lim="400000"/>
          </a:ln>
        </p:spPr>
        <p:txBody>
          <a:bodyPr lIns="45718" tIns="45718" rIns="45718" bIns="45718"/>
          <a:lstStyle/>
          <a:p>
            <a:endParaRPr/>
          </a:p>
        </p:txBody>
      </p:sp>
      <p:sp>
        <p:nvSpPr>
          <p:cNvPr id="246" name="Core Purpose"/>
          <p:cNvSpPr txBox="1"/>
          <p:nvPr/>
        </p:nvSpPr>
        <p:spPr>
          <a:xfrm>
            <a:off x="3020142" y="2174238"/>
            <a:ext cx="1690347" cy="3327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spcBef>
                <a:spcPts val="300"/>
              </a:spcBef>
              <a:defRPr sz="1600" b="1" cap="all">
                <a:solidFill>
                  <a:srgbClr val="534029"/>
                </a:solidFill>
                <a:latin typeface="Times"/>
                <a:ea typeface="Times"/>
                <a:cs typeface="Times"/>
                <a:sym typeface="Times"/>
              </a:defRPr>
            </a:lvl1pPr>
          </a:lstStyle>
          <a:p>
            <a:r>
              <a:t>Core Purpose</a:t>
            </a:r>
          </a:p>
        </p:txBody>
      </p:sp>
      <p:sp>
        <p:nvSpPr>
          <p:cNvPr id="247" name="Long Range Goal"/>
          <p:cNvSpPr txBox="1"/>
          <p:nvPr/>
        </p:nvSpPr>
        <p:spPr>
          <a:xfrm>
            <a:off x="6540182" y="2174238"/>
            <a:ext cx="2176023" cy="3327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spcBef>
                <a:spcPts val="300"/>
              </a:spcBef>
              <a:defRPr sz="1600" b="1" cap="all">
                <a:solidFill>
                  <a:srgbClr val="534029"/>
                </a:solidFill>
                <a:latin typeface="Times"/>
                <a:ea typeface="Times"/>
                <a:cs typeface="Times"/>
                <a:sym typeface="Times"/>
              </a:defRPr>
            </a:lvl1pPr>
          </a:lstStyle>
          <a:p>
            <a:r>
              <a:t>Long Range Goal </a:t>
            </a:r>
          </a:p>
        </p:txBody>
      </p:sp>
      <p:sp>
        <p:nvSpPr>
          <p:cNvPr id="248" name="Become a  well established Gin premium brand in the US market and worldwide,  and recognized as the first and best  Spanish Gin with the perfect serve with an attractive and accessible price,  also, becoming as one of the first consumers options among the Gin category."/>
          <p:cNvSpPr txBox="1"/>
          <p:nvPr/>
        </p:nvSpPr>
        <p:spPr>
          <a:xfrm>
            <a:off x="6540182" y="2802127"/>
            <a:ext cx="3346642" cy="1310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spcBef>
                <a:spcPts val="300"/>
              </a:spcBef>
              <a:defRPr sz="1300">
                <a:latin typeface="Times"/>
                <a:ea typeface="Times"/>
                <a:cs typeface="Times"/>
                <a:sym typeface="Times"/>
              </a:defRPr>
            </a:lvl1pPr>
          </a:lstStyle>
          <a:p>
            <a:r>
              <a:t>Become a  well established Gin premium brand in the US market and worldwide,  and recognized as the first and best  Spanish Gin with the perfect serve with an attractive and accessible price,  also, becoming as one of the first consumers options among the Gin category.</a:t>
            </a: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0" name="diapo 21.jpg" descr="diapo 21.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251" name="Being the first and authentic Spanish Gin premium brand  with the perfect serve with the best price equation  (price-quality) made under a 100% artisanal process."/>
          <p:cNvSpPr txBox="1"/>
          <p:nvPr/>
        </p:nvSpPr>
        <p:spPr>
          <a:xfrm>
            <a:off x="2305174" y="3175000"/>
            <a:ext cx="3346645" cy="904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spcBef>
                <a:spcPts val="300"/>
              </a:spcBef>
              <a:defRPr sz="1300">
                <a:latin typeface="Times"/>
                <a:ea typeface="Times"/>
                <a:cs typeface="Times"/>
                <a:sym typeface="Times"/>
              </a:defRPr>
            </a:lvl1pPr>
          </a:lstStyle>
          <a:p>
            <a:r>
              <a:t>Being the first and authentic Spanish Gin premium brand  with the perfect serve and the best price equation  (price-quality) made under a 100% artisanal process.</a:t>
            </a:r>
          </a:p>
        </p:txBody>
      </p:sp>
      <p:sp>
        <p:nvSpPr>
          <p:cNvPr id="252" name="Línea"/>
          <p:cNvSpPr/>
          <p:nvPr/>
        </p:nvSpPr>
        <p:spPr>
          <a:xfrm flipV="1">
            <a:off x="6095998" y="2205141"/>
            <a:ext cx="4" cy="2747436"/>
          </a:xfrm>
          <a:prstGeom prst="line">
            <a:avLst/>
          </a:prstGeom>
          <a:ln w="25400">
            <a:solidFill>
              <a:srgbClr val="523F28"/>
            </a:solidFill>
            <a:miter lim="400000"/>
          </a:ln>
        </p:spPr>
        <p:txBody>
          <a:bodyPr lIns="45718" tIns="45718" rIns="45718" bIns="45718"/>
          <a:lstStyle/>
          <a:p>
            <a:endParaRPr/>
          </a:p>
        </p:txBody>
      </p:sp>
      <p:sp>
        <p:nvSpPr>
          <p:cNvPr id="253" name="Core Values"/>
          <p:cNvSpPr txBox="1"/>
          <p:nvPr/>
        </p:nvSpPr>
        <p:spPr>
          <a:xfrm>
            <a:off x="3020142" y="2778761"/>
            <a:ext cx="1536558" cy="3327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spcBef>
                <a:spcPts val="300"/>
              </a:spcBef>
              <a:defRPr sz="1600" b="1" cap="all">
                <a:solidFill>
                  <a:srgbClr val="534029"/>
                </a:solidFill>
                <a:latin typeface="Times"/>
                <a:ea typeface="Times"/>
                <a:cs typeface="Times"/>
                <a:sym typeface="Times"/>
              </a:defRPr>
            </a:lvl1pPr>
          </a:lstStyle>
          <a:p>
            <a:r>
              <a:t>Core Values</a:t>
            </a:r>
          </a:p>
        </p:txBody>
      </p:sp>
      <p:sp>
        <p:nvSpPr>
          <p:cNvPr id="254" name="Image &amp; Description"/>
          <p:cNvSpPr txBox="1"/>
          <p:nvPr/>
        </p:nvSpPr>
        <p:spPr>
          <a:xfrm>
            <a:off x="6540182" y="1842006"/>
            <a:ext cx="2276134" cy="33839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p>
            <a:pPr>
              <a:spcBef>
                <a:spcPts val="300"/>
              </a:spcBef>
              <a:defRPr sz="1600" b="1" cap="all">
                <a:solidFill>
                  <a:srgbClr val="534029"/>
                </a:solidFill>
                <a:latin typeface="Times"/>
                <a:ea typeface="Times"/>
                <a:cs typeface="Times"/>
                <a:sym typeface="Times"/>
              </a:defRPr>
            </a:pPr>
            <a:r>
              <a:t>I</a:t>
            </a:r>
            <a:r>
              <a:rPr>
                <a:latin typeface="Calibri Light"/>
                <a:ea typeface="Calibri Light"/>
                <a:cs typeface="Calibri Light"/>
                <a:sym typeface="Calibri Light"/>
              </a:rPr>
              <a:t>mage &amp; Description </a:t>
            </a:r>
          </a:p>
        </p:txBody>
      </p:sp>
      <p:sp>
        <p:nvSpPr>
          <p:cNvPr id="255" name="The bottle’s grass engraving represents the historical flagship Santa Maria, the largest of the three ships used by Christopher Columbus in his first voyage to the New World.…"/>
          <p:cNvSpPr txBox="1"/>
          <p:nvPr/>
        </p:nvSpPr>
        <p:spPr>
          <a:xfrm>
            <a:off x="6540182" y="2185416"/>
            <a:ext cx="3346642" cy="280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spcBef>
                <a:spcPts val="300"/>
              </a:spcBef>
              <a:defRPr sz="1200">
                <a:latin typeface="Times"/>
                <a:ea typeface="Times"/>
                <a:cs typeface="Times"/>
                <a:sym typeface="Times"/>
              </a:defRPr>
            </a:pPr>
            <a:r>
              <a:t>The bottle’s grass engraving represents the historical flagship Santa Maria, the largest of the three ships used by Christopher Columbus in his first voyage to the New World.</a:t>
            </a:r>
          </a:p>
          <a:p>
            <a:pPr>
              <a:spcBef>
                <a:spcPts val="600"/>
              </a:spcBef>
              <a:defRPr sz="1200">
                <a:latin typeface="Times"/>
                <a:ea typeface="Times"/>
                <a:cs typeface="Times"/>
                <a:sym typeface="Times"/>
              </a:defRPr>
            </a:pPr>
            <a:endParaRPr/>
          </a:p>
          <a:p>
            <a:pPr>
              <a:spcBef>
                <a:spcPts val="300"/>
              </a:spcBef>
              <a:defRPr sz="1200">
                <a:latin typeface="Times"/>
                <a:ea typeface="Times"/>
                <a:cs typeface="Times"/>
                <a:sym typeface="Times"/>
              </a:defRPr>
            </a:pPr>
            <a:r>
              <a:t>The expedition set off from the Guadalete river, next to the original distillery in El Puerto de Santa María (south of Spain), giving the bottle a symbolic connection to our city.</a:t>
            </a:r>
          </a:p>
          <a:p>
            <a:pPr>
              <a:spcBef>
                <a:spcPts val="600"/>
              </a:spcBef>
              <a:defRPr sz="1200">
                <a:latin typeface="Times"/>
                <a:ea typeface="Times"/>
                <a:cs typeface="Times"/>
                <a:sym typeface="Times"/>
              </a:defRPr>
            </a:pPr>
            <a:endParaRPr/>
          </a:p>
          <a:p>
            <a:pPr>
              <a:spcBef>
                <a:spcPts val="300"/>
              </a:spcBef>
              <a:defRPr sz="1200">
                <a:latin typeface="Times"/>
                <a:ea typeface="Times"/>
                <a:cs typeface="Times"/>
                <a:sym typeface="Times"/>
              </a:defRPr>
            </a:pPr>
            <a:r>
              <a:t>Rives Gin is still produced by traditional methods using top quality alcohol and only natural botanicals to recipes passed down from master distillers of another age.</a:t>
            </a:r>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7" name="diapo 22.jpg" descr="diapo 22.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258" name="Título 1"/>
          <p:cNvSpPr txBox="1"/>
          <p:nvPr/>
        </p:nvSpPr>
        <p:spPr>
          <a:xfrm>
            <a:off x="2895476" y="2969257"/>
            <a:ext cx="6401048" cy="10668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algn="ctr" defTabSz="825500">
              <a:defRPr sz="3400" b="1">
                <a:latin typeface="Times"/>
                <a:ea typeface="Times"/>
                <a:cs typeface="Times"/>
                <a:sym typeface="Times"/>
              </a:defRPr>
            </a:lvl1pPr>
          </a:lstStyle>
          <a:p>
            <a:r>
              <a:rPr dirty="0">
                <a:solidFill>
                  <a:schemeClr val="accent6">
                    <a:lumMod val="75000"/>
                  </a:schemeClr>
                </a:solidFill>
              </a:rPr>
              <a:t>“An advent</a:t>
            </a:r>
            <a:r>
              <a:rPr lang="es-MX" dirty="0">
                <a:solidFill>
                  <a:schemeClr val="accent6">
                    <a:lumMod val="75000"/>
                  </a:schemeClr>
                </a:solidFill>
              </a:rPr>
              <a:t>u</a:t>
            </a:r>
            <a:r>
              <a:rPr dirty="0" err="1">
                <a:solidFill>
                  <a:schemeClr val="accent6">
                    <a:lumMod val="75000"/>
                  </a:schemeClr>
                </a:solidFill>
              </a:rPr>
              <a:t>rous</a:t>
            </a:r>
            <a:r>
              <a:rPr dirty="0">
                <a:solidFill>
                  <a:schemeClr val="accent6">
                    <a:lumMod val="75000"/>
                  </a:schemeClr>
                </a:solidFill>
              </a:rPr>
              <a:t> and sensorial Spanish  Trigger" </a:t>
            </a:r>
          </a:p>
        </p:txBody>
      </p:sp>
      <p:sp>
        <p:nvSpPr>
          <p:cNvPr id="259" name="Título 1"/>
          <p:cNvSpPr txBox="1"/>
          <p:nvPr/>
        </p:nvSpPr>
        <p:spPr>
          <a:xfrm>
            <a:off x="3214262" y="2451618"/>
            <a:ext cx="5763476" cy="6380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lvl1pPr algn="ctr" defTabSz="694944">
              <a:lnSpc>
                <a:spcPct val="90000"/>
              </a:lnSpc>
              <a:defRPr sz="2200">
                <a:solidFill>
                  <a:srgbClr val="543F29"/>
                </a:solidFill>
                <a:latin typeface="Times"/>
                <a:ea typeface="Times"/>
                <a:cs typeface="Times"/>
                <a:sym typeface="Times"/>
              </a:defRPr>
            </a:lvl1pPr>
          </a:lstStyle>
          <a:p>
            <a:r>
              <a:t>SINGULAR &amp; OWNABLE BRAND BENEFIT </a:t>
            </a:r>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1" name="diapo 23.jpg" descr="diapo 23.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262" name="Título 1"/>
          <p:cNvSpPr txBox="1"/>
          <p:nvPr/>
        </p:nvSpPr>
        <p:spPr>
          <a:xfrm>
            <a:off x="2642104" y="1903375"/>
            <a:ext cx="6907791" cy="863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algn="ctr" defTabSz="825500">
              <a:defRPr sz="2800" b="1">
                <a:latin typeface="Times"/>
                <a:ea typeface="Times"/>
                <a:cs typeface="Times"/>
                <a:sym typeface="Times"/>
              </a:defRPr>
            </a:lvl1pPr>
          </a:lstStyle>
          <a:p>
            <a:r>
              <a:rPr dirty="0">
                <a:solidFill>
                  <a:schemeClr val="accent6">
                    <a:lumMod val="75000"/>
                  </a:schemeClr>
                </a:solidFill>
              </a:rPr>
              <a:t>“RIVES is an </a:t>
            </a:r>
            <a:r>
              <a:rPr dirty="0" err="1">
                <a:solidFill>
                  <a:schemeClr val="accent6">
                    <a:lumMod val="75000"/>
                  </a:schemeClr>
                </a:solidFill>
              </a:rPr>
              <a:t>adventorous</a:t>
            </a:r>
            <a:r>
              <a:rPr dirty="0">
                <a:solidFill>
                  <a:schemeClr val="accent6">
                    <a:lumMod val="75000"/>
                  </a:schemeClr>
                </a:solidFill>
              </a:rPr>
              <a:t> and sensorial trigger, that awake your  senses”</a:t>
            </a:r>
          </a:p>
        </p:txBody>
      </p:sp>
      <p:sp>
        <p:nvSpPr>
          <p:cNvPr id="263" name="Título 1"/>
          <p:cNvSpPr txBox="1"/>
          <p:nvPr/>
        </p:nvSpPr>
        <p:spPr>
          <a:xfrm>
            <a:off x="2082196" y="3089701"/>
            <a:ext cx="8079882" cy="711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algn="ctr" defTabSz="825500">
              <a:defRPr sz="1200">
                <a:latin typeface="Times"/>
                <a:ea typeface="Times"/>
                <a:cs typeface="Times"/>
                <a:sym typeface="Times"/>
              </a:defRPr>
            </a:lvl1pPr>
          </a:lstStyle>
          <a:p>
            <a:r>
              <a:t>Through an autentique range of Spanish Gins with the perfect serve, produced under an artisanal process that combines the history with the present, a magical spanish heritage with the modern era, exalting  the beauty and lessons of different adventures, expiriences, places and people, those that make you feel alive and grateful, to encourage  you to live your life to the fullest, without of issues, prejudis and regrets, to be pragmatic and to leave your own legacy.</a:t>
            </a:r>
          </a:p>
        </p:txBody>
      </p:sp>
      <p:sp>
        <p:nvSpPr>
          <p:cNvPr id="264" name="Título 1"/>
          <p:cNvSpPr txBox="1"/>
          <p:nvPr/>
        </p:nvSpPr>
        <p:spPr>
          <a:xfrm>
            <a:off x="1259306" y="4154405"/>
            <a:ext cx="9673388" cy="8001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p>
            <a:pPr algn="ctr" defTabSz="825500">
              <a:defRPr sz="2800">
                <a:solidFill>
                  <a:srgbClr val="843C0B"/>
                </a:solidFill>
                <a:latin typeface="Times"/>
                <a:ea typeface="Times"/>
                <a:cs typeface="Times"/>
                <a:sym typeface="Times"/>
              </a:defRPr>
            </a:pPr>
            <a:r>
              <a:rPr dirty="0"/>
              <a:t>Marketing &amp; Communication Pathway:</a:t>
            </a:r>
            <a:endParaRPr b="1" dirty="0"/>
          </a:p>
          <a:p>
            <a:pPr algn="ctr" defTabSz="825500">
              <a:defRPr sz="2400" b="1">
                <a:latin typeface="Times"/>
                <a:ea typeface="Times"/>
                <a:cs typeface="Times"/>
                <a:sym typeface="Times"/>
              </a:defRPr>
            </a:pPr>
            <a:r>
              <a:rPr dirty="0"/>
              <a:t> </a:t>
            </a:r>
            <a:r>
              <a:rPr dirty="0">
                <a:solidFill>
                  <a:schemeClr val="accent6">
                    <a:lumMod val="75000"/>
                  </a:schemeClr>
                </a:solidFill>
              </a:rPr>
              <a:t>RIVES, </a:t>
            </a:r>
            <a:r>
              <a:rPr dirty="0" err="1">
                <a:solidFill>
                  <a:schemeClr val="accent6">
                    <a:lumMod val="75000"/>
                  </a:schemeClr>
                </a:solidFill>
              </a:rPr>
              <a:t>Familiy</a:t>
            </a:r>
            <a:r>
              <a:rPr dirty="0">
                <a:solidFill>
                  <a:schemeClr val="accent6">
                    <a:lumMod val="75000"/>
                  </a:schemeClr>
                </a:solidFill>
              </a:rPr>
              <a:t> owned #1 best selling </a:t>
            </a:r>
            <a:r>
              <a:rPr dirty="0" err="1">
                <a:solidFill>
                  <a:schemeClr val="accent6">
                    <a:lumMod val="75000"/>
                  </a:schemeClr>
                </a:solidFill>
              </a:rPr>
              <a:t>spanish</a:t>
            </a:r>
            <a:r>
              <a:rPr dirty="0">
                <a:solidFill>
                  <a:schemeClr val="accent6">
                    <a:lumMod val="75000"/>
                  </a:schemeClr>
                </a:solidFill>
              </a:rPr>
              <a:t> Gin”</a:t>
            </a:r>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 name="diapo 24.jpg" descr="diapo 24.jpg"/>
          <p:cNvPicPr>
            <a:picLocks noChangeAspect="1"/>
          </p:cNvPicPr>
          <p:nvPr/>
        </p:nvPicPr>
        <p:blipFill>
          <a:blip r:embed="rId2"/>
          <a:stretch>
            <a:fillRect/>
          </a:stretch>
        </p:blipFill>
        <p:spPr>
          <a:xfrm>
            <a:off x="0" y="0"/>
            <a:ext cx="12192000" cy="6858000"/>
          </a:xfrm>
          <a:prstGeom prst="rect">
            <a:avLst/>
          </a:prstGeom>
          <a:ln w="12700">
            <a:miter lim="400000"/>
          </a:ln>
        </p:spPr>
      </p:pic>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8" name="diapo 25.jpg" descr="diapo 25.jpg"/>
          <p:cNvPicPr>
            <a:picLocks noChangeAspect="1"/>
          </p:cNvPicPr>
          <p:nvPr/>
        </p:nvPicPr>
        <p:blipFill>
          <a:blip r:embed="rId2"/>
          <a:stretch>
            <a:fillRect/>
          </a:stretch>
        </p:blipFill>
        <p:spPr>
          <a:xfrm>
            <a:off x="0" y="0"/>
            <a:ext cx="12192000" cy="6858000"/>
          </a:xfrm>
          <a:prstGeom prst="rect">
            <a:avLst/>
          </a:prstGeom>
          <a:ln w="12700">
            <a:miter lim="400000"/>
          </a:ln>
        </p:spPr>
      </p:pic>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0" name="diapo 26.jpg" descr="diapo 26.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271" name="Fill the glass with ice and stir the mixer spoon to chill the glass (10º)…"/>
          <p:cNvSpPr txBox="1"/>
          <p:nvPr/>
        </p:nvSpPr>
        <p:spPr>
          <a:xfrm>
            <a:off x="2619417" y="2159000"/>
            <a:ext cx="3346642" cy="1971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marL="173789" indent="-173789">
              <a:spcBef>
                <a:spcPts val="300"/>
              </a:spcBef>
              <a:buSzPct val="100000"/>
              <a:buAutoNum type="arabicPeriod"/>
              <a:defRPr sz="1100">
                <a:latin typeface="Times"/>
                <a:ea typeface="Times"/>
                <a:cs typeface="Times"/>
                <a:sym typeface="Times"/>
              </a:defRPr>
            </a:pPr>
            <a:r>
              <a:t>Fill the glass with ice and stir the mixer spoon to chill the glass (10º)</a:t>
            </a:r>
          </a:p>
          <a:p>
            <a:pPr marL="173789" indent="-173789">
              <a:spcBef>
                <a:spcPts val="300"/>
              </a:spcBef>
              <a:buSzPct val="100000"/>
              <a:buAutoNum type="arabicPeriod"/>
              <a:defRPr sz="1100">
                <a:latin typeface="Times"/>
                <a:ea typeface="Times"/>
                <a:cs typeface="Times"/>
                <a:sym typeface="Times"/>
              </a:defRPr>
            </a:pPr>
            <a:r>
              <a:t>Pour out any excess water using the strainer</a:t>
            </a:r>
          </a:p>
          <a:p>
            <a:pPr marL="173789" indent="-173789">
              <a:spcBef>
                <a:spcPts val="300"/>
              </a:spcBef>
              <a:buSzPct val="100000"/>
              <a:buAutoNum type="arabicPeriod"/>
              <a:defRPr sz="1100">
                <a:latin typeface="Times"/>
                <a:ea typeface="Times"/>
                <a:cs typeface="Times"/>
                <a:sym typeface="Times"/>
              </a:defRPr>
            </a:pPr>
            <a:r>
              <a:t>Flavour with a twist of lemon and orange rind</a:t>
            </a:r>
          </a:p>
          <a:p>
            <a:pPr marL="173789" indent="-173789">
              <a:spcBef>
                <a:spcPts val="300"/>
              </a:spcBef>
              <a:buSzPct val="100000"/>
              <a:buAutoNum type="arabicPeriod"/>
              <a:defRPr sz="1100">
                <a:latin typeface="Times"/>
                <a:ea typeface="Times"/>
                <a:cs typeface="Times"/>
                <a:sym typeface="Times"/>
              </a:defRPr>
            </a:pPr>
            <a:r>
              <a:t>Add 5cl of Rives Special Super Premium</a:t>
            </a:r>
          </a:p>
          <a:p>
            <a:pPr marL="173789" indent="-173789">
              <a:spcBef>
                <a:spcPts val="300"/>
              </a:spcBef>
              <a:buSzPct val="100000"/>
              <a:buAutoNum type="arabicPeriod"/>
              <a:defRPr sz="1100">
                <a:latin typeface="Times"/>
                <a:ea typeface="Times"/>
                <a:cs typeface="Times"/>
                <a:sym typeface="Times"/>
              </a:defRPr>
            </a:pPr>
            <a:r>
              <a:t>Slowly pour the iconic into the glass over the bar spoon to preserve the best part of its bubbles</a:t>
            </a:r>
          </a:p>
          <a:p>
            <a:pPr marL="173789" indent="-173789">
              <a:spcBef>
                <a:spcPts val="300"/>
              </a:spcBef>
              <a:buSzPct val="100000"/>
              <a:buAutoNum type="arabicPeriod"/>
              <a:defRPr sz="1100">
                <a:latin typeface="Times"/>
                <a:ea typeface="Times"/>
                <a:cs typeface="Times"/>
                <a:sym typeface="Times"/>
              </a:defRPr>
            </a:pPr>
            <a:r>
              <a:t>Garnish with several juniper berries</a:t>
            </a:r>
          </a:p>
          <a:p>
            <a:pPr marL="173789" indent="-173789">
              <a:spcBef>
                <a:spcPts val="300"/>
              </a:spcBef>
              <a:buSzPct val="100000"/>
              <a:buAutoNum type="arabicPeriod"/>
              <a:defRPr sz="1100">
                <a:latin typeface="Times"/>
                <a:ea typeface="Times"/>
                <a:cs typeface="Times"/>
                <a:sym typeface="Times"/>
              </a:defRPr>
            </a:pPr>
            <a:r>
              <a:t>Sit back and enjoy your perfect serve Rives Special Super Premium Gin Tonic</a:t>
            </a:r>
          </a:p>
        </p:txBody>
      </p:sp>
      <p:sp>
        <p:nvSpPr>
          <p:cNvPr id="272" name="Línea"/>
          <p:cNvSpPr/>
          <p:nvPr/>
        </p:nvSpPr>
        <p:spPr>
          <a:xfrm flipV="1">
            <a:off x="6410240" y="1900341"/>
            <a:ext cx="3" cy="2747436"/>
          </a:xfrm>
          <a:prstGeom prst="line">
            <a:avLst/>
          </a:prstGeom>
          <a:ln w="25400">
            <a:solidFill>
              <a:srgbClr val="523F28"/>
            </a:solidFill>
            <a:miter lim="400000"/>
          </a:ln>
        </p:spPr>
        <p:txBody>
          <a:bodyPr lIns="45718" tIns="45718" rIns="45718" bIns="45718"/>
          <a:lstStyle/>
          <a:p>
            <a:endParaRPr/>
          </a:p>
        </p:txBody>
      </p:sp>
      <p:sp>
        <p:nvSpPr>
          <p:cNvPr id="273" name="SPANISH GIN &amp; TONIC ROOM"/>
          <p:cNvSpPr txBox="1"/>
          <p:nvPr/>
        </p:nvSpPr>
        <p:spPr>
          <a:xfrm>
            <a:off x="2692406" y="1752600"/>
            <a:ext cx="2489461" cy="294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spcBef>
                <a:spcPts val="300"/>
              </a:spcBef>
              <a:defRPr sz="1300" b="1" cap="all">
                <a:solidFill>
                  <a:srgbClr val="534029"/>
                </a:solidFill>
                <a:latin typeface="Times"/>
                <a:ea typeface="Times"/>
                <a:cs typeface="Times"/>
                <a:sym typeface="Times"/>
              </a:defRPr>
            </a:lvl1pPr>
          </a:lstStyle>
          <a:p>
            <a:r>
              <a:t>SPANISH GIN &amp; TONIC ROOM</a:t>
            </a:r>
          </a:p>
        </p:txBody>
      </p:sp>
      <p:sp>
        <p:nvSpPr>
          <p:cNvPr id="274" name="You will need…"/>
          <p:cNvSpPr txBox="1"/>
          <p:nvPr/>
        </p:nvSpPr>
        <p:spPr>
          <a:xfrm>
            <a:off x="7809462" y="2837178"/>
            <a:ext cx="3346642" cy="9804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200">
                <a:latin typeface="Times"/>
                <a:ea typeface="Times"/>
                <a:cs typeface="Times"/>
                <a:sym typeface="Times"/>
              </a:defRPr>
            </a:pPr>
            <a:r>
              <a:t>You will need</a:t>
            </a:r>
          </a:p>
          <a:p>
            <a:pPr>
              <a:defRPr sz="1200">
                <a:latin typeface="Times"/>
                <a:ea typeface="Times"/>
                <a:cs typeface="Times"/>
                <a:sym typeface="Times"/>
              </a:defRPr>
            </a:pPr>
            <a:r>
              <a:t>5 cl. of Rives 1880 or El Alambique</a:t>
            </a:r>
          </a:p>
          <a:p>
            <a:pPr>
              <a:defRPr sz="1200">
                <a:latin typeface="Times"/>
                <a:ea typeface="Times"/>
                <a:cs typeface="Times"/>
                <a:sym typeface="Times"/>
              </a:defRPr>
            </a:pPr>
            <a:r>
              <a:t>Tonic</a:t>
            </a:r>
          </a:p>
          <a:p>
            <a:pPr>
              <a:defRPr sz="1200">
                <a:latin typeface="Times"/>
                <a:ea typeface="Times"/>
                <a:cs typeface="Times"/>
                <a:sym typeface="Times"/>
              </a:defRPr>
            </a:pPr>
            <a:r>
              <a:t>Lemon Twist</a:t>
            </a:r>
          </a:p>
          <a:p>
            <a:pPr>
              <a:defRPr sz="1200">
                <a:latin typeface="Times"/>
                <a:ea typeface="Times"/>
                <a:cs typeface="Times"/>
                <a:sym typeface="Times"/>
              </a:defRPr>
            </a:pPr>
            <a:r>
              <a:t>Orange Twist</a:t>
            </a:r>
          </a:p>
        </p:txBody>
      </p:sp>
      <p:sp>
        <p:nvSpPr>
          <p:cNvPr id="275" name="THE SPANISH GIN TONIC"/>
          <p:cNvSpPr txBox="1"/>
          <p:nvPr/>
        </p:nvSpPr>
        <p:spPr>
          <a:xfrm>
            <a:off x="7882452" y="2430778"/>
            <a:ext cx="2127418" cy="294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spcBef>
                <a:spcPts val="300"/>
              </a:spcBef>
              <a:defRPr sz="1300" b="1" cap="all">
                <a:solidFill>
                  <a:srgbClr val="534029"/>
                </a:solidFill>
                <a:latin typeface="Times"/>
                <a:ea typeface="Times"/>
                <a:cs typeface="Times"/>
                <a:sym typeface="Times"/>
              </a:defRPr>
            </a:lvl1pPr>
          </a:lstStyle>
          <a:p>
            <a:r>
              <a:t>THE SPANISH GIN TONIC</a:t>
            </a:r>
          </a:p>
        </p:txBody>
      </p:sp>
      <p:pic>
        <p:nvPicPr>
          <p:cNvPr id="276" name="Picture 2" descr="Picture 2"/>
          <p:cNvPicPr>
            <a:picLocks noChangeAspect="1"/>
          </p:cNvPicPr>
          <p:nvPr/>
        </p:nvPicPr>
        <p:blipFill>
          <a:blip r:embed="rId3"/>
          <a:stretch>
            <a:fillRect/>
          </a:stretch>
        </p:blipFill>
        <p:spPr>
          <a:xfrm>
            <a:off x="1035895" y="1802065"/>
            <a:ext cx="1835699" cy="2202839"/>
          </a:xfrm>
          <a:prstGeom prst="rect">
            <a:avLst/>
          </a:prstGeom>
          <a:ln w="12700">
            <a:miter lim="400000"/>
          </a:ln>
        </p:spPr>
      </p:pic>
      <p:pic>
        <p:nvPicPr>
          <p:cNvPr id="277" name="Picture 2" descr="Picture 2"/>
          <p:cNvPicPr>
            <a:picLocks noChangeAspect="1"/>
          </p:cNvPicPr>
          <p:nvPr/>
        </p:nvPicPr>
        <p:blipFill>
          <a:blip r:embed="rId3"/>
          <a:stretch>
            <a:fillRect/>
          </a:stretch>
        </p:blipFill>
        <p:spPr>
          <a:xfrm>
            <a:off x="6176855" y="1802065"/>
            <a:ext cx="1835699" cy="2202839"/>
          </a:xfrm>
          <a:prstGeom prst="rect">
            <a:avLst/>
          </a:prstGeom>
          <a:ln w="12700">
            <a:miter lim="400000"/>
          </a:ln>
        </p:spPr>
      </p:pic>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9" name="diapo 26.jpg" descr="diapo 26.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280" name="You will need…"/>
          <p:cNvSpPr txBox="1"/>
          <p:nvPr/>
        </p:nvSpPr>
        <p:spPr>
          <a:xfrm>
            <a:off x="3847062" y="3009900"/>
            <a:ext cx="1835699" cy="1158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200">
                <a:latin typeface="Times"/>
                <a:ea typeface="Times"/>
                <a:cs typeface="Times"/>
                <a:sym typeface="Times"/>
              </a:defRPr>
            </a:pPr>
            <a:r>
              <a:t>You will need</a:t>
            </a:r>
          </a:p>
          <a:p>
            <a:pPr>
              <a:defRPr sz="1200">
                <a:latin typeface="Times"/>
                <a:ea typeface="Times"/>
                <a:cs typeface="Times"/>
                <a:sym typeface="Times"/>
              </a:defRPr>
            </a:pPr>
            <a:r>
              <a:t>5 cl. of </a:t>
            </a:r>
            <a:r>
              <a:rPr b="1"/>
              <a:t>Rives Orange</a:t>
            </a:r>
          </a:p>
          <a:p>
            <a:pPr>
              <a:defRPr sz="1200">
                <a:latin typeface="Times"/>
                <a:ea typeface="Times"/>
                <a:cs typeface="Times"/>
                <a:sym typeface="Times"/>
              </a:defRPr>
            </a:pPr>
            <a:r>
              <a:t>Tonic</a:t>
            </a:r>
          </a:p>
          <a:p>
            <a:pPr>
              <a:defRPr sz="1200">
                <a:latin typeface="Times"/>
                <a:ea typeface="Times"/>
                <a:cs typeface="Times"/>
                <a:sym typeface="Times"/>
              </a:defRPr>
            </a:pPr>
            <a:r>
              <a:t>Orange Twist</a:t>
            </a:r>
          </a:p>
          <a:p>
            <a:pPr>
              <a:defRPr sz="1200">
                <a:latin typeface="Times"/>
                <a:ea typeface="Times"/>
                <a:cs typeface="Times"/>
                <a:sym typeface="Times"/>
              </a:defRPr>
            </a:pPr>
            <a:r>
              <a:t>Cinammon stick</a:t>
            </a:r>
          </a:p>
          <a:p>
            <a:pPr>
              <a:defRPr sz="1200">
                <a:latin typeface="Times"/>
                <a:ea typeface="Times"/>
                <a:cs typeface="Times"/>
                <a:sym typeface="Times"/>
              </a:defRPr>
            </a:pPr>
            <a:r>
              <a:t>Orange blossom Aroma</a:t>
            </a:r>
          </a:p>
        </p:txBody>
      </p:sp>
      <p:sp>
        <p:nvSpPr>
          <p:cNvPr id="281" name="SEVILLE GIN TONIC"/>
          <p:cNvSpPr txBox="1"/>
          <p:nvPr/>
        </p:nvSpPr>
        <p:spPr>
          <a:xfrm>
            <a:off x="3828612" y="2735578"/>
            <a:ext cx="1749816" cy="294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spcBef>
                <a:spcPts val="300"/>
              </a:spcBef>
              <a:defRPr sz="1300" b="1" cap="all">
                <a:solidFill>
                  <a:srgbClr val="534029"/>
                </a:solidFill>
                <a:latin typeface="Times"/>
                <a:ea typeface="Times"/>
                <a:cs typeface="Times"/>
                <a:sym typeface="Times"/>
              </a:defRPr>
            </a:lvl1pPr>
          </a:lstStyle>
          <a:p>
            <a:r>
              <a:t>SEVILLE GIN TONIC</a:t>
            </a:r>
          </a:p>
        </p:txBody>
      </p:sp>
      <p:sp>
        <p:nvSpPr>
          <p:cNvPr id="282" name="Línea"/>
          <p:cNvSpPr/>
          <p:nvPr/>
        </p:nvSpPr>
        <p:spPr>
          <a:xfrm flipV="1">
            <a:off x="6105440" y="2205141"/>
            <a:ext cx="3" cy="2747436"/>
          </a:xfrm>
          <a:prstGeom prst="line">
            <a:avLst/>
          </a:prstGeom>
          <a:ln w="25400">
            <a:solidFill>
              <a:srgbClr val="523F28"/>
            </a:solidFill>
            <a:miter lim="400000"/>
          </a:ln>
        </p:spPr>
        <p:txBody>
          <a:bodyPr lIns="45718" tIns="45718" rIns="45718" bIns="45718"/>
          <a:lstStyle/>
          <a:p>
            <a:endParaRPr/>
          </a:p>
        </p:txBody>
      </p:sp>
      <p:pic>
        <p:nvPicPr>
          <p:cNvPr id="283" name="Picture 2" descr="Picture 2"/>
          <p:cNvPicPr>
            <a:picLocks noChangeAspect="1"/>
          </p:cNvPicPr>
          <p:nvPr/>
        </p:nvPicPr>
        <p:blipFill>
          <a:blip r:embed="rId3"/>
          <a:stretch>
            <a:fillRect/>
          </a:stretch>
        </p:blipFill>
        <p:spPr>
          <a:xfrm>
            <a:off x="2224550" y="2522815"/>
            <a:ext cx="1670046" cy="2004056"/>
          </a:xfrm>
          <a:prstGeom prst="rect">
            <a:avLst/>
          </a:prstGeom>
          <a:ln w="12700">
            <a:miter lim="400000"/>
          </a:ln>
        </p:spPr>
      </p:pic>
      <p:sp>
        <p:nvSpPr>
          <p:cNvPr id="284" name="You will need…"/>
          <p:cNvSpPr txBox="1"/>
          <p:nvPr/>
        </p:nvSpPr>
        <p:spPr>
          <a:xfrm>
            <a:off x="7748503" y="3009900"/>
            <a:ext cx="1749819" cy="13360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200">
                <a:latin typeface="Times"/>
                <a:ea typeface="Times"/>
                <a:cs typeface="Times"/>
                <a:sym typeface="Times"/>
              </a:defRPr>
            </a:pPr>
            <a:r>
              <a:t>You will need</a:t>
            </a:r>
          </a:p>
          <a:p>
            <a:pPr>
              <a:defRPr sz="1200">
                <a:latin typeface="Times"/>
                <a:ea typeface="Times"/>
                <a:cs typeface="Times"/>
                <a:sym typeface="Times"/>
              </a:defRPr>
            </a:pPr>
            <a:r>
              <a:t>5 cl. of Rives 1880</a:t>
            </a:r>
          </a:p>
          <a:p>
            <a:pPr>
              <a:defRPr sz="1200">
                <a:latin typeface="Times"/>
                <a:ea typeface="Times"/>
                <a:cs typeface="Times"/>
                <a:sym typeface="Times"/>
              </a:defRPr>
            </a:pPr>
            <a:r>
              <a:t>3 cl. of Lemon Juice</a:t>
            </a:r>
          </a:p>
          <a:p>
            <a:pPr>
              <a:defRPr sz="1200">
                <a:latin typeface="Times"/>
                <a:ea typeface="Times"/>
                <a:cs typeface="Times"/>
                <a:sym typeface="Times"/>
              </a:defRPr>
            </a:pPr>
            <a:r>
              <a:t>6 cl. of Soda</a:t>
            </a:r>
          </a:p>
          <a:p>
            <a:pPr>
              <a:defRPr sz="1200">
                <a:latin typeface="Times"/>
                <a:ea typeface="Times"/>
                <a:cs typeface="Times"/>
                <a:sym typeface="Times"/>
              </a:defRPr>
            </a:pPr>
            <a:r>
              <a:t>1 Sugar Spoon</a:t>
            </a:r>
          </a:p>
          <a:p>
            <a:pPr>
              <a:defRPr sz="1200">
                <a:latin typeface="Times"/>
                <a:ea typeface="Times"/>
                <a:cs typeface="Times"/>
                <a:sym typeface="Times"/>
              </a:defRPr>
            </a:pPr>
            <a:r>
              <a:t>One cherry</a:t>
            </a:r>
          </a:p>
          <a:p>
            <a:pPr>
              <a:defRPr sz="1200">
                <a:latin typeface="Times"/>
                <a:ea typeface="Times"/>
                <a:cs typeface="Times"/>
                <a:sym typeface="Times"/>
              </a:defRPr>
            </a:pPr>
            <a:r>
              <a:t>One Lime Slice</a:t>
            </a:r>
          </a:p>
        </p:txBody>
      </p:sp>
      <p:sp>
        <p:nvSpPr>
          <p:cNvPr id="285" name="RIVES FIZZ"/>
          <p:cNvSpPr txBox="1"/>
          <p:nvPr/>
        </p:nvSpPr>
        <p:spPr>
          <a:xfrm>
            <a:off x="7757483" y="2735578"/>
            <a:ext cx="1035404" cy="294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spcBef>
                <a:spcPts val="300"/>
              </a:spcBef>
              <a:defRPr sz="1300" b="1" cap="all">
                <a:solidFill>
                  <a:srgbClr val="534029"/>
                </a:solidFill>
                <a:latin typeface="Times"/>
                <a:ea typeface="Times"/>
                <a:cs typeface="Times"/>
                <a:sym typeface="Times"/>
              </a:defRPr>
            </a:lvl1pPr>
          </a:lstStyle>
          <a:p>
            <a:r>
              <a:t>RIVES FIZZ</a:t>
            </a:r>
          </a:p>
        </p:txBody>
      </p:sp>
      <p:pic>
        <p:nvPicPr>
          <p:cNvPr id="286" name="Picture 2" descr="Picture 2"/>
          <p:cNvPicPr>
            <a:picLocks noChangeAspect="1"/>
          </p:cNvPicPr>
          <p:nvPr/>
        </p:nvPicPr>
        <p:blipFill>
          <a:blip r:embed="rId4"/>
          <a:stretch>
            <a:fillRect/>
          </a:stretch>
        </p:blipFill>
        <p:spPr>
          <a:xfrm>
            <a:off x="5932277" y="2223117"/>
            <a:ext cx="2009802" cy="2411764"/>
          </a:xfrm>
          <a:prstGeom prst="rect">
            <a:avLst/>
          </a:prstGeom>
          <a:ln w="12700">
            <a:miter lim="400000"/>
          </a:ln>
        </p:spPr>
      </p:pic>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8" name="diapo 26.jpg" descr="diapo 26.jpg"/>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289" name="You will need…"/>
          <p:cNvSpPr txBox="1"/>
          <p:nvPr/>
        </p:nvSpPr>
        <p:spPr>
          <a:xfrm>
            <a:off x="4111223" y="3009900"/>
            <a:ext cx="1835699" cy="802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200">
                <a:latin typeface="Times"/>
                <a:ea typeface="Times"/>
                <a:cs typeface="Times"/>
                <a:sym typeface="Times"/>
              </a:defRPr>
            </a:pPr>
            <a:r>
              <a:t>You will need</a:t>
            </a:r>
          </a:p>
          <a:p>
            <a:pPr>
              <a:defRPr sz="1200">
                <a:latin typeface="Times"/>
                <a:ea typeface="Times"/>
                <a:cs typeface="Times"/>
                <a:sym typeface="Times"/>
              </a:defRPr>
            </a:pPr>
            <a:r>
              <a:t>5 cl. of Rives 1880</a:t>
            </a:r>
          </a:p>
          <a:p>
            <a:pPr>
              <a:defRPr sz="1200">
                <a:latin typeface="Times"/>
                <a:ea typeface="Times"/>
                <a:cs typeface="Times"/>
                <a:sym typeface="Times"/>
              </a:defRPr>
            </a:pPr>
            <a:r>
              <a:t>1 cl. of Dry Vermut </a:t>
            </a:r>
          </a:p>
          <a:p>
            <a:pPr>
              <a:defRPr sz="1200">
                <a:latin typeface="Times"/>
                <a:ea typeface="Times"/>
                <a:cs typeface="Times"/>
                <a:sym typeface="Times"/>
              </a:defRPr>
            </a:pPr>
            <a:r>
              <a:t>Lime slic</a:t>
            </a:r>
          </a:p>
        </p:txBody>
      </p:sp>
      <p:sp>
        <p:nvSpPr>
          <p:cNvPr id="290" name="RIVES DRY"/>
          <p:cNvSpPr txBox="1"/>
          <p:nvPr/>
        </p:nvSpPr>
        <p:spPr>
          <a:xfrm>
            <a:off x="4092771" y="2735578"/>
            <a:ext cx="1002029" cy="294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spcBef>
                <a:spcPts val="300"/>
              </a:spcBef>
              <a:defRPr sz="1300" b="1" cap="all">
                <a:solidFill>
                  <a:srgbClr val="534029"/>
                </a:solidFill>
                <a:latin typeface="Times"/>
                <a:ea typeface="Times"/>
                <a:cs typeface="Times"/>
                <a:sym typeface="Times"/>
              </a:defRPr>
            </a:lvl1pPr>
          </a:lstStyle>
          <a:p>
            <a:r>
              <a:t>RIVES DRY</a:t>
            </a:r>
          </a:p>
        </p:txBody>
      </p:sp>
      <p:sp>
        <p:nvSpPr>
          <p:cNvPr id="291" name="Línea"/>
          <p:cNvSpPr/>
          <p:nvPr/>
        </p:nvSpPr>
        <p:spPr>
          <a:xfrm flipV="1">
            <a:off x="6105440" y="2205141"/>
            <a:ext cx="3" cy="2747436"/>
          </a:xfrm>
          <a:prstGeom prst="line">
            <a:avLst/>
          </a:prstGeom>
          <a:ln w="25400">
            <a:solidFill>
              <a:srgbClr val="523F28"/>
            </a:solidFill>
            <a:miter lim="400000"/>
          </a:ln>
        </p:spPr>
        <p:txBody>
          <a:bodyPr lIns="45718" tIns="45718" rIns="45718" bIns="45718"/>
          <a:lstStyle/>
          <a:p>
            <a:endParaRPr/>
          </a:p>
        </p:txBody>
      </p:sp>
      <p:sp>
        <p:nvSpPr>
          <p:cNvPr id="292" name="You will need…"/>
          <p:cNvSpPr txBox="1"/>
          <p:nvPr/>
        </p:nvSpPr>
        <p:spPr>
          <a:xfrm>
            <a:off x="7748503" y="3009900"/>
            <a:ext cx="1749819" cy="1158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sz="1200">
                <a:latin typeface="Times"/>
                <a:ea typeface="Times"/>
                <a:cs typeface="Times"/>
                <a:sym typeface="Times"/>
              </a:defRPr>
            </a:pPr>
            <a:r>
              <a:t>You will need</a:t>
            </a:r>
          </a:p>
          <a:p>
            <a:pPr>
              <a:defRPr sz="1200">
                <a:latin typeface="Times"/>
                <a:ea typeface="Times"/>
                <a:cs typeface="Times"/>
                <a:sym typeface="Times"/>
              </a:defRPr>
            </a:pPr>
            <a:r>
              <a:t>5 cl. of Rives 1880</a:t>
            </a:r>
          </a:p>
          <a:p>
            <a:pPr>
              <a:defRPr sz="1200">
                <a:latin typeface="Times"/>
                <a:ea typeface="Times"/>
                <a:cs typeface="Times"/>
                <a:sym typeface="Times"/>
              </a:defRPr>
            </a:pPr>
            <a:r>
              <a:t>2 cl. of Lemon Juice</a:t>
            </a:r>
          </a:p>
          <a:p>
            <a:pPr>
              <a:defRPr sz="1200">
                <a:latin typeface="Times"/>
                <a:ea typeface="Times"/>
                <a:cs typeface="Times"/>
                <a:sym typeface="Times"/>
              </a:defRPr>
            </a:pPr>
            <a:r>
              <a:t>15 ml sugar syroup</a:t>
            </a:r>
          </a:p>
          <a:p>
            <a:pPr>
              <a:defRPr sz="1200">
                <a:latin typeface="Times"/>
                <a:ea typeface="Times"/>
                <a:cs typeface="Times"/>
                <a:sym typeface="Times"/>
              </a:defRPr>
            </a:pPr>
            <a:r>
              <a:t>5 0,5 cl. of Wild Blackberry Liqueur</a:t>
            </a:r>
          </a:p>
        </p:txBody>
      </p:sp>
      <p:sp>
        <p:nvSpPr>
          <p:cNvPr id="293" name="RIVES BRAMBLE"/>
          <p:cNvSpPr txBox="1"/>
          <p:nvPr/>
        </p:nvSpPr>
        <p:spPr>
          <a:xfrm>
            <a:off x="7757483" y="2735578"/>
            <a:ext cx="1484834" cy="2946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spcBef>
                <a:spcPts val="300"/>
              </a:spcBef>
              <a:defRPr sz="1300" b="1" cap="all">
                <a:solidFill>
                  <a:srgbClr val="534029"/>
                </a:solidFill>
                <a:latin typeface="Times"/>
                <a:ea typeface="Times"/>
                <a:cs typeface="Times"/>
                <a:sym typeface="Times"/>
              </a:defRPr>
            </a:lvl1pPr>
          </a:lstStyle>
          <a:p>
            <a:r>
              <a:t>RIVES BRAMBLE</a:t>
            </a:r>
          </a:p>
        </p:txBody>
      </p:sp>
      <p:pic>
        <p:nvPicPr>
          <p:cNvPr id="294" name="Picture 2" descr="Picture 2"/>
          <p:cNvPicPr>
            <a:picLocks noChangeAspect="1"/>
          </p:cNvPicPr>
          <p:nvPr/>
        </p:nvPicPr>
        <p:blipFill>
          <a:blip r:embed="rId3"/>
          <a:stretch>
            <a:fillRect/>
          </a:stretch>
        </p:blipFill>
        <p:spPr>
          <a:xfrm>
            <a:off x="2399409" y="2196993"/>
            <a:ext cx="1835699" cy="2202840"/>
          </a:xfrm>
          <a:prstGeom prst="rect">
            <a:avLst/>
          </a:prstGeom>
          <a:ln w="12700">
            <a:miter lim="400000"/>
          </a:ln>
        </p:spPr>
      </p:pic>
      <p:pic>
        <p:nvPicPr>
          <p:cNvPr id="295" name="Picture 4" descr="Picture 4"/>
          <p:cNvPicPr>
            <a:picLocks noChangeAspect="1"/>
          </p:cNvPicPr>
          <p:nvPr/>
        </p:nvPicPr>
        <p:blipFill>
          <a:blip r:embed="rId4"/>
          <a:stretch>
            <a:fillRect/>
          </a:stretch>
        </p:blipFill>
        <p:spPr>
          <a:xfrm>
            <a:off x="6071472" y="1970876"/>
            <a:ext cx="1835699" cy="2202838"/>
          </a:xfrm>
          <a:prstGeom prst="rect">
            <a:avLst/>
          </a:prstGeom>
          <a:ln w="12700">
            <a:miter lim="400000"/>
          </a:ln>
        </p:spPr>
      </p:pic>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alfombra, cortina&#10;&#10;Descripción generada automáticamente">
            <a:extLst>
              <a:ext uri="{FF2B5EF4-FFF2-40B4-BE49-F238E27FC236}">
                <a16:creationId xmlns:a16="http://schemas.microsoft.com/office/drawing/2014/main" id="{DBFF9005-8034-4C55-8088-0B43A51BFD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4">
            <a:extLst>
              <a:ext uri="{FF2B5EF4-FFF2-40B4-BE49-F238E27FC236}">
                <a16:creationId xmlns:a16="http://schemas.microsoft.com/office/drawing/2014/main" id="{28225DC1-ED1B-4E0F-BDCD-4B20E9E2B070}"/>
              </a:ext>
            </a:extLst>
          </p:cNvPr>
          <p:cNvSpPr txBox="1"/>
          <p:nvPr/>
        </p:nvSpPr>
        <p:spPr>
          <a:xfrm>
            <a:off x="5100533" y="4785059"/>
            <a:ext cx="1990930" cy="9643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anchor="ctr">
            <a:spAutoFit/>
          </a:bodyPr>
          <a:lstStyle/>
          <a:p>
            <a:pPr algn="ctr" defTabSz="825500">
              <a:defRPr sz="1400" u="sng">
                <a:solidFill>
                  <a:srgbClr val="0000FF"/>
                </a:solidFill>
                <a:uFill>
                  <a:solidFill>
                    <a:srgbClr val="0000FF"/>
                  </a:solidFill>
                </a:uFill>
                <a:latin typeface="Calibri Light"/>
                <a:ea typeface="Calibri Light"/>
                <a:cs typeface="Calibri Light"/>
                <a:sym typeface="Calibri Light"/>
              </a:defRPr>
            </a:pPr>
            <a:r>
              <a:rPr dirty="0">
                <a:hlinkClick r:id="rId3"/>
              </a:rPr>
              <a:t>www.fraternityspirits.com</a:t>
            </a:r>
            <a:endParaRPr dirty="0">
              <a:solidFill>
                <a:srgbClr val="808080"/>
              </a:solidFill>
              <a:uFill>
                <a:solidFill>
                  <a:srgbClr val="0563C1"/>
                </a:solidFill>
              </a:uFill>
            </a:endParaRPr>
          </a:p>
          <a:p>
            <a:pPr algn="ctr" defTabSz="825500">
              <a:defRPr sz="1400" u="sng">
                <a:solidFill>
                  <a:srgbClr val="808080"/>
                </a:solidFill>
                <a:uFill>
                  <a:solidFill>
                    <a:srgbClr val="0563C1"/>
                  </a:solidFill>
                </a:uFill>
                <a:latin typeface="Calibri Light"/>
                <a:ea typeface="Calibri Light"/>
                <a:cs typeface="Calibri Light"/>
                <a:sym typeface="Calibri Light"/>
              </a:defRPr>
            </a:pPr>
            <a:endParaRPr dirty="0">
              <a:solidFill>
                <a:srgbClr val="808080"/>
              </a:solidFill>
              <a:uFill>
                <a:solidFill>
                  <a:srgbClr val="0563C1"/>
                </a:solidFill>
              </a:uFill>
            </a:endParaRPr>
          </a:p>
          <a:p>
            <a:pPr algn="ctr" defTabSz="825500">
              <a:defRPr sz="1400" b="1">
                <a:latin typeface="Calibri Light"/>
                <a:ea typeface="Calibri Light"/>
                <a:cs typeface="Calibri Light"/>
                <a:sym typeface="Calibri Light"/>
              </a:defRPr>
            </a:pPr>
            <a:r>
              <a:rPr dirty="0"/>
              <a:t>FB: @</a:t>
            </a:r>
            <a:r>
              <a:rPr dirty="0" err="1"/>
              <a:t>FraternitySpirits</a:t>
            </a:r>
            <a:endParaRPr dirty="0"/>
          </a:p>
          <a:p>
            <a:pPr algn="ctr" defTabSz="825500">
              <a:defRPr sz="1400" b="1">
                <a:latin typeface="Calibri Light"/>
                <a:ea typeface="Calibri Light"/>
                <a:cs typeface="Calibri Light"/>
                <a:sym typeface="Calibri Light"/>
              </a:defRPr>
            </a:pPr>
            <a:r>
              <a:rPr dirty="0"/>
              <a:t>IN: @</a:t>
            </a:r>
            <a:r>
              <a:rPr dirty="0" err="1"/>
              <a:t>fraternity_spirits</a:t>
            </a:r>
            <a:endParaRPr dirty="0"/>
          </a:p>
        </p:txBody>
      </p:sp>
    </p:spTree>
    <p:extLst>
      <p:ext uri="{BB962C8B-B14F-4D97-AF65-F5344CB8AC3E}">
        <p14:creationId xmlns:p14="http://schemas.microsoft.com/office/powerpoint/2010/main" val="511912581"/>
      </p:ext>
    </p:extLst>
  </p:cSld>
  <p:clrMapOvr>
    <a:masterClrMapping/>
  </p:clrMapOvr>
  <p:transition spd="med"/>
</p:sld>
</file>

<file path=ppt/theme/theme1.xml><?xml version="1.0" encoding="utf-8"?>
<a:theme xmlns:a="http://schemas.openxmlformats.org/drawingml/2006/main" name="Tema de Office">
  <a:themeElements>
    <a:clrScheme name="Tema de Offic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Tema de Office">
      <a:majorFont>
        <a:latin typeface="Calibri"/>
        <a:ea typeface="Calibri"/>
        <a:cs typeface="Calibri"/>
      </a:majorFont>
      <a:minorFont>
        <a:latin typeface="Helvetica"/>
        <a:ea typeface="Helvetica"/>
        <a:cs typeface="Helvetica"/>
      </a:minorFont>
    </a:fontScheme>
    <a:fmtScheme name="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Tema de Office">
  <a:themeElements>
    <a:clrScheme name="Tema de Offic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Tema de Office">
      <a:majorFont>
        <a:latin typeface="Calibri"/>
        <a:ea typeface="Calibri"/>
        <a:cs typeface="Calibri"/>
      </a:majorFont>
      <a:minorFont>
        <a:latin typeface="Helvetica"/>
        <a:ea typeface="Helvetica"/>
        <a:cs typeface="Helvetica"/>
      </a:minorFont>
    </a:fontScheme>
    <a:fmtScheme name="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135</TotalTime>
  <Words>3288</Words>
  <Application>Microsoft Office PowerPoint</Application>
  <PresentationFormat>Panorámica</PresentationFormat>
  <Paragraphs>264</Paragraphs>
  <Slides>33</Slides>
  <Notes>0</Notes>
  <HiddenSlides>0</HiddenSlides>
  <MMClips>1</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33</vt:i4>
      </vt:variant>
    </vt:vector>
  </HeadingPairs>
  <TitlesOfParts>
    <vt:vector size="39" baseType="lpstr">
      <vt:lpstr>Arial</vt:lpstr>
      <vt:lpstr>Calibri</vt:lpstr>
      <vt:lpstr>Calibri Light</vt:lpstr>
      <vt:lpstr>Helvetica</vt:lpstr>
      <vt:lpstr>Times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David Fernando Guzmán del Valle</cp:lastModifiedBy>
  <cp:revision>15</cp:revision>
  <dcterms:modified xsi:type="dcterms:W3CDTF">2020-04-22T17:12:26Z</dcterms:modified>
</cp:coreProperties>
</file>